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8288000" cy="10287000"/>
  <p:notesSz cx="6858000" cy="9144000"/>
  <p:embeddedFontLst>
    <p:embeddedFont>
      <p:font typeface="Barlow Condensed Semi-Bold" panose="020B0604020202020204" charset="0"/>
      <p:regular r:id="rId21"/>
    </p:embeddedFont>
    <p:embeddedFont>
      <p:font typeface="Bree Serif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legoo" panose="020B0604020202020204" charset="0"/>
      <p:regular r:id="rId27"/>
    </p:embeddedFont>
    <p:embeddedFont>
      <p:font typeface="Montserrat Light Bold" panose="020B0604020202020204" charset="0"/>
      <p:regular r:id="rId28"/>
    </p:embeddedFont>
    <p:embeddedFont>
      <p:font typeface="Montserrat Light Bold Italics" panose="020B0604020202020204" charset="0"/>
      <p:regular r:id="rId29"/>
    </p:embeddedFont>
    <p:embeddedFont>
      <p:font typeface="Muli Bold" panose="020B0604020202020204" charset="0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806030504020204" charset="0"/>
      <p:regular r:id="rId35"/>
    </p:embeddedFont>
    <p:embeddedFont>
      <p:font typeface="Oswald" panose="00000500000000000000" pitchFamily="2" charset="0"/>
      <p:regular r:id="rId36"/>
      <p:bold r:id="rId37"/>
    </p:embeddedFont>
    <p:embeddedFont>
      <p:font typeface="Poppins Medium" panose="00000600000000000000" pitchFamily="2" charset="0"/>
      <p:regular r:id="rId38"/>
      <p: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TT Fors" panose="020B0604020202020204" charset="0"/>
      <p:regular r:id="rId44"/>
    </p:embeddedFont>
    <p:embeddedFont>
      <p:font typeface="TT Fors Bold" panose="020B0604020202020204" charset="0"/>
      <p:regular r:id="rId45"/>
    </p:embeddedFont>
    <p:embeddedFont>
      <p:font typeface="TT Hoves" panose="020B0604020202020204" charset="0"/>
      <p:regular r:id="rId46"/>
    </p:embeddedFont>
    <p:embeddedFont>
      <p:font typeface="TT Hoves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2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7759" y="3749017"/>
            <a:ext cx="3240241" cy="6504134"/>
          </a:xfrm>
          <a:custGeom>
            <a:avLst/>
            <a:gdLst/>
            <a:ahLst/>
            <a:cxnLst/>
            <a:rect l="l" t="t" r="r" b="b"/>
            <a:pathLst>
              <a:path w="3240241" h="6504134">
                <a:moveTo>
                  <a:pt x="0" y="0"/>
                </a:moveTo>
                <a:lnTo>
                  <a:pt x="3240241" y="0"/>
                </a:lnTo>
                <a:lnTo>
                  <a:pt x="3240241" y="6504133"/>
                </a:lnTo>
                <a:lnTo>
                  <a:pt x="0" y="6504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403" y="0"/>
            <a:ext cx="5255597" cy="10253151"/>
            <a:chOff x="0" y="0"/>
            <a:chExt cx="1384190" cy="3472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84190" cy="349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409774" y="183452"/>
            <a:ext cx="10103548" cy="10103548"/>
          </a:xfrm>
          <a:custGeom>
            <a:avLst/>
            <a:gdLst/>
            <a:ahLst/>
            <a:cxnLst/>
            <a:rect l="l" t="t" r="r" b="b"/>
            <a:pathLst>
              <a:path w="10103548" h="10103548">
                <a:moveTo>
                  <a:pt x="0" y="0"/>
                </a:moveTo>
                <a:lnTo>
                  <a:pt x="10103548" y="0"/>
                </a:lnTo>
                <a:lnTo>
                  <a:pt x="10103548" y="10103548"/>
                </a:lnTo>
                <a:lnTo>
                  <a:pt x="0" y="1010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9295614" y="1028700"/>
            <a:ext cx="8407290" cy="8420886"/>
            <a:chOff x="0" y="0"/>
            <a:chExt cx="7390492" cy="74024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90492" cy="7402444"/>
            </a:xfrm>
            <a:custGeom>
              <a:avLst/>
              <a:gdLst/>
              <a:ahLst/>
              <a:cxnLst/>
              <a:rect l="l" t="t" r="r" b="b"/>
              <a:pathLst>
                <a:path w="7390492" h="7402444">
                  <a:moveTo>
                    <a:pt x="7390492" y="3701266"/>
                  </a:moveTo>
                  <a:cubicBezTo>
                    <a:pt x="7390492" y="5745311"/>
                    <a:pt x="5736041" y="7402444"/>
                    <a:pt x="3695246" y="7402444"/>
                  </a:cubicBezTo>
                  <a:cubicBezTo>
                    <a:pt x="1654421" y="7402444"/>
                    <a:pt x="0" y="5745311"/>
                    <a:pt x="0" y="3701266"/>
                  </a:cubicBezTo>
                  <a:cubicBezTo>
                    <a:pt x="0" y="1657118"/>
                    <a:pt x="1654421" y="0"/>
                    <a:pt x="3695246" y="0"/>
                  </a:cubicBezTo>
                  <a:cubicBezTo>
                    <a:pt x="5736071" y="0"/>
                    <a:pt x="7390492" y="1657118"/>
                    <a:pt x="7390492" y="3701266"/>
                  </a:cubicBezTo>
                  <a:close/>
                </a:path>
              </a:pathLst>
            </a:custGeom>
            <a:blipFill>
              <a:blip r:embed="rId6"/>
              <a:stretch>
                <a:fillRect l="-35791" r="-3579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91416" y="2111155"/>
            <a:ext cx="157256" cy="3275723"/>
            <a:chOff x="0" y="0"/>
            <a:chExt cx="39446" cy="8216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446" cy="821683"/>
            </a:xfrm>
            <a:custGeom>
              <a:avLst/>
              <a:gdLst/>
              <a:ahLst/>
              <a:cxnLst/>
              <a:rect l="l" t="t" r="r" b="b"/>
              <a:pathLst>
                <a:path w="39446" h="821683">
                  <a:moveTo>
                    <a:pt x="0" y="0"/>
                  </a:moveTo>
                  <a:lnTo>
                    <a:pt x="39446" y="0"/>
                  </a:lnTo>
                  <a:lnTo>
                    <a:pt x="39446" y="821683"/>
                  </a:lnTo>
                  <a:lnTo>
                    <a:pt x="0" y="821683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9446" cy="840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8107" y="183452"/>
            <a:ext cx="1483875" cy="1483875"/>
          </a:xfrm>
          <a:custGeom>
            <a:avLst/>
            <a:gdLst/>
            <a:ahLst/>
            <a:cxnLst/>
            <a:rect l="l" t="t" r="r" b="b"/>
            <a:pathLst>
              <a:path w="1483875" h="1483875">
                <a:moveTo>
                  <a:pt x="0" y="0"/>
                </a:moveTo>
                <a:lnTo>
                  <a:pt x="1483875" y="0"/>
                </a:lnTo>
                <a:lnTo>
                  <a:pt x="1483875" y="1483876"/>
                </a:lnTo>
                <a:lnTo>
                  <a:pt x="0" y="14838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78649" y="2168305"/>
            <a:ext cx="7916965" cy="311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8"/>
              </a:lnSpc>
            </a:pPr>
            <a:r>
              <a:rPr lang="en-US" sz="4350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SITUACIÓN ACTUAL Y FUTURA DE LAS ENFERMERAS ESPECIALISTAS EN EL PERÚ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416" y="5895213"/>
            <a:ext cx="7584839" cy="148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0"/>
              </a:lnSpc>
            </a:pPr>
            <a:r>
              <a:rPr lang="en-US" sz="4150" b="1">
                <a:solidFill>
                  <a:srgbClr val="035D6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COLEGIO DE ENFERMEROS DEL PERÚ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1416" y="7934533"/>
            <a:ext cx="7932871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2699" b="1" i="1" dirty="0">
                <a:solidFill>
                  <a:srgbClr val="000000"/>
                </a:solidFill>
                <a:latin typeface="Montserrat Light Bold Italics"/>
                <a:ea typeface="Montserrat Light Bold Italics"/>
                <a:cs typeface="Montserrat Light Bold Italics"/>
                <a:sym typeface="Montserrat Light Bold Italics"/>
              </a:rPr>
              <a:t>SECRETARIA II DEL CEP</a:t>
            </a:r>
          </a:p>
          <a:p>
            <a:pPr algn="l">
              <a:lnSpc>
                <a:spcPts val="3509"/>
              </a:lnSpc>
              <a:spcBef>
                <a:spcPct val="0"/>
              </a:spcBef>
            </a:pPr>
            <a:r>
              <a:rPr lang="en-US" sz="2699" b="1" i="1" dirty="0">
                <a:solidFill>
                  <a:srgbClr val="000000"/>
                </a:solidFill>
                <a:latin typeface="Montserrat Light Bold Italics"/>
                <a:ea typeface="Montserrat Light Bold Italics"/>
                <a:cs typeface="Montserrat Light Bold Italics"/>
                <a:sym typeface="Montserrat Light Bold Italics"/>
              </a:rPr>
              <a:t>DRA. SUSAN GONZALES SALDAÑA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0517"/>
            <a:ext cx="18288000" cy="1397844"/>
            <a:chOff x="0" y="0"/>
            <a:chExt cx="5038409" cy="411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411317"/>
            </a:xfrm>
            <a:custGeom>
              <a:avLst/>
              <a:gdLst/>
              <a:ahLst/>
              <a:cxnLst/>
              <a:rect l="l" t="t" r="r" b="b"/>
              <a:pathLst>
                <a:path w="5038410" h="411317">
                  <a:moveTo>
                    <a:pt x="0" y="0"/>
                  </a:moveTo>
                  <a:lnTo>
                    <a:pt x="5038410" y="0"/>
                  </a:lnTo>
                  <a:lnTo>
                    <a:pt x="5038410" y="411317"/>
                  </a:lnTo>
                  <a:lnTo>
                    <a:pt x="0" y="411317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458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34271" y="1693401"/>
            <a:ext cx="6225029" cy="8407046"/>
          </a:xfrm>
          <a:custGeom>
            <a:avLst/>
            <a:gdLst/>
            <a:ahLst/>
            <a:cxnLst/>
            <a:rect l="l" t="t" r="r" b="b"/>
            <a:pathLst>
              <a:path w="6225029" h="8407046">
                <a:moveTo>
                  <a:pt x="0" y="0"/>
                </a:moveTo>
                <a:lnTo>
                  <a:pt x="6225029" y="0"/>
                </a:lnTo>
                <a:lnTo>
                  <a:pt x="6225029" y="8407046"/>
                </a:lnTo>
                <a:lnTo>
                  <a:pt x="0" y="840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6" t="-3948" r="-6478" b="-27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08939"/>
            <a:ext cx="13118086" cy="6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 dirty="0">
                <a:solidFill>
                  <a:srgbClr val="FF313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CANTIDAD DE ESPECIALISTAS POR REGIÓN - REVISAR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28700" y="1693401"/>
          <a:ext cx="8588373" cy="8275410"/>
        </p:xfrm>
        <a:graphic>
          <a:graphicData uri="http://schemas.openxmlformats.org/drawingml/2006/table">
            <a:tbl>
              <a:tblPr/>
              <a:tblGrid>
                <a:gridCol w="5547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380"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DFD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CONSEJO REGIONAL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 b="1">
                          <a:solidFill>
                            <a:srgbClr val="FDFBFB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CANTIDAD DE ESPECIALISTAS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I - PIURA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788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II - LA LIBERTAD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1,130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III - LIMA METROPOLITANA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14,927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IV - JUNÍN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1,668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V - AREQUIPA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2,266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VI - LORETO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447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VII - CUSCO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1,430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VIII - PUNO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887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IX - LAMBAYEQUE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1,327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700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 - AYACUCHO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776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6916400" y="118889"/>
            <a:ext cx="1134604" cy="1181100"/>
          </a:xfrm>
          <a:custGeom>
            <a:avLst/>
            <a:gdLst/>
            <a:ahLst/>
            <a:cxnLst/>
            <a:rect l="l" t="t" r="r" b="b"/>
            <a:pathLst>
              <a:path w="1400024" h="1397844">
                <a:moveTo>
                  <a:pt x="0" y="0"/>
                </a:moveTo>
                <a:lnTo>
                  <a:pt x="1400024" y="0"/>
                </a:lnTo>
                <a:lnTo>
                  <a:pt x="1400024" y="1397844"/>
                </a:lnTo>
                <a:lnTo>
                  <a:pt x="0" y="13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408361"/>
            <a:chOff x="0" y="0"/>
            <a:chExt cx="5038409" cy="370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370926"/>
            </a:xfrm>
            <a:custGeom>
              <a:avLst/>
              <a:gdLst/>
              <a:ahLst/>
              <a:cxnLst/>
              <a:rect l="l" t="t" r="r" b="b"/>
              <a:pathLst>
                <a:path w="5038410" h="370926">
                  <a:moveTo>
                    <a:pt x="0" y="0"/>
                  </a:moveTo>
                  <a:lnTo>
                    <a:pt x="5038410" y="0"/>
                  </a:lnTo>
                  <a:lnTo>
                    <a:pt x="5038410" y="370926"/>
                  </a:lnTo>
                  <a:lnTo>
                    <a:pt x="0" y="370926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41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34271" y="1693401"/>
            <a:ext cx="6225029" cy="8407046"/>
          </a:xfrm>
          <a:custGeom>
            <a:avLst/>
            <a:gdLst/>
            <a:ahLst/>
            <a:cxnLst/>
            <a:rect l="l" t="t" r="r" b="b"/>
            <a:pathLst>
              <a:path w="6225029" h="8407046">
                <a:moveTo>
                  <a:pt x="0" y="0"/>
                </a:moveTo>
                <a:lnTo>
                  <a:pt x="6225029" y="0"/>
                </a:lnTo>
                <a:lnTo>
                  <a:pt x="6225029" y="8407046"/>
                </a:lnTo>
                <a:lnTo>
                  <a:pt x="0" y="840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6" t="-3948" r="-6478" b="-27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60963"/>
            <a:ext cx="13302999" cy="6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FF313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CANTIDAD DE ESPECIALISTAS POR REGIÓN - REVISAR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28700" y="1693401"/>
          <a:ext cx="8588373" cy="8278060"/>
        </p:xfrm>
        <a:graphic>
          <a:graphicData uri="http://schemas.openxmlformats.org/drawingml/2006/table">
            <a:tbl>
              <a:tblPr/>
              <a:tblGrid>
                <a:gridCol w="5547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130"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DFD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CONSEJO REGIONAL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 b="1">
                          <a:solidFill>
                            <a:srgbClr val="FDFBFB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CANTIDAD DE ESPECIALISTAS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XI - TACNA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472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XII - HUÁNUCO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1,094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XIII - CAJAMARCA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444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XIV - UCAYALI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324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XV - ICA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1,237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XVI - SAN MARTÍN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542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XVII - JAÉN (SAN IGNACIO)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242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XVIII - ANCASH SIERRA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251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XIX - ANCASH COSTA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547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6993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 - HUANCAVELICA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366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6992600" y="80293"/>
            <a:ext cx="1134604" cy="1181100"/>
          </a:xfrm>
          <a:custGeom>
            <a:avLst/>
            <a:gdLst/>
            <a:ahLst/>
            <a:cxnLst/>
            <a:rect l="l" t="t" r="r" b="b"/>
            <a:pathLst>
              <a:path w="1400024" h="1397844">
                <a:moveTo>
                  <a:pt x="0" y="0"/>
                </a:moveTo>
                <a:lnTo>
                  <a:pt x="1400024" y="0"/>
                </a:lnTo>
                <a:lnTo>
                  <a:pt x="1400024" y="1397844"/>
                </a:lnTo>
                <a:lnTo>
                  <a:pt x="0" y="13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"/>
            <a:ext cx="18288000" cy="1455737"/>
            <a:chOff x="0" y="0"/>
            <a:chExt cx="5038409" cy="423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423794"/>
            </a:xfrm>
            <a:custGeom>
              <a:avLst/>
              <a:gdLst/>
              <a:ahLst/>
              <a:cxnLst/>
              <a:rect l="l" t="t" r="r" b="b"/>
              <a:pathLst>
                <a:path w="5038410" h="423794">
                  <a:moveTo>
                    <a:pt x="0" y="0"/>
                  </a:moveTo>
                  <a:lnTo>
                    <a:pt x="5038410" y="0"/>
                  </a:lnTo>
                  <a:lnTo>
                    <a:pt x="5038410" y="423794"/>
                  </a:lnTo>
                  <a:lnTo>
                    <a:pt x="0" y="423794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471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34271" y="1693401"/>
            <a:ext cx="6225029" cy="8407046"/>
          </a:xfrm>
          <a:custGeom>
            <a:avLst/>
            <a:gdLst/>
            <a:ahLst/>
            <a:cxnLst/>
            <a:rect l="l" t="t" r="r" b="b"/>
            <a:pathLst>
              <a:path w="6225029" h="8407046">
                <a:moveTo>
                  <a:pt x="0" y="0"/>
                </a:moveTo>
                <a:lnTo>
                  <a:pt x="6225029" y="0"/>
                </a:lnTo>
                <a:lnTo>
                  <a:pt x="6225029" y="8407046"/>
                </a:lnTo>
                <a:lnTo>
                  <a:pt x="0" y="840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6" t="-3948" r="-6478" b="-276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408939"/>
            <a:ext cx="13118086" cy="6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FF3131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CANTIDAD DE ESPECIALISTAS POR REGIÓN - REVISAR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28700" y="1975622"/>
          <a:ext cx="8971044" cy="7842603"/>
        </p:xfrm>
        <a:graphic>
          <a:graphicData uri="http://schemas.openxmlformats.org/drawingml/2006/table">
            <a:tbl>
              <a:tblPr/>
              <a:tblGrid>
                <a:gridCol w="5794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6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8487"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DFD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CONSEJO REGIONAL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 b="1">
                          <a:solidFill>
                            <a:srgbClr val="FDFBFB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CANTIDAD DE ESPECIALISTAS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XXI - PASCO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335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XXII - TUMBES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99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XXIII - MOQUEGUA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298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XXIV - LIMA PROVINCIAS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1,243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XXV - APURÍMAC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1,004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XXVI - MADRE DE DIOS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143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6316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XXVII - CALLAO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1,666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9904">
                <a:tc>
                  <a:txBody>
                    <a:bodyPr/>
                    <a:lstStyle/>
                    <a:p>
                      <a:pPr algn="just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CR XXVIII - AMAZONAS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43"/>
                        </a:lnSpc>
                        <a:defRPr/>
                      </a:pPr>
                      <a:r>
                        <a:rPr lang="en-US" sz="22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139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6764000" y="-8889"/>
            <a:ext cx="1287004" cy="1257300"/>
          </a:xfrm>
          <a:custGeom>
            <a:avLst/>
            <a:gdLst/>
            <a:ahLst/>
            <a:cxnLst/>
            <a:rect l="l" t="t" r="r" b="b"/>
            <a:pathLst>
              <a:path w="1400024" h="1397844">
                <a:moveTo>
                  <a:pt x="0" y="0"/>
                </a:moveTo>
                <a:lnTo>
                  <a:pt x="1400024" y="0"/>
                </a:lnTo>
                <a:lnTo>
                  <a:pt x="1400024" y="1397844"/>
                </a:lnTo>
                <a:lnTo>
                  <a:pt x="0" y="139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0474" y="0"/>
            <a:ext cx="5146409" cy="10287000"/>
            <a:chOff x="0" y="0"/>
            <a:chExt cx="13554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433" cy="2709333"/>
            </a:xfrm>
            <a:custGeom>
              <a:avLst/>
              <a:gdLst/>
              <a:ahLst/>
              <a:cxnLst/>
              <a:rect l="l" t="t" r="r" b="b"/>
              <a:pathLst>
                <a:path w="1355433" h="2709333">
                  <a:moveTo>
                    <a:pt x="0" y="0"/>
                  </a:moveTo>
                  <a:lnTo>
                    <a:pt x="1355433" y="0"/>
                  </a:lnTo>
                  <a:lnTo>
                    <a:pt x="13554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5543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80474" y="0"/>
            <a:ext cx="1720057" cy="1717378"/>
          </a:xfrm>
          <a:custGeom>
            <a:avLst/>
            <a:gdLst/>
            <a:ahLst/>
            <a:cxnLst/>
            <a:rect l="l" t="t" r="r" b="b"/>
            <a:pathLst>
              <a:path w="1720057" h="1717378">
                <a:moveTo>
                  <a:pt x="0" y="0"/>
                </a:moveTo>
                <a:lnTo>
                  <a:pt x="1720057" y="0"/>
                </a:lnTo>
                <a:lnTo>
                  <a:pt x="1720057" y="1717378"/>
                </a:lnTo>
                <a:lnTo>
                  <a:pt x="0" y="171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69277" y="246847"/>
            <a:ext cx="2957507" cy="2957507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11537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439893" y="246847"/>
            <a:ext cx="2957507" cy="2957507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B9B9D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610510" y="246847"/>
            <a:ext cx="2957507" cy="2957507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8B33C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781126" y="246847"/>
            <a:ext cx="2957507" cy="2957507"/>
            <a:chOff x="0" y="0"/>
            <a:chExt cx="6355080" cy="63550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C2403D"/>
            </a:solidFill>
          </p:spPr>
        </p:sp>
      </p:grpSp>
      <p:sp>
        <p:nvSpPr>
          <p:cNvPr id="14" name="AutoShape 14"/>
          <p:cNvSpPr/>
          <p:nvPr/>
        </p:nvSpPr>
        <p:spPr>
          <a:xfrm flipV="1">
            <a:off x="6788297" y="3204354"/>
            <a:ext cx="0" cy="4212219"/>
          </a:xfrm>
          <a:prstGeom prst="line">
            <a:avLst/>
          </a:prstGeom>
          <a:ln w="66675" cap="rnd">
            <a:solidFill>
              <a:srgbClr val="022A3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10003520" y="3204354"/>
            <a:ext cx="0" cy="4212219"/>
          </a:xfrm>
          <a:prstGeom prst="line">
            <a:avLst/>
          </a:prstGeom>
          <a:ln w="66675" cap="rnd">
            <a:solidFill>
              <a:srgbClr val="022A3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3129530" y="3204354"/>
            <a:ext cx="0" cy="4212219"/>
          </a:xfrm>
          <a:prstGeom prst="line">
            <a:avLst/>
          </a:prstGeom>
          <a:ln w="66675" cap="rnd">
            <a:solidFill>
              <a:srgbClr val="022A3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6356511" y="3204354"/>
            <a:ext cx="0" cy="4212219"/>
          </a:xfrm>
          <a:prstGeom prst="line">
            <a:avLst/>
          </a:prstGeom>
          <a:ln w="66675" cap="rnd">
            <a:solidFill>
              <a:srgbClr val="022A3D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5309544" y="4016816"/>
            <a:ext cx="2957507" cy="2063828"/>
            <a:chOff x="0" y="0"/>
            <a:chExt cx="518217" cy="3616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8217" cy="361625"/>
            </a:xfrm>
            <a:custGeom>
              <a:avLst/>
              <a:gdLst/>
              <a:ahLst/>
              <a:cxnLst/>
              <a:rect l="l" t="t" r="r" b="b"/>
              <a:pathLst>
                <a:path w="518217" h="36162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267388"/>
                  </a:lnTo>
                  <a:cubicBezTo>
                    <a:pt x="518217" y="319434"/>
                    <a:pt x="476025" y="361625"/>
                    <a:pt x="423979" y="361625"/>
                  </a:cubicBezTo>
                  <a:lnTo>
                    <a:pt x="94238" y="361625"/>
                  </a:lnTo>
                  <a:cubicBezTo>
                    <a:pt x="69244" y="361625"/>
                    <a:pt x="45275" y="351697"/>
                    <a:pt x="27602" y="334024"/>
                  </a:cubicBezTo>
                  <a:cubicBezTo>
                    <a:pt x="9929" y="316351"/>
                    <a:pt x="0" y="292381"/>
                    <a:pt x="0" y="267388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11537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18217" cy="399725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2986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513994" y="4016816"/>
            <a:ext cx="2957507" cy="2063828"/>
            <a:chOff x="0" y="0"/>
            <a:chExt cx="518217" cy="3616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8217" cy="361625"/>
            </a:xfrm>
            <a:custGeom>
              <a:avLst/>
              <a:gdLst/>
              <a:ahLst/>
              <a:cxnLst/>
              <a:rect l="l" t="t" r="r" b="b"/>
              <a:pathLst>
                <a:path w="518217" h="36162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267388"/>
                  </a:lnTo>
                  <a:cubicBezTo>
                    <a:pt x="518217" y="319434"/>
                    <a:pt x="476025" y="361625"/>
                    <a:pt x="423979" y="361625"/>
                  </a:cubicBezTo>
                  <a:lnTo>
                    <a:pt x="94238" y="361625"/>
                  </a:lnTo>
                  <a:cubicBezTo>
                    <a:pt x="69244" y="361625"/>
                    <a:pt x="45275" y="351697"/>
                    <a:pt x="27602" y="334024"/>
                  </a:cubicBezTo>
                  <a:cubicBezTo>
                    <a:pt x="9929" y="316351"/>
                    <a:pt x="0" y="292381"/>
                    <a:pt x="0" y="267388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4B9B9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18217" cy="399725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298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691043" y="4016816"/>
            <a:ext cx="2957507" cy="2063828"/>
            <a:chOff x="0" y="0"/>
            <a:chExt cx="518217" cy="3616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217" cy="361625"/>
            </a:xfrm>
            <a:custGeom>
              <a:avLst/>
              <a:gdLst/>
              <a:ahLst/>
              <a:cxnLst/>
              <a:rect l="l" t="t" r="r" b="b"/>
              <a:pathLst>
                <a:path w="518217" h="36162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267388"/>
                  </a:lnTo>
                  <a:cubicBezTo>
                    <a:pt x="518217" y="319434"/>
                    <a:pt x="476025" y="361625"/>
                    <a:pt x="423979" y="361625"/>
                  </a:cubicBezTo>
                  <a:lnTo>
                    <a:pt x="94238" y="361625"/>
                  </a:lnTo>
                  <a:cubicBezTo>
                    <a:pt x="69244" y="361625"/>
                    <a:pt x="45275" y="351697"/>
                    <a:pt x="27602" y="334024"/>
                  </a:cubicBezTo>
                  <a:cubicBezTo>
                    <a:pt x="9929" y="316351"/>
                    <a:pt x="0" y="292381"/>
                    <a:pt x="0" y="267388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E8B33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18217" cy="399725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298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877757" y="4016816"/>
            <a:ext cx="2957507" cy="2063828"/>
            <a:chOff x="0" y="0"/>
            <a:chExt cx="518217" cy="3616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8217" cy="361625"/>
            </a:xfrm>
            <a:custGeom>
              <a:avLst/>
              <a:gdLst/>
              <a:ahLst/>
              <a:cxnLst/>
              <a:rect l="l" t="t" r="r" b="b"/>
              <a:pathLst>
                <a:path w="518217" h="36162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267388"/>
                  </a:lnTo>
                  <a:cubicBezTo>
                    <a:pt x="518217" y="319434"/>
                    <a:pt x="476025" y="361625"/>
                    <a:pt x="423979" y="361625"/>
                  </a:cubicBezTo>
                  <a:lnTo>
                    <a:pt x="94238" y="361625"/>
                  </a:lnTo>
                  <a:cubicBezTo>
                    <a:pt x="69244" y="361625"/>
                    <a:pt x="45275" y="351697"/>
                    <a:pt x="27602" y="334024"/>
                  </a:cubicBezTo>
                  <a:cubicBezTo>
                    <a:pt x="9929" y="316351"/>
                    <a:pt x="0" y="292381"/>
                    <a:pt x="0" y="267388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C2403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18217" cy="399725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2986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09544" y="6885977"/>
            <a:ext cx="2957507" cy="2827148"/>
            <a:chOff x="0" y="0"/>
            <a:chExt cx="518217" cy="4953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8217" cy="495375"/>
            </a:xfrm>
            <a:custGeom>
              <a:avLst/>
              <a:gdLst/>
              <a:ahLst/>
              <a:cxnLst/>
              <a:rect l="l" t="t" r="r" b="b"/>
              <a:pathLst>
                <a:path w="518217" h="49537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401137"/>
                  </a:lnTo>
                  <a:cubicBezTo>
                    <a:pt x="518217" y="453183"/>
                    <a:pt x="476025" y="495375"/>
                    <a:pt x="423979" y="495375"/>
                  </a:cubicBezTo>
                  <a:lnTo>
                    <a:pt x="94238" y="495375"/>
                  </a:lnTo>
                  <a:cubicBezTo>
                    <a:pt x="69244" y="495375"/>
                    <a:pt x="45275" y="485446"/>
                    <a:pt x="27602" y="467773"/>
                  </a:cubicBezTo>
                  <a:cubicBezTo>
                    <a:pt x="9929" y="450100"/>
                    <a:pt x="0" y="426131"/>
                    <a:pt x="0" y="401137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F4F4F4"/>
            </a:solidFill>
            <a:ln w="19050" cap="rnd">
              <a:solidFill>
                <a:srgbClr val="20335F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518217" cy="543000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3546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84500" y="6885976"/>
            <a:ext cx="3126010" cy="3098947"/>
            <a:chOff x="0" y="0"/>
            <a:chExt cx="518217" cy="4953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8217" cy="495375"/>
            </a:xfrm>
            <a:custGeom>
              <a:avLst/>
              <a:gdLst/>
              <a:ahLst/>
              <a:cxnLst/>
              <a:rect l="l" t="t" r="r" b="b"/>
              <a:pathLst>
                <a:path w="518217" h="49537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401137"/>
                  </a:lnTo>
                  <a:cubicBezTo>
                    <a:pt x="518217" y="453183"/>
                    <a:pt x="476025" y="495375"/>
                    <a:pt x="423979" y="495375"/>
                  </a:cubicBezTo>
                  <a:lnTo>
                    <a:pt x="94238" y="495375"/>
                  </a:lnTo>
                  <a:cubicBezTo>
                    <a:pt x="69244" y="495375"/>
                    <a:pt x="45275" y="485446"/>
                    <a:pt x="27602" y="467773"/>
                  </a:cubicBezTo>
                  <a:cubicBezTo>
                    <a:pt x="9929" y="450100"/>
                    <a:pt x="0" y="426131"/>
                    <a:pt x="0" y="401137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F4F4F4"/>
            </a:solidFill>
            <a:ln w="19050" cap="rnd">
              <a:solidFill>
                <a:srgbClr val="4B9B9D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518217" cy="543000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3546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663474" y="6885977"/>
            <a:ext cx="2957507" cy="2827148"/>
            <a:chOff x="0" y="0"/>
            <a:chExt cx="518217" cy="49537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18217" cy="495375"/>
            </a:xfrm>
            <a:custGeom>
              <a:avLst/>
              <a:gdLst/>
              <a:ahLst/>
              <a:cxnLst/>
              <a:rect l="l" t="t" r="r" b="b"/>
              <a:pathLst>
                <a:path w="518217" h="49537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401137"/>
                  </a:lnTo>
                  <a:cubicBezTo>
                    <a:pt x="518217" y="453183"/>
                    <a:pt x="476025" y="495375"/>
                    <a:pt x="423979" y="495375"/>
                  </a:cubicBezTo>
                  <a:lnTo>
                    <a:pt x="94238" y="495375"/>
                  </a:lnTo>
                  <a:cubicBezTo>
                    <a:pt x="69244" y="495375"/>
                    <a:pt x="45275" y="485446"/>
                    <a:pt x="27602" y="467773"/>
                  </a:cubicBezTo>
                  <a:cubicBezTo>
                    <a:pt x="9929" y="450100"/>
                    <a:pt x="0" y="426131"/>
                    <a:pt x="0" y="401137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F4F4F4"/>
            </a:solidFill>
            <a:ln w="19050" cap="rnd">
              <a:solidFill>
                <a:srgbClr val="E8B33C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518217" cy="543000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354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781126" y="6885977"/>
            <a:ext cx="2957507" cy="2827148"/>
            <a:chOff x="0" y="0"/>
            <a:chExt cx="518217" cy="49537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8217" cy="495375"/>
            </a:xfrm>
            <a:custGeom>
              <a:avLst/>
              <a:gdLst/>
              <a:ahLst/>
              <a:cxnLst/>
              <a:rect l="l" t="t" r="r" b="b"/>
              <a:pathLst>
                <a:path w="518217" h="495375">
                  <a:moveTo>
                    <a:pt x="94238" y="0"/>
                  </a:moveTo>
                  <a:lnTo>
                    <a:pt x="423979" y="0"/>
                  </a:lnTo>
                  <a:cubicBezTo>
                    <a:pt x="448972" y="0"/>
                    <a:pt x="472942" y="9929"/>
                    <a:pt x="490615" y="27602"/>
                  </a:cubicBezTo>
                  <a:cubicBezTo>
                    <a:pt x="508288" y="45275"/>
                    <a:pt x="518217" y="69244"/>
                    <a:pt x="518217" y="94238"/>
                  </a:cubicBezTo>
                  <a:lnTo>
                    <a:pt x="518217" y="401137"/>
                  </a:lnTo>
                  <a:cubicBezTo>
                    <a:pt x="518217" y="453183"/>
                    <a:pt x="476025" y="495375"/>
                    <a:pt x="423979" y="495375"/>
                  </a:cubicBezTo>
                  <a:lnTo>
                    <a:pt x="94238" y="495375"/>
                  </a:lnTo>
                  <a:cubicBezTo>
                    <a:pt x="69244" y="495375"/>
                    <a:pt x="45275" y="485446"/>
                    <a:pt x="27602" y="467773"/>
                  </a:cubicBezTo>
                  <a:cubicBezTo>
                    <a:pt x="9929" y="450100"/>
                    <a:pt x="0" y="426131"/>
                    <a:pt x="0" y="401137"/>
                  </a:cubicBezTo>
                  <a:lnTo>
                    <a:pt x="0" y="94238"/>
                  </a:lnTo>
                  <a:cubicBezTo>
                    <a:pt x="0" y="69244"/>
                    <a:pt x="9929" y="45275"/>
                    <a:pt x="27602" y="27602"/>
                  </a:cubicBezTo>
                  <a:cubicBezTo>
                    <a:pt x="45275" y="9929"/>
                    <a:pt x="69244" y="0"/>
                    <a:pt x="94238" y="0"/>
                  </a:cubicBezTo>
                  <a:close/>
                </a:path>
              </a:pathLst>
            </a:custGeom>
            <a:solidFill>
              <a:srgbClr val="F4F4F4"/>
            </a:solidFill>
            <a:ln w="19050" cap="rnd">
              <a:solidFill>
                <a:srgbClr val="C2403D"/>
              </a:solidFill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518217" cy="543000"/>
            </a:xfrm>
            <a:prstGeom prst="rect">
              <a:avLst/>
            </a:prstGeom>
          </p:spPr>
          <p:txBody>
            <a:bodyPr lIns="71729" tIns="71729" rIns="71729" bIns="71729" rtlCol="0" anchor="ctr"/>
            <a:lstStyle/>
            <a:p>
              <a:pPr algn="ctr">
                <a:lnSpc>
                  <a:spcPts val="3546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8935059" y="766780"/>
            <a:ext cx="1967177" cy="1841993"/>
          </a:xfrm>
          <a:custGeom>
            <a:avLst/>
            <a:gdLst/>
            <a:ahLst/>
            <a:cxnLst/>
            <a:rect l="l" t="t" r="r" b="b"/>
            <a:pathLst>
              <a:path w="1967177" h="1841993">
                <a:moveTo>
                  <a:pt x="0" y="0"/>
                </a:moveTo>
                <a:lnTo>
                  <a:pt x="1967176" y="0"/>
                </a:lnTo>
                <a:lnTo>
                  <a:pt x="1967176" y="1841993"/>
                </a:lnTo>
                <a:lnTo>
                  <a:pt x="0" y="1841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028820" y="809055"/>
            <a:ext cx="2183358" cy="1757443"/>
          </a:xfrm>
          <a:custGeom>
            <a:avLst/>
            <a:gdLst/>
            <a:ahLst/>
            <a:cxnLst/>
            <a:rect l="l" t="t" r="r" b="b"/>
            <a:pathLst>
              <a:path w="2183358" h="1757443">
                <a:moveTo>
                  <a:pt x="0" y="0"/>
                </a:moveTo>
                <a:lnTo>
                  <a:pt x="2183357" y="0"/>
                </a:lnTo>
                <a:lnTo>
                  <a:pt x="2183357" y="1757443"/>
                </a:lnTo>
                <a:lnTo>
                  <a:pt x="0" y="175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5596717" y="643561"/>
            <a:ext cx="1355706" cy="2164078"/>
          </a:xfrm>
          <a:custGeom>
            <a:avLst/>
            <a:gdLst/>
            <a:ahLst/>
            <a:cxnLst/>
            <a:rect l="l" t="t" r="r" b="b"/>
            <a:pathLst>
              <a:path w="1355706" h="2164078">
                <a:moveTo>
                  <a:pt x="0" y="0"/>
                </a:moveTo>
                <a:lnTo>
                  <a:pt x="1355706" y="0"/>
                </a:lnTo>
                <a:lnTo>
                  <a:pt x="1355706" y="2164078"/>
                </a:lnTo>
                <a:lnTo>
                  <a:pt x="0" y="2164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647681" y="809055"/>
            <a:ext cx="2281232" cy="1938861"/>
          </a:xfrm>
          <a:custGeom>
            <a:avLst/>
            <a:gdLst/>
            <a:ahLst/>
            <a:cxnLst/>
            <a:rect l="l" t="t" r="r" b="b"/>
            <a:pathLst>
              <a:path w="2281232" h="1938861">
                <a:moveTo>
                  <a:pt x="0" y="0"/>
                </a:moveTo>
                <a:lnTo>
                  <a:pt x="2281232" y="0"/>
                </a:lnTo>
                <a:lnTo>
                  <a:pt x="2281232" y="1938861"/>
                </a:lnTo>
                <a:lnTo>
                  <a:pt x="0" y="1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1615" y="4115433"/>
            <a:ext cx="4954320" cy="166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RECOMENDACIONES AL LLEVAR UNA ESPECIALIDAD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467263" y="4597246"/>
            <a:ext cx="2642068" cy="96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3735">
                <a:solidFill>
                  <a:srgbClr val="FFFCF2"/>
                </a:solidFill>
                <a:latin typeface="Oswald"/>
                <a:ea typeface="Oswald"/>
                <a:cs typeface="Oswald"/>
                <a:sym typeface="Oswald"/>
              </a:rPr>
              <a:t>Verifica con el CEP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454339" y="4361886"/>
            <a:ext cx="3076816" cy="144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3735">
                <a:solidFill>
                  <a:srgbClr val="FFFCF2"/>
                </a:solidFill>
                <a:latin typeface="Oswald"/>
                <a:ea typeface="Oswald"/>
                <a:cs typeface="Oswald"/>
                <a:sym typeface="Oswald"/>
              </a:rPr>
              <a:t>Evalúa la modalidad y duración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028820" y="4570125"/>
            <a:ext cx="2367003" cy="102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sz="3935">
                <a:solidFill>
                  <a:srgbClr val="FFFCF2"/>
                </a:solidFill>
                <a:latin typeface="Oswald"/>
                <a:ea typeface="Oswald"/>
                <a:cs typeface="Oswald"/>
                <a:sym typeface="Oswald"/>
              </a:rPr>
              <a:t>Área de interés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24143" y="4597246"/>
            <a:ext cx="3076816" cy="96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3735">
                <a:solidFill>
                  <a:srgbClr val="FFFCF2"/>
                </a:solidFill>
                <a:latin typeface="Oswald"/>
                <a:ea typeface="Oswald"/>
                <a:cs typeface="Oswald"/>
                <a:sym typeface="Oswald"/>
              </a:rPr>
              <a:t>Analiza la ubicación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420582" y="7305460"/>
            <a:ext cx="2735430" cy="18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Confirma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que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cada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especialidad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esté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reconocida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por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el </a:t>
            </a:r>
            <a:r>
              <a:rPr lang="en-US" sz="3324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Colegio</a:t>
            </a:r>
            <a:r>
              <a:rPr lang="en-US" sz="3324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13994" y="7159219"/>
            <a:ext cx="307305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Considera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tu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disponibilidad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: La SUNEDU, no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acepta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especialidades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100%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virtuales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y no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menos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de 40 </a:t>
            </a:r>
            <a:r>
              <a:rPr lang="en-US" sz="3224" spc="-96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creditos</a:t>
            </a:r>
            <a:r>
              <a:rPr lang="en-US" sz="3224" spc="-96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739897" y="7395094"/>
            <a:ext cx="2804662" cy="188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3324" spc="-99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Identificar en qué área deseas especializarte y las menciones de esta.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852191" y="7144550"/>
            <a:ext cx="2815377" cy="233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Planifica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tu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traslado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o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considera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la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opción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más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accesible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según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tu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sz="3300" spc="-99" dirty="0" err="1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residencia</a:t>
            </a:r>
            <a:r>
              <a:rPr lang="en-US" sz="3300" spc="-99" dirty="0">
                <a:solidFill>
                  <a:srgbClr val="022A3D"/>
                </a:solidFill>
                <a:latin typeface="Oswald"/>
                <a:ea typeface="Oswald"/>
                <a:cs typeface="Oswald"/>
                <a:sym typeface="Oswald"/>
              </a:rPr>
              <a:t> actual.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7759" y="3749017"/>
            <a:ext cx="3240241" cy="6504134"/>
          </a:xfrm>
          <a:custGeom>
            <a:avLst/>
            <a:gdLst/>
            <a:ahLst/>
            <a:cxnLst/>
            <a:rect l="l" t="t" r="r" b="b"/>
            <a:pathLst>
              <a:path w="3240241" h="6504134">
                <a:moveTo>
                  <a:pt x="0" y="0"/>
                </a:moveTo>
                <a:lnTo>
                  <a:pt x="3240241" y="0"/>
                </a:lnTo>
                <a:lnTo>
                  <a:pt x="3240241" y="6504133"/>
                </a:lnTo>
                <a:lnTo>
                  <a:pt x="0" y="6504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32403" y="0"/>
            <a:ext cx="5255597" cy="10253152"/>
            <a:chOff x="0" y="0"/>
            <a:chExt cx="1384190" cy="34722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4190" cy="3472226"/>
            </a:xfrm>
            <a:custGeom>
              <a:avLst/>
              <a:gdLst/>
              <a:ahLst/>
              <a:cxnLst/>
              <a:rect l="l" t="t" r="r" b="b"/>
              <a:pathLst>
                <a:path w="1384190" h="3472226">
                  <a:moveTo>
                    <a:pt x="0" y="0"/>
                  </a:moveTo>
                  <a:lnTo>
                    <a:pt x="1384190" y="0"/>
                  </a:lnTo>
                  <a:lnTo>
                    <a:pt x="1384190" y="3472226"/>
                  </a:lnTo>
                  <a:lnTo>
                    <a:pt x="0" y="3472226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384190" cy="349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5736" y="2358461"/>
            <a:ext cx="134746" cy="6539679"/>
            <a:chOff x="0" y="0"/>
            <a:chExt cx="33800" cy="16404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800" cy="1640415"/>
            </a:xfrm>
            <a:custGeom>
              <a:avLst/>
              <a:gdLst/>
              <a:ahLst/>
              <a:cxnLst/>
              <a:rect l="l" t="t" r="r" b="b"/>
              <a:pathLst>
                <a:path w="33800" h="1640415">
                  <a:moveTo>
                    <a:pt x="0" y="0"/>
                  </a:moveTo>
                  <a:lnTo>
                    <a:pt x="33800" y="0"/>
                  </a:lnTo>
                  <a:lnTo>
                    <a:pt x="33800" y="1640415"/>
                  </a:lnTo>
                  <a:lnTo>
                    <a:pt x="0" y="1640415"/>
                  </a:lnTo>
                  <a:close/>
                </a:path>
              </a:pathLst>
            </a:custGeom>
            <a:solidFill>
              <a:srgbClr val="0CC0D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3800" cy="1659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1691348" cy="1691348"/>
          </a:xfrm>
          <a:custGeom>
            <a:avLst/>
            <a:gdLst/>
            <a:ahLst/>
            <a:cxnLst/>
            <a:rect l="l" t="t" r="r" b="b"/>
            <a:pathLst>
              <a:path w="1691348" h="1691348">
                <a:moveTo>
                  <a:pt x="0" y="0"/>
                </a:moveTo>
                <a:lnTo>
                  <a:pt x="1691348" y="0"/>
                </a:lnTo>
                <a:lnTo>
                  <a:pt x="1691348" y="1691348"/>
                </a:lnTo>
                <a:lnTo>
                  <a:pt x="0" y="169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802354" y="496926"/>
            <a:ext cx="8460097" cy="9293148"/>
            <a:chOff x="0" y="0"/>
            <a:chExt cx="5803900" cy="637540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5778500" cy="6350000"/>
            </a:xfrm>
            <a:custGeom>
              <a:avLst/>
              <a:gdLst/>
              <a:ahLst/>
              <a:cxnLst/>
              <a:rect l="l" t="t" r="r" b="b"/>
              <a:pathLst>
                <a:path w="5778500" h="6350000">
                  <a:moveTo>
                    <a:pt x="2889250" y="0"/>
                  </a:moveTo>
                  <a:cubicBezTo>
                    <a:pt x="1258570" y="0"/>
                    <a:pt x="0" y="1144270"/>
                    <a:pt x="0" y="2917190"/>
                  </a:cubicBezTo>
                  <a:cubicBezTo>
                    <a:pt x="0" y="4175760"/>
                    <a:pt x="0" y="6350000"/>
                    <a:pt x="0" y="6350000"/>
                  </a:cubicBezTo>
                  <a:lnTo>
                    <a:pt x="2889250" y="6350000"/>
                  </a:lnTo>
                  <a:lnTo>
                    <a:pt x="5778500" y="6350000"/>
                  </a:lnTo>
                  <a:cubicBezTo>
                    <a:pt x="5778500" y="6350000"/>
                    <a:pt x="5778500" y="4175760"/>
                    <a:pt x="5778500" y="2917190"/>
                  </a:cubicBezTo>
                  <a:cubicBezTo>
                    <a:pt x="5778500" y="1144270"/>
                    <a:pt x="4519930" y="0"/>
                    <a:pt x="2889250" y="0"/>
                  </a:cubicBezTo>
                  <a:close/>
                </a:path>
              </a:pathLst>
            </a:custGeom>
            <a:blipFill>
              <a:blip r:embed="rId5"/>
              <a:stretch>
                <a:fillRect l="-18482" r="-832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803900" cy="6375400"/>
            </a:xfrm>
            <a:custGeom>
              <a:avLst/>
              <a:gdLst/>
              <a:ahLst/>
              <a:cxnLst/>
              <a:rect l="l" t="t" r="r" b="b"/>
              <a:pathLst>
                <a:path w="5803900" h="6375400">
                  <a:moveTo>
                    <a:pt x="5803900" y="6375400"/>
                  </a:moveTo>
                  <a:lnTo>
                    <a:pt x="0" y="6375400"/>
                  </a:lnTo>
                  <a:lnTo>
                    <a:pt x="0" y="2929890"/>
                  </a:lnTo>
                  <a:cubicBezTo>
                    <a:pt x="0" y="2495550"/>
                    <a:pt x="74930" y="2089150"/>
                    <a:pt x="223520" y="1720850"/>
                  </a:cubicBezTo>
                  <a:cubicBezTo>
                    <a:pt x="365760" y="1367790"/>
                    <a:pt x="571500" y="1056640"/>
                    <a:pt x="836930" y="797560"/>
                  </a:cubicBezTo>
                  <a:cubicBezTo>
                    <a:pt x="1361440" y="283210"/>
                    <a:pt x="2095500" y="0"/>
                    <a:pt x="2901950" y="0"/>
                  </a:cubicBezTo>
                  <a:cubicBezTo>
                    <a:pt x="3708400" y="0"/>
                    <a:pt x="4441190" y="283210"/>
                    <a:pt x="4966970" y="797560"/>
                  </a:cubicBezTo>
                  <a:cubicBezTo>
                    <a:pt x="5232400" y="1056640"/>
                    <a:pt x="5438140" y="1367790"/>
                    <a:pt x="5580380" y="1722120"/>
                  </a:cubicBezTo>
                  <a:cubicBezTo>
                    <a:pt x="5728970" y="2090420"/>
                    <a:pt x="5803900" y="2496820"/>
                    <a:pt x="5803900" y="2931160"/>
                  </a:cubicBezTo>
                  <a:lnTo>
                    <a:pt x="5803900" y="6375400"/>
                  </a:lnTo>
                  <a:close/>
                  <a:moveTo>
                    <a:pt x="25400" y="6350000"/>
                  </a:moveTo>
                  <a:lnTo>
                    <a:pt x="5778500" y="6350000"/>
                  </a:lnTo>
                  <a:lnTo>
                    <a:pt x="5778500" y="2929890"/>
                  </a:lnTo>
                  <a:cubicBezTo>
                    <a:pt x="5778500" y="2499360"/>
                    <a:pt x="5703570" y="2095500"/>
                    <a:pt x="5557520" y="1731010"/>
                  </a:cubicBezTo>
                  <a:cubicBezTo>
                    <a:pt x="5416550" y="1380490"/>
                    <a:pt x="5212080" y="1073150"/>
                    <a:pt x="4949190" y="815340"/>
                  </a:cubicBezTo>
                  <a:cubicBezTo>
                    <a:pt x="4428490" y="306070"/>
                    <a:pt x="3700780" y="25400"/>
                    <a:pt x="2901950" y="25400"/>
                  </a:cubicBezTo>
                  <a:cubicBezTo>
                    <a:pt x="2103120" y="25400"/>
                    <a:pt x="1375410" y="306070"/>
                    <a:pt x="854710" y="815340"/>
                  </a:cubicBezTo>
                  <a:cubicBezTo>
                    <a:pt x="591820" y="1071880"/>
                    <a:pt x="387350" y="1380490"/>
                    <a:pt x="246380" y="1731010"/>
                  </a:cubicBezTo>
                  <a:cubicBezTo>
                    <a:pt x="100330" y="2095500"/>
                    <a:pt x="25400" y="2499360"/>
                    <a:pt x="25400" y="2929890"/>
                  </a:cubicBezTo>
                  <a:lnTo>
                    <a:pt x="2540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3749017"/>
            <a:ext cx="7196644" cy="289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5"/>
              </a:lnSpc>
            </a:pPr>
            <a:r>
              <a:rPr lang="en-US" sz="4550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¿CUÁL ES EL FUTURO DE LAS ENFERMERAS Y ENFERMEROS ESPECIALISTAS?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2144252"/>
            <a:chOff x="0" y="0"/>
            <a:chExt cx="5038409" cy="56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564741"/>
            </a:xfrm>
            <a:custGeom>
              <a:avLst/>
              <a:gdLst/>
              <a:ahLst/>
              <a:cxnLst/>
              <a:rect l="l" t="t" r="r" b="b"/>
              <a:pathLst>
                <a:path w="5038410" h="564741">
                  <a:moveTo>
                    <a:pt x="0" y="0"/>
                  </a:moveTo>
                  <a:lnTo>
                    <a:pt x="5038410" y="0"/>
                  </a:lnTo>
                  <a:lnTo>
                    <a:pt x="5038410" y="564741"/>
                  </a:lnTo>
                  <a:lnTo>
                    <a:pt x="0" y="56474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61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449420" y="192722"/>
            <a:ext cx="1600200" cy="1638300"/>
          </a:xfrm>
          <a:custGeom>
            <a:avLst/>
            <a:gdLst/>
            <a:ahLst/>
            <a:cxnLst/>
            <a:rect l="l" t="t" r="r" b="b"/>
            <a:pathLst>
              <a:path w="2147597" h="2144252">
                <a:moveTo>
                  <a:pt x="0" y="0"/>
                </a:moveTo>
                <a:lnTo>
                  <a:pt x="2147597" y="0"/>
                </a:lnTo>
                <a:lnTo>
                  <a:pt x="2147597" y="2144252"/>
                </a:lnTo>
                <a:lnTo>
                  <a:pt x="0" y="214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9820" y="4575737"/>
            <a:ext cx="3006230" cy="3006230"/>
            <a:chOff x="0" y="0"/>
            <a:chExt cx="14400530" cy="144005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DAB785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123600" y="4575737"/>
            <a:ext cx="3006230" cy="3006230"/>
            <a:chOff x="0" y="0"/>
            <a:chExt cx="14400530" cy="144005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DD718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674046" y="4575737"/>
            <a:ext cx="3006230" cy="3006230"/>
            <a:chOff x="0" y="0"/>
            <a:chExt cx="14400530" cy="144005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EBBBAA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227479" y="4575737"/>
            <a:ext cx="3006230" cy="3006230"/>
            <a:chOff x="0" y="0"/>
            <a:chExt cx="14400530" cy="14400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8BBBDD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851949" y="4575737"/>
            <a:ext cx="3006230" cy="3006230"/>
            <a:chOff x="0" y="0"/>
            <a:chExt cx="14400530" cy="144005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A7BBB1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051249" y="5143500"/>
            <a:ext cx="1816908" cy="2094967"/>
          </a:xfrm>
          <a:custGeom>
            <a:avLst/>
            <a:gdLst/>
            <a:ahLst/>
            <a:cxnLst/>
            <a:rect l="l" t="t" r="r" b="b"/>
            <a:pathLst>
              <a:path w="1816908" h="2094967">
                <a:moveTo>
                  <a:pt x="0" y="0"/>
                </a:moveTo>
                <a:lnTo>
                  <a:pt x="1816908" y="0"/>
                </a:lnTo>
                <a:lnTo>
                  <a:pt x="1816908" y="2094967"/>
                </a:lnTo>
                <a:lnTo>
                  <a:pt x="0" y="2094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802689" y="4842600"/>
            <a:ext cx="1654330" cy="2472504"/>
          </a:xfrm>
          <a:custGeom>
            <a:avLst/>
            <a:gdLst/>
            <a:ahLst/>
            <a:cxnLst/>
            <a:rect l="l" t="t" r="r" b="b"/>
            <a:pathLst>
              <a:path w="1654330" h="2472504">
                <a:moveTo>
                  <a:pt x="0" y="0"/>
                </a:moveTo>
                <a:lnTo>
                  <a:pt x="1654330" y="0"/>
                </a:lnTo>
                <a:lnTo>
                  <a:pt x="1654330" y="2472504"/>
                </a:lnTo>
                <a:lnTo>
                  <a:pt x="0" y="247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87903" y="5224730"/>
            <a:ext cx="1872776" cy="1932508"/>
          </a:xfrm>
          <a:custGeom>
            <a:avLst/>
            <a:gdLst/>
            <a:ahLst/>
            <a:cxnLst/>
            <a:rect l="l" t="t" r="r" b="b"/>
            <a:pathLst>
              <a:path w="1872776" h="1932508">
                <a:moveTo>
                  <a:pt x="0" y="0"/>
                </a:moveTo>
                <a:lnTo>
                  <a:pt x="1872776" y="0"/>
                </a:lnTo>
                <a:lnTo>
                  <a:pt x="1872776" y="1932508"/>
                </a:lnTo>
                <a:lnTo>
                  <a:pt x="0" y="1932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24482" y="5059629"/>
            <a:ext cx="2012225" cy="2120922"/>
          </a:xfrm>
          <a:custGeom>
            <a:avLst/>
            <a:gdLst/>
            <a:ahLst/>
            <a:cxnLst/>
            <a:rect l="l" t="t" r="r" b="b"/>
            <a:pathLst>
              <a:path w="2012225" h="2120922">
                <a:moveTo>
                  <a:pt x="0" y="0"/>
                </a:moveTo>
                <a:lnTo>
                  <a:pt x="2012224" y="0"/>
                </a:lnTo>
                <a:lnTo>
                  <a:pt x="2012224" y="2120922"/>
                </a:lnTo>
                <a:lnTo>
                  <a:pt x="0" y="21209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52909" y="5219385"/>
            <a:ext cx="1993022" cy="1943196"/>
          </a:xfrm>
          <a:custGeom>
            <a:avLst/>
            <a:gdLst/>
            <a:ahLst/>
            <a:cxnLst/>
            <a:rect l="l" t="t" r="r" b="b"/>
            <a:pathLst>
              <a:path w="1993022" h="1943196">
                <a:moveTo>
                  <a:pt x="0" y="0"/>
                </a:moveTo>
                <a:lnTo>
                  <a:pt x="1993022" y="0"/>
                </a:lnTo>
                <a:lnTo>
                  <a:pt x="1993022" y="1943197"/>
                </a:lnTo>
                <a:lnTo>
                  <a:pt x="0" y="1943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62400" y="8051930"/>
            <a:ext cx="2396271" cy="83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1"/>
              </a:lnSpc>
            </a:pPr>
            <a:r>
              <a:rPr lang="en-US" sz="3229" b="1" spc="-48">
                <a:solidFill>
                  <a:srgbClr val="111160"/>
                </a:solidFill>
                <a:latin typeface="Muli Bold"/>
                <a:ea typeface="Muli Bold"/>
                <a:cs typeface="Muli Bold"/>
                <a:sym typeface="Muli Bold"/>
              </a:rPr>
              <a:t>Cuidados Intensivos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52916" y="8123964"/>
            <a:ext cx="1974325" cy="42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3229" b="1" spc="-48">
                <a:solidFill>
                  <a:srgbClr val="111160"/>
                </a:solidFill>
                <a:latin typeface="Muli Bold"/>
                <a:ea typeface="Muli Bold"/>
                <a:cs typeface="Muli Bold"/>
                <a:sym typeface="Muli Bold"/>
              </a:rPr>
              <a:t>Geriatría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43818" y="8104749"/>
            <a:ext cx="2365089" cy="42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3229" b="1" spc="-48">
                <a:solidFill>
                  <a:srgbClr val="111160"/>
                </a:solidFill>
                <a:latin typeface="Muli Bold"/>
                <a:ea typeface="Muli Bold"/>
                <a:cs typeface="Muli Bold"/>
                <a:sym typeface="Muli Bold"/>
              </a:rPr>
              <a:t>Oncología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76720" y="8051930"/>
            <a:ext cx="2149987" cy="83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61"/>
              </a:lnSpc>
            </a:pPr>
            <a:r>
              <a:rPr lang="en-US" sz="3229" b="1" spc="-48">
                <a:solidFill>
                  <a:srgbClr val="111160"/>
                </a:solidFill>
                <a:latin typeface="Muli Bold"/>
                <a:ea typeface="Muli Bold"/>
                <a:cs typeface="Muli Bold"/>
                <a:sym typeface="Muli Bold"/>
              </a:rPr>
              <a:t>Salud Mental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60480" y="8051930"/>
            <a:ext cx="2734846" cy="83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3229" b="1" spc="-48">
                <a:solidFill>
                  <a:srgbClr val="111160"/>
                </a:solidFill>
                <a:latin typeface="Muli Bold"/>
                <a:ea typeface="Muli Bold"/>
                <a:cs typeface="Muli Bold"/>
                <a:sym typeface="Muli Bold"/>
              </a:rPr>
              <a:t>Salud Comunitaria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9048" y="685482"/>
            <a:ext cx="10955941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MAYOR RECONOCIMIENTO PROFESIONAL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51249" y="2806627"/>
            <a:ext cx="16185502" cy="105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proyecta una creciente valorización del rol de las enfermeras especialistas, especialmente en las siguientes áreas: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2144252"/>
            <a:chOff x="0" y="0"/>
            <a:chExt cx="5038409" cy="56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564741"/>
            </a:xfrm>
            <a:custGeom>
              <a:avLst/>
              <a:gdLst/>
              <a:ahLst/>
              <a:cxnLst/>
              <a:rect l="l" t="t" r="r" b="b"/>
              <a:pathLst>
                <a:path w="5038410" h="564741">
                  <a:moveTo>
                    <a:pt x="0" y="0"/>
                  </a:moveTo>
                  <a:lnTo>
                    <a:pt x="5038410" y="0"/>
                  </a:lnTo>
                  <a:lnTo>
                    <a:pt x="5038410" y="564741"/>
                  </a:lnTo>
                  <a:lnTo>
                    <a:pt x="0" y="56474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61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37901" y="176776"/>
            <a:ext cx="1752600" cy="1790700"/>
          </a:xfrm>
          <a:custGeom>
            <a:avLst/>
            <a:gdLst/>
            <a:ahLst/>
            <a:cxnLst/>
            <a:rect l="l" t="t" r="r" b="b"/>
            <a:pathLst>
              <a:path w="2147597" h="2144252">
                <a:moveTo>
                  <a:pt x="0" y="0"/>
                </a:moveTo>
                <a:lnTo>
                  <a:pt x="2147597" y="0"/>
                </a:lnTo>
                <a:lnTo>
                  <a:pt x="2147597" y="2144252"/>
                </a:lnTo>
                <a:lnTo>
                  <a:pt x="0" y="214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5598544" y="6155363"/>
            <a:ext cx="7181182" cy="134792"/>
            <a:chOff x="0" y="0"/>
            <a:chExt cx="1891340" cy="355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91340" cy="35501"/>
            </a:xfrm>
            <a:custGeom>
              <a:avLst/>
              <a:gdLst/>
              <a:ahLst/>
              <a:cxnLst/>
              <a:rect l="l" t="t" r="r" b="b"/>
              <a:pathLst>
                <a:path w="1891340" h="35501">
                  <a:moveTo>
                    <a:pt x="0" y="0"/>
                  </a:moveTo>
                  <a:lnTo>
                    <a:pt x="1891340" y="0"/>
                  </a:lnTo>
                  <a:lnTo>
                    <a:pt x="1891340" y="35501"/>
                  </a:lnTo>
                  <a:lnTo>
                    <a:pt x="0" y="3550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891340" cy="83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5599876"/>
            <a:ext cx="6924183" cy="3658424"/>
            <a:chOff x="0" y="0"/>
            <a:chExt cx="838884" cy="4432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8884" cy="443228"/>
            </a:xfrm>
            <a:custGeom>
              <a:avLst/>
              <a:gdLst/>
              <a:ahLst/>
              <a:cxnLst/>
              <a:rect l="l" t="t" r="r" b="b"/>
              <a:pathLst>
                <a:path w="838884" h="443228">
                  <a:moveTo>
                    <a:pt x="635684" y="0"/>
                  </a:moveTo>
                  <a:cubicBezTo>
                    <a:pt x="747914" y="0"/>
                    <a:pt x="838884" y="99214"/>
                    <a:pt x="838884" y="221614"/>
                  </a:cubicBezTo>
                  <a:cubicBezTo>
                    <a:pt x="838884" y="344014"/>
                    <a:pt x="747914" y="443228"/>
                    <a:pt x="635684" y="443228"/>
                  </a:cubicBezTo>
                  <a:lnTo>
                    <a:pt x="203200" y="443228"/>
                  </a:lnTo>
                  <a:cubicBezTo>
                    <a:pt x="90970" y="443228"/>
                    <a:pt x="0" y="344014"/>
                    <a:pt x="0" y="221614"/>
                  </a:cubicBezTo>
                  <a:cubicBezTo>
                    <a:pt x="0" y="99214"/>
                    <a:pt x="90970" y="0"/>
                    <a:pt x="203200" y="0"/>
                  </a:cubicBezTo>
                  <a:lnTo>
                    <a:pt x="635684" y="0"/>
                  </a:lnTo>
                </a:path>
              </a:pathLst>
            </a:custGeom>
            <a:blipFill>
              <a:blip r:embed="rId3"/>
              <a:stretch>
                <a:fillRect t="-20975" b="-2097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90018" y="5599876"/>
            <a:ext cx="6924183" cy="3658424"/>
            <a:chOff x="0" y="0"/>
            <a:chExt cx="838884" cy="4432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884" cy="443228"/>
            </a:xfrm>
            <a:custGeom>
              <a:avLst/>
              <a:gdLst/>
              <a:ahLst/>
              <a:cxnLst/>
              <a:rect l="l" t="t" r="r" b="b"/>
              <a:pathLst>
                <a:path w="838884" h="443228">
                  <a:moveTo>
                    <a:pt x="635684" y="0"/>
                  </a:moveTo>
                  <a:cubicBezTo>
                    <a:pt x="747914" y="0"/>
                    <a:pt x="838884" y="99214"/>
                    <a:pt x="838884" y="221614"/>
                  </a:cubicBezTo>
                  <a:cubicBezTo>
                    <a:pt x="838884" y="344014"/>
                    <a:pt x="747914" y="443228"/>
                    <a:pt x="635684" y="443228"/>
                  </a:cubicBezTo>
                  <a:lnTo>
                    <a:pt x="203200" y="443228"/>
                  </a:lnTo>
                  <a:cubicBezTo>
                    <a:pt x="90970" y="443228"/>
                    <a:pt x="0" y="344014"/>
                    <a:pt x="0" y="221614"/>
                  </a:cubicBezTo>
                  <a:cubicBezTo>
                    <a:pt x="0" y="99214"/>
                    <a:pt x="90970" y="0"/>
                    <a:pt x="203200" y="0"/>
                  </a:cubicBezTo>
                  <a:lnTo>
                    <a:pt x="635684" y="0"/>
                  </a:lnTo>
                </a:path>
              </a:pathLst>
            </a:custGeom>
            <a:blipFill>
              <a:blip r:embed="rId4"/>
              <a:stretch>
                <a:fillRect t="-13049" b="-1304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79048" y="685482"/>
            <a:ext cx="10955941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DESCENTRALIZACIÓN DEL CUIDADO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72772"/>
            <a:ext cx="7488677" cy="227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6"/>
              </a:lnSpc>
            </a:pPr>
            <a:r>
              <a:rPr lang="en-US" sz="3226" spc="16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Las enfermeras especialistas juegan un rol clave en atención primaria y comunitaria, sobre todo en las zonas rurales o de difícil acceso.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30279" y="2872772"/>
            <a:ext cx="7329021" cy="227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6"/>
              </a:lnSpc>
            </a:pPr>
            <a:r>
              <a:rPr lang="en-US" sz="3226" spc="16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Se impulsará su participación en clínicas de atención preventiva, programas de salud familiar y gestión de enfermedades crónicas.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2144252"/>
            <a:chOff x="0" y="0"/>
            <a:chExt cx="5038409" cy="56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564741"/>
            </a:xfrm>
            <a:custGeom>
              <a:avLst/>
              <a:gdLst/>
              <a:ahLst/>
              <a:cxnLst/>
              <a:rect l="l" t="t" r="r" b="b"/>
              <a:pathLst>
                <a:path w="5038410" h="564741">
                  <a:moveTo>
                    <a:pt x="0" y="0"/>
                  </a:moveTo>
                  <a:lnTo>
                    <a:pt x="5038410" y="0"/>
                  </a:lnTo>
                  <a:lnTo>
                    <a:pt x="5038410" y="564741"/>
                  </a:lnTo>
                  <a:lnTo>
                    <a:pt x="0" y="56474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61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08852" y="185277"/>
            <a:ext cx="1600200" cy="1790700"/>
          </a:xfrm>
          <a:custGeom>
            <a:avLst/>
            <a:gdLst/>
            <a:ahLst/>
            <a:cxnLst/>
            <a:rect l="l" t="t" r="r" b="b"/>
            <a:pathLst>
              <a:path w="2147597" h="2144252">
                <a:moveTo>
                  <a:pt x="0" y="0"/>
                </a:moveTo>
                <a:lnTo>
                  <a:pt x="2147597" y="0"/>
                </a:lnTo>
                <a:lnTo>
                  <a:pt x="2147597" y="2144252"/>
                </a:lnTo>
                <a:lnTo>
                  <a:pt x="0" y="214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9048" y="685482"/>
            <a:ext cx="10955941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EXIGENCIA DE FORMACIÓN CONTINUA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9048" y="2658299"/>
            <a:ext cx="16185502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especialización será solo el primer paso, se exigirá capacitación permanente, actualizaciones y enfoque de atención humanizada. Por ello, habrán se van a generar el aumento de los siguiente elementos:  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6599407" y="7228730"/>
            <a:ext cx="5057315" cy="112531"/>
            <a:chOff x="0" y="0"/>
            <a:chExt cx="1331968" cy="296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1968" cy="29638"/>
            </a:xfrm>
            <a:custGeom>
              <a:avLst/>
              <a:gdLst/>
              <a:ahLst/>
              <a:cxnLst/>
              <a:rect l="l" t="t" r="r" b="b"/>
              <a:pathLst>
                <a:path w="1331968" h="29638">
                  <a:moveTo>
                    <a:pt x="0" y="0"/>
                  </a:moveTo>
                  <a:lnTo>
                    <a:pt x="1331968" y="0"/>
                  </a:lnTo>
                  <a:lnTo>
                    <a:pt x="1331968" y="29638"/>
                  </a:lnTo>
                  <a:lnTo>
                    <a:pt x="0" y="29638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31968" cy="7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213235"/>
            <a:ext cx="7245026" cy="341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6"/>
              </a:lnSpc>
            </a:pPr>
            <a:r>
              <a:rPr lang="en-US" sz="3226" spc="16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En los próximos años, se va a generar un aumento en la demanda de posgrados y maestrías que van a permitir a las enfermeras y enfermeros complementar su título.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41315" y="5213235"/>
            <a:ext cx="7372886" cy="3413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16"/>
              </a:lnSpc>
            </a:pPr>
            <a:r>
              <a:rPr lang="en-US" sz="3226" spc="161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Por otro lado, los profesionales de enfermería, deberán actualizarse en usos de nuevas tecnologías clínicas y farmacología avanzada (nuevos medicamentos, interacciones y seguridad)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921641"/>
            <a:chOff x="0" y="0"/>
            <a:chExt cx="5038409" cy="5061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506111"/>
            </a:xfrm>
            <a:custGeom>
              <a:avLst/>
              <a:gdLst/>
              <a:ahLst/>
              <a:cxnLst/>
              <a:rect l="l" t="t" r="r" b="b"/>
              <a:pathLst>
                <a:path w="5038410" h="506111">
                  <a:moveTo>
                    <a:pt x="0" y="0"/>
                  </a:moveTo>
                  <a:lnTo>
                    <a:pt x="5038410" y="0"/>
                  </a:lnTo>
                  <a:lnTo>
                    <a:pt x="5038410" y="506111"/>
                  </a:lnTo>
                  <a:lnTo>
                    <a:pt x="0" y="50611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553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49711" y="179770"/>
            <a:ext cx="1524000" cy="1562100"/>
          </a:xfrm>
          <a:custGeom>
            <a:avLst/>
            <a:gdLst/>
            <a:ahLst/>
            <a:cxnLst/>
            <a:rect l="l" t="t" r="r" b="b"/>
            <a:pathLst>
              <a:path w="1924639" h="1921641">
                <a:moveTo>
                  <a:pt x="0" y="0"/>
                </a:moveTo>
                <a:lnTo>
                  <a:pt x="1924639" y="0"/>
                </a:lnTo>
                <a:lnTo>
                  <a:pt x="1924639" y="1921641"/>
                </a:lnTo>
                <a:lnTo>
                  <a:pt x="0" y="1921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9048" y="601093"/>
            <a:ext cx="10955941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INSERCIÓN EN ESCENARIOS GLOBALES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9048" y="2337433"/>
            <a:ext cx="16280252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enfermería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especializada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no solo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responde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necesidad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nacional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también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abre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puerta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oportunidades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laborales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internacionales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continuación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muestran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manera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ejemplo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alta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demanda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enfermeros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el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extranjeros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especialmente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áreas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críticas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776043" y="4285613"/>
          <a:ext cx="16735914" cy="5348311"/>
        </p:xfrm>
        <a:graphic>
          <a:graphicData uri="http://schemas.openxmlformats.org/drawingml/2006/table">
            <a:tbl>
              <a:tblPr/>
              <a:tblGrid>
                <a:gridCol w="3826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5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2863"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DFD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PAÍS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DFD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NECESIDAD ACTUAL APROXIMADA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83"/>
                        </a:lnSpc>
                        <a:defRPr/>
                      </a:pPr>
                      <a:r>
                        <a:rPr lang="en-US" sz="2345" b="1">
                          <a:solidFill>
                            <a:srgbClr val="FDFBFB"/>
                          </a:solidFill>
                          <a:latin typeface="TT Hoves Bold"/>
                          <a:ea typeface="TT Hoves Bold"/>
                          <a:cs typeface="TT Hoves Bold"/>
                          <a:sym typeface="TT Hoves Bold"/>
                        </a:rPr>
                        <a:t>ÁREAS PRIORITARIAS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B2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764">
                <a:tc>
                  <a:txBody>
                    <a:bodyPr/>
                    <a:lstStyle/>
                    <a:p>
                      <a:pPr algn="ctr">
                        <a:lnSpc>
                          <a:spcPts val="3741"/>
                        </a:lnSpc>
                        <a:defRPr/>
                      </a:pPr>
                      <a:r>
                        <a:rPr lang="en-US" sz="2445" spc="114" dirty="0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CANADÁ</a:t>
                      </a:r>
                      <a:endParaRPr lang="en-US" sz="1100" dirty="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41"/>
                        </a:lnSpc>
                        <a:defRPr/>
                      </a:pPr>
                      <a:r>
                        <a:rPr lang="en-US" sz="2445" spc="114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+60,000 enfermeros (al 2025)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94"/>
                        </a:lnSpc>
                        <a:defRPr/>
                      </a:pPr>
                      <a:r>
                        <a:rPr lang="en-US" sz="2545" spc="119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Geriatría, salud pública, cuidados paliativos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198"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ALEMANIA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23"/>
                        </a:lnSpc>
                        <a:defRPr/>
                      </a:pPr>
                      <a:r>
                        <a:rPr lang="en-US" sz="24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+100,000 vacantes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63"/>
                        </a:lnSpc>
                        <a:defRPr/>
                      </a:pPr>
                      <a:r>
                        <a:rPr lang="en-US" sz="25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Cuidados intensivos, geriatría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862"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ESTADOS UNIDOS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23"/>
                        </a:lnSpc>
                        <a:defRPr/>
                      </a:pPr>
                      <a:r>
                        <a:rPr lang="en-US" sz="24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+200,000 vacantes proyectadas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63"/>
                        </a:lnSpc>
                        <a:defRPr/>
                      </a:pPr>
                      <a:r>
                        <a:rPr lang="en-US" sz="25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Cuidados críticos, salud comunitaria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624">
                <a:tc>
                  <a:txBody>
                    <a:bodyPr/>
                    <a:lstStyle/>
                    <a:p>
                      <a:pPr algn="ctr">
                        <a:lnSpc>
                          <a:spcPts val="3003"/>
                        </a:lnSpc>
                        <a:defRPr/>
                      </a:pPr>
                      <a:r>
                        <a:rPr lang="en-US" sz="21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ESPAÑA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23"/>
                        </a:lnSpc>
                        <a:defRPr/>
                      </a:pPr>
                      <a:r>
                        <a:rPr lang="en-US" sz="2445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Déficit crónico</a:t>
                      </a:r>
                      <a:endParaRPr lang="en-US" sz="110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63"/>
                        </a:lnSpc>
                        <a:defRPr/>
                      </a:pPr>
                      <a:r>
                        <a:rPr lang="en-US" sz="2545" dirty="0" err="1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Enfermería</a:t>
                      </a:r>
                      <a:r>
                        <a:rPr lang="en-US" sz="2545" dirty="0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 </a:t>
                      </a:r>
                      <a:r>
                        <a:rPr lang="en-US" sz="2545" dirty="0" err="1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hospitalaria</a:t>
                      </a:r>
                      <a:r>
                        <a:rPr lang="en-US" sz="2545" dirty="0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, </a:t>
                      </a:r>
                      <a:r>
                        <a:rPr lang="en-US" sz="2545" dirty="0" err="1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salud</a:t>
                      </a:r>
                      <a:r>
                        <a:rPr lang="en-US" sz="2545" dirty="0">
                          <a:solidFill>
                            <a:srgbClr val="000000"/>
                          </a:solidFill>
                          <a:latin typeface="TT Hoves"/>
                          <a:ea typeface="TT Hoves"/>
                          <a:cs typeface="TT Hoves"/>
                          <a:sym typeface="TT Hoves"/>
                        </a:rPr>
                        <a:t> mental</a:t>
                      </a:r>
                      <a:endParaRPr lang="en-US" sz="1100" dirty="0"/>
                    </a:p>
                  </a:txBody>
                  <a:tcPr marL="135051" marR="135051" marT="135051" marB="135051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-1004943"/>
            <a:ext cx="0" cy="3333304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9144000" y="7884856"/>
            <a:ext cx="0" cy="689540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659853" y="3275562"/>
            <a:ext cx="1296829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b="1" dirty="0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“LA ESPECIALIZACIÓN NO SOLO FORTALECE LA ATENCIÓN EN EL PERÚ, SINO QUE TAMBIÉN CONVIERTE A LAS ENFERMERAS EN PROFESIONALES GLOBALES. SU PREPARACIÓN TÉCNICA Y ÉTICA, COMBINADA CON UNA FORMACIÓN CONTINUA, LAS POSICIONA COMO PARTE CLAVE DE LOS SISTEMAS DE SALUD DEL MUNDO.”</a:t>
            </a:r>
          </a:p>
          <a:p>
            <a:pPr algn="just">
              <a:lnSpc>
                <a:spcPts val="4339"/>
              </a:lnSpc>
            </a:pPr>
            <a:endParaRPr lang="es-PE" sz="3099" b="1" dirty="0">
              <a:solidFill>
                <a:srgbClr val="FFFFFF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4339"/>
              </a:lnSpc>
            </a:pPr>
            <a:r>
              <a:rPr lang="es-PE" sz="3099" b="1" dirty="0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¡Feliz Día del Enfermería Peruana!</a:t>
            </a:r>
            <a:endParaRPr lang="en-US" sz="3099" b="1" dirty="0">
              <a:solidFill>
                <a:srgbClr val="FFFFFF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140068" y="0"/>
            <a:ext cx="2147932" cy="2144587"/>
          </a:xfrm>
          <a:custGeom>
            <a:avLst/>
            <a:gdLst/>
            <a:ahLst/>
            <a:cxnLst/>
            <a:rect l="l" t="t" r="r" b="b"/>
            <a:pathLst>
              <a:path w="2147932" h="2144587">
                <a:moveTo>
                  <a:pt x="0" y="0"/>
                </a:moveTo>
                <a:lnTo>
                  <a:pt x="2147932" y="0"/>
                </a:lnTo>
                <a:lnTo>
                  <a:pt x="2147932" y="2144587"/>
                </a:lnTo>
                <a:lnTo>
                  <a:pt x="0" y="2144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7684"/>
            <a:ext cx="18288000" cy="1715474"/>
            <a:chOff x="0" y="0"/>
            <a:chExt cx="5038409" cy="464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464371"/>
            </a:xfrm>
            <a:custGeom>
              <a:avLst/>
              <a:gdLst/>
              <a:ahLst/>
              <a:cxnLst/>
              <a:rect l="l" t="t" r="r" b="b"/>
              <a:pathLst>
                <a:path w="5038410" h="464371">
                  <a:moveTo>
                    <a:pt x="0" y="0"/>
                  </a:moveTo>
                  <a:lnTo>
                    <a:pt x="5038410" y="0"/>
                  </a:lnTo>
                  <a:lnTo>
                    <a:pt x="5038410" y="464371"/>
                  </a:lnTo>
                  <a:lnTo>
                    <a:pt x="0" y="46437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511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7321" y="231882"/>
            <a:ext cx="7745415" cy="139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60"/>
              </a:lnSpc>
            </a:pPr>
            <a:r>
              <a:rPr lang="en-US" sz="7900" b="1" dirty="0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ÍNDICE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05421" y="3767860"/>
            <a:ext cx="1634112" cy="1125084"/>
            <a:chOff x="0" y="0"/>
            <a:chExt cx="431985" cy="2974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1985" cy="297421"/>
            </a:xfrm>
            <a:custGeom>
              <a:avLst/>
              <a:gdLst/>
              <a:ahLst/>
              <a:cxnLst/>
              <a:rect l="l" t="t" r="r" b="b"/>
              <a:pathLst>
                <a:path w="431985" h="297421">
                  <a:moveTo>
                    <a:pt x="0" y="0"/>
                  </a:moveTo>
                  <a:lnTo>
                    <a:pt x="431985" y="0"/>
                  </a:lnTo>
                  <a:lnTo>
                    <a:pt x="431985" y="297421"/>
                  </a:lnTo>
                  <a:lnTo>
                    <a:pt x="0" y="29742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431985" cy="383146"/>
            </a:xfrm>
            <a:prstGeom prst="rect">
              <a:avLst/>
            </a:prstGeom>
          </p:spPr>
          <p:txBody>
            <a:bodyPr lIns="51455" tIns="51455" rIns="51455" bIns="51455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2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08254" y="3837466"/>
            <a:ext cx="5765861" cy="105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6"/>
              </a:lnSpc>
            </a:pPr>
            <a:r>
              <a:rPr lang="en-US" sz="2933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¿Quiénes son las enfermeras y enfermeros especialistas?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05421" y="5398293"/>
            <a:ext cx="1634112" cy="1125084"/>
            <a:chOff x="0" y="0"/>
            <a:chExt cx="431985" cy="2974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1985" cy="297421"/>
            </a:xfrm>
            <a:custGeom>
              <a:avLst/>
              <a:gdLst/>
              <a:ahLst/>
              <a:cxnLst/>
              <a:rect l="l" t="t" r="r" b="b"/>
              <a:pathLst>
                <a:path w="431985" h="297421">
                  <a:moveTo>
                    <a:pt x="0" y="0"/>
                  </a:moveTo>
                  <a:lnTo>
                    <a:pt x="431985" y="0"/>
                  </a:lnTo>
                  <a:lnTo>
                    <a:pt x="431985" y="297421"/>
                  </a:lnTo>
                  <a:lnTo>
                    <a:pt x="0" y="29742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431985" cy="383146"/>
            </a:xfrm>
            <a:prstGeom prst="rect">
              <a:avLst/>
            </a:prstGeom>
          </p:spPr>
          <p:txBody>
            <a:bodyPr lIns="51455" tIns="51455" rIns="51455" bIns="51455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3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008254" y="5404521"/>
            <a:ext cx="5567275" cy="105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6"/>
              </a:lnSpc>
            </a:pPr>
            <a:r>
              <a:rPr lang="en-US" sz="2933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Especialidades con las que cuenta el CEP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05421" y="7025065"/>
            <a:ext cx="1634112" cy="1125084"/>
            <a:chOff x="0" y="0"/>
            <a:chExt cx="431985" cy="2974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985" cy="297421"/>
            </a:xfrm>
            <a:custGeom>
              <a:avLst/>
              <a:gdLst/>
              <a:ahLst/>
              <a:cxnLst/>
              <a:rect l="l" t="t" r="r" b="b"/>
              <a:pathLst>
                <a:path w="431985" h="297421">
                  <a:moveTo>
                    <a:pt x="0" y="0"/>
                  </a:moveTo>
                  <a:lnTo>
                    <a:pt x="431985" y="0"/>
                  </a:lnTo>
                  <a:lnTo>
                    <a:pt x="431985" y="297421"/>
                  </a:lnTo>
                  <a:lnTo>
                    <a:pt x="0" y="29742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31985" cy="383146"/>
            </a:xfrm>
            <a:prstGeom prst="rect">
              <a:avLst/>
            </a:prstGeom>
          </p:spPr>
          <p:txBody>
            <a:bodyPr lIns="51455" tIns="51455" rIns="51455" bIns="51455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4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08254" y="7033124"/>
            <a:ext cx="5370710" cy="105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6"/>
              </a:lnSpc>
            </a:pPr>
            <a:r>
              <a:rPr lang="en-US" sz="2933" b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Asociaciones con las que cuenta el CEP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05421" y="8655499"/>
            <a:ext cx="1634112" cy="1125084"/>
            <a:chOff x="0" y="0"/>
            <a:chExt cx="431985" cy="29742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1985" cy="297421"/>
            </a:xfrm>
            <a:custGeom>
              <a:avLst/>
              <a:gdLst/>
              <a:ahLst/>
              <a:cxnLst/>
              <a:rect l="l" t="t" r="r" b="b"/>
              <a:pathLst>
                <a:path w="431985" h="297421">
                  <a:moveTo>
                    <a:pt x="0" y="0"/>
                  </a:moveTo>
                  <a:lnTo>
                    <a:pt x="431985" y="0"/>
                  </a:lnTo>
                  <a:lnTo>
                    <a:pt x="431985" y="297421"/>
                  </a:lnTo>
                  <a:lnTo>
                    <a:pt x="0" y="297421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431985" cy="383146"/>
            </a:xfrm>
            <a:prstGeom prst="rect">
              <a:avLst/>
            </a:prstGeom>
          </p:spPr>
          <p:txBody>
            <a:bodyPr lIns="51455" tIns="51455" rIns="51455" bIns="51455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b="1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rPr>
                <a:t>5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08254" y="8598349"/>
            <a:ext cx="543762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6"/>
              </a:lnSpc>
            </a:pPr>
            <a:r>
              <a:rPr lang="en-US" sz="2933" b="1" dirty="0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Total de </a:t>
            </a:r>
            <a:r>
              <a:rPr lang="en-US" sz="2933" b="1" dirty="0" err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enfermeros</a:t>
            </a:r>
            <a:r>
              <a:rPr lang="en-US" sz="2933" b="1" dirty="0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a </a:t>
            </a:r>
            <a:r>
              <a:rPr lang="en-US" sz="2933" b="1" dirty="0" err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nivel</a:t>
            </a:r>
            <a:r>
              <a:rPr lang="en-US" sz="2933" b="1" dirty="0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nacional</a:t>
            </a:r>
            <a:endParaRPr lang="en-US" sz="2933" b="1" dirty="0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760948" y="2266505"/>
            <a:ext cx="7273383" cy="1125084"/>
            <a:chOff x="0" y="0"/>
            <a:chExt cx="9697844" cy="150011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178816" cy="1500112"/>
              <a:chOff x="0" y="0"/>
              <a:chExt cx="431985" cy="29742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31985" cy="297421"/>
              </a:xfrm>
              <a:custGeom>
                <a:avLst/>
                <a:gdLst/>
                <a:ahLst/>
                <a:cxnLst/>
                <a:rect l="l" t="t" r="r" b="b"/>
                <a:pathLst>
                  <a:path w="431985" h="297421">
                    <a:moveTo>
                      <a:pt x="0" y="0"/>
                    </a:moveTo>
                    <a:lnTo>
                      <a:pt x="431985" y="0"/>
                    </a:lnTo>
                    <a:lnTo>
                      <a:pt x="431985" y="297421"/>
                    </a:lnTo>
                    <a:lnTo>
                      <a:pt x="0" y="297421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85725"/>
                <a:ext cx="431985" cy="383146"/>
              </a:xfrm>
              <a:prstGeom prst="rect">
                <a:avLst/>
              </a:prstGeom>
            </p:spPr>
            <p:txBody>
              <a:bodyPr lIns="51455" tIns="51455" rIns="51455" bIns="51455" rtlCol="0" anchor="ctr"/>
              <a:lstStyle/>
              <a:p>
                <a:pPr algn="ctr">
                  <a:lnSpc>
                    <a:spcPts val="5879"/>
                  </a:lnSpc>
                </a:pPr>
                <a:r>
                  <a:rPr lang="en-US" sz="4199" b="1">
                    <a:solidFill>
                      <a:srgbClr val="FFFFFF"/>
                    </a:solidFill>
                    <a:latin typeface="Barlow Condensed Semi-Bold"/>
                    <a:ea typeface="Barlow Condensed Semi-Bold"/>
                    <a:cs typeface="Barlow Condensed Semi-Bold"/>
                    <a:sym typeface="Barlow Condensed Semi-Bold"/>
                  </a:rPr>
                  <a:t>6</a:t>
                </a: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513969" y="27355"/>
              <a:ext cx="7183875" cy="649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06"/>
                </a:lnSpc>
              </a:pPr>
              <a:r>
                <a:rPr lang="en-US" sz="2933" b="1" dirty="0" err="1"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Especialistas</a:t>
              </a:r>
              <a:r>
                <a:rPr lang="en-US" sz="2933" b="1" dirty="0"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</a:t>
              </a:r>
              <a:r>
                <a:rPr lang="en-US" sz="2933" b="1" dirty="0" err="1"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por</a:t>
              </a:r>
              <a:r>
                <a:rPr lang="en-US" sz="2933" b="1" dirty="0"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</a:t>
              </a:r>
              <a:r>
                <a:rPr lang="en-US" sz="2933" b="1" dirty="0" err="1"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región</a:t>
              </a:r>
              <a:endParaRPr lang="en-US" sz="2933" b="1" dirty="0">
                <a:latin typeface="Montserrat Light Bold"/>
                <a:ea typeface="Montserrat Light Bold"/>
                <a:cs typeface="Montserrat Light Bold"/>
                <a:sym typeface="Montserrat Light Bol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05421" y="2202967"/>
            <a:ext cx="6621309" cy="1125084"/>
            <a:chOff x="0" y="0"/>
            <a:chExt cx="8828413" cy="1500112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270875" cy="1500112"/>
              <a:chOff x="0" y="0"/>
              <a:chExt cx="450237" cy="29742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50237" cy="297421"/>
              </a:xfrm>
              <a:custGeom>
                <a:avLst/>
                <a:gdLst/>
                <a:ahLst/>
                <a:cxnLst/>
                <a:rect l="l" t="t" r="r" b="b"/>
                <a:pathLst>
                  <a:path w="450237" h="297421">
                    <a:moveTo>
                      <a:pt x="0" y="0"/>
                    </a:moveTo>
                    <a:lnTo>
                      <a:pt x="450237" y="0"/>
                    </a:lnTo>
                    <a:lnTo>
                      <a:pt x="450237" y="297421"/>
                    </a:lnTo>
                    <a:lnTo>
                      <a:pt x="0" y="297421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85725"/>
                <a:ext cx="450237" cy="383146"/>
              </a:xfrm>
              <a:prstGeom prst="rect">
                <a:avLst/>
              </a:prstGeom>
            </p:spPr>
            <p:txBody>
              <a:bodyPr lIns="51455" tIns="51455" rIns="51455" bIns="51455" rtlCol="0" anchor="ctr"/>
              <a:lstStyle/>
              <a:p>
                <a:pPr algn="ctr">
                  <a:lnSpc>
                    <a:spcPts val="5879"/>
                  </a:lnSpc>
                </a:pPr>
                <a:r>
                  <a:rPr lang="en-US" sz="4199" b="1">
                    <a:solidFill>
                      <a:srgbClr val="FFFFFF"/>
                    </a:solidFill>
                    <a:latin typeface="Barlow Condensed Semi-Bold"/>
                    <a:ea typeface="Barlow Condensed Semi-Bold"/>
                    <a:cs typeface="Barlow Condensed Semi-Bold"/>
                    <a:sym typeface="Barlow Condensed Semi-Bold"/>
                  </a:rPr>
                  <a:t>1</a:t>
                </a:r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2622395" y="111859"/>
              <a:ext cx="6206018" cy="138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06"/>
                </a:lnSpc>
              </a:pPr>
              <a:r>
                <a:rPr lang="en-US" sz="2933" b="1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Concepto de especialidad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725937" y="3889345"/>
            <a:ext cx="7273383" cy="1125084"/>
            <a:chOff x="0" y="0"/>
            <a:chExt cx="9697844" cy="1500112"/>
          </a:xfrm>
        </p:grpSpPr>
        <p:sp>
          <p:nvSpPr>
            <p:cNvPr id="48" name="TextBox 48"/>
            <p:cNvSpPr txBox="1"/>
            <p:nvPr/>
          </p:nvSpPr>
          <p:spPr>
            <a:xfrm>
              <a:off x="2513969" y="27354"/>
              <a:ext cx="7183875" cy="138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06"/>
                </a:lnSpc>
              </a:pPr>
              <a:r>
                <a:rPr lang="en-US" sz="2933" b="1" dirty="0" err="1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Futuro</a:t>
              </a:r>
              <a:r>
                <a:rPr lang="en-US" sz="2933" b="1" dirty="0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de las </a:t>
              </a:r>
              <a:r>
                <a:rPr lang="en-US" sz="2933" b="1" dirty="0" err="1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enfermeras</a:t>
              </a:r>
              <a:r>
                <a:rPr lang="en-US" sz="2933" b="1" dirty="0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Montserrat Light Bold"/>
                  <a:ea typeface="Montserrat Light Bold"/>
                  <a:cs typeface="Montserrat Light Bold"/>
                  <a:sym typeface="Montserrat Light Bold"/>
                </a:rPr>
                <a:t>especialistas</a:t>
              </a:r>
              <a:endParaRPr lang="en-US" sz="2933" b="1" dirty="0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endParaRP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0" y="0"/>
              <a:ext cx="2178816" cy="1500112"/>
              <a:chOff x="0" y="0"/>
              <a:chExt cx="431985" cy="29742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31985" cy="297421"/>
              </a:xfrm>
              <a:custGeom>
                <a:avLst/>
                <a:gdLst/>
                <a:ahLst/>
                <a:cxnLst/>
                <a:rect l="l" t="t" r="r" b="b"/>
                <a:pathLst>
                  <a:path w="431985" h="297421">
                    <a:moveTo>
                      <a:pt x="0" y="0"/>
                    </a:moveTo>
                    <a:lnTo>
                      <a:pt x="431985" y="0"/>
                    </a:lnTo>
                    <a:lnTo>
                      <a:pt x="431985" y="297421"/>
                    </a:lnTo>
                    <a:lnTo>
                      <a:pt x="0" y="297421"/>
                    </a:lnTo>
                    <a:close/>
                  </a:path>
                </a:pathLst>
              </a:custGeom>
              <a:solidFill>
                <a:srgbClr val="0CC0D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85725"/>
                <a:ext cx="431985" cy="383146"/>
              </a:xfrm>
              <a:prstGeom prst="rect">
                <a:avLst/>
              </a:prstGeom>
            </p:spPr>
            <p:txBody>
              <a:bodyPr lIns="51455" tIns="51455" rIns="51455" bIns="51455" rtlCol="0" anchor="ctr"/>
              <a:lstStyle/>
              <a:p>
                <a:pPr algn="ctr">
                  <a:lnSpc>
                    <a:spcPts val="5879"/>
                  </a:lnSpc>
                </a:pPr>
                <a:r>
                  <a:rPr lang="es-PE" sz="4199" b="1" dirty="0">
                    <a:solidFill>
                      <a:srgbClr val="FFFFFF"/>
                    </a:solidFill>
                    <a:latin typeface="Barlow Condensed Semi-Bold"/>
                    <a:ea typeface="Barlow Condensed Semi-Bold"/>
                    <a:cs typeface="Barlow Condensed Semi-Bold"/>
                    <a:sym typeface="Barlow Condensed Semi-Bold"/>
                  </a:rPr>
                  <a:t>7</a:t>
                </a:r>
                <a:endParaRPr lang="en-US" sz="4199" b="1" dirty="0">
                  <a:solidFill>
                    <a:srgbClr val="FFFFFF"/>
                  </a:solidFill>
                  <a:latin typeface="Barlow Condensed Semi-Bold"/>
                  <a:ea typeface="Barlow Condensed Semi-Bold"/>
                  <a:cs typeface="Barlow Condensed Semi-Bold"/>
                  <a:sym typeface="Barlow Condensed Semi-Bold"/>
                </a:endParaRPr>
              </a:p>
            </p:txBody>
          </p:sp>
        </p:grpSp>
      </p:grpSp>
      <p:sp>
        <p:nvSpPr>
          <p:cNvPr id="52" name="Freeform 52"/>
          <p:cNvSpPr/>
          <p:nvPr/>
        </p:nvSpPr>
        <p:spPr>
          <a:xfrm>
            <a:off x="16619996" y="106565"/>
            <a:ext cx="1668004" cy="1631958"/>
          </a:xfrm>
          <a:custGeom>
            <a:avLst/>
            <a:gdLst/>
            <a:ahLst/>
            <a:cxnLst/>
            <a:rect l="l" t="t" r="r" b="b"/>
            <a:pathLst>
              <a:path w="1735808" h="1733105">
                <a:moveTo>
                  <a:pt x="0" y="0"/>
                </a:moveTo>
                <a:lnTo>
                  <a:pt x="1735808" y="0"/>
                </a:lnTo>
                <a:lnTo>
                  <a:pt x="1735808" y="1733105"/>
                </a:lnTo>
                <a:lnTo>
                  <a:pt x="0" y="1733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221160"/>
            <a:chOff x="0" y="0"/>
            <a:chExt cx="4816593" cy="8483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48371"/>
            </a:xfrm>
            <a:custGeom>
              <a:avLst/>
              <a:gdLst/>
              <a:ahLst/>
              <a:cxnLst/>
              <a:rect l="l" t="t" r="r" b="b"/>
              <a:pathLst>
                <a:path w="4816592" h="848371">
                  <a:moveTo>
                    <a:pt x="4816592" y="0"/>
                  </a:moveTo>
                  <a:lnTo>
                    <a:pt x="0" y="0"/>
                  </a:lnTo>
                  <a:lnTo>
                    <a:pt x="0" y="660411"/>
                  </a:lnTo>
                  <a:lnTo>
                    <a:pt x="157480" y="660411"/>
                  </a:lnTo>
                  <a:lnTo>
                    <a:pt x="157480" y="848371"/>
                  </a:lnTo>
                  <a:lnTo>
                    <a:pt x="463550" y="660411"/>
                  </a:lnTo>
                  <a:lnTo>
                    <a:pt x="4816592" y="660411"/>
                  </a:lnTo>
                  <a:lnTo>
                    <a:pt x="4816592" y="0"/>
                  </a:lnTo>
                  <a:close/>
                </a:path>
              </a:pathLst>
            </a:custGeom>
            <a:solidFill>
              <a:srgbClr val="1EB2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705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46121" y="56320"/>
            <a:ext cx="2213300" cy="2247900"/>
          </a:xfrm>
          <a:custGeom>
            <a:avLst/>
            <a:gdLst/>
            <a:ahLst/>
            <a:cxnLst/>
            <a:rect l="l" t="t" r="r" b="b"/>
            <a:pathLst>
              <a:path w="2450787" h="2446969">
                <a:moveTo>
                  <a:pt x="0" y="0"/>
                </a:moveTo>
                <a:lnTo>
                  <a:pt x="2450787" y="0"/>
                </a:lnTo>
                <a:lnTo>
                  <a:pt x="2450787" y="2446969"/>
                </a:lnTo>
                <a:lnTo>
                  <a:pt x="0" y="24469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1158" y="801601"/>
            <a:ext cx="15020955" cy="808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¿QUÉ ES UNA ESPECIALIDAD EN ENFERMERÍA?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102610"/>
            <a:ext cx="16230600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 una formación académica y profesional que permite a los enfermeros(as) adquirir conocimientos, habilidades y competencias específicas en un área determinada del cuidado de la salud. Estas especialidades están orientadas a profundizar en campos concretos de la enfermería, para ofrecer una atención más experta y de calidad.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1158" y="9201150"/>
            <a:ext cx="3434668" cy="39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1"/>
              </a:lnSpc>
            </a:pPr>
            <a:r>
              <a:rPr lang="en-US" sz="224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FORMACIÓN AVANZADA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2752" y="9201150"/>
            <a:ext cx="3434668" cy="39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1"/>
              </a:lnSpc>
            </a:pPr>
            <a:r>
              <a:rPr lang="en-US" sz="2243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ENFOQUE ESPECÍFICO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46916" y="5652041"/>
            <a:ext cx="17065062" cy="3939788"/>
            <a:chOff x="0" y="0"/>
            <a:chExt cx="22753416" cy="5253051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4406738" cy="4406738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A0D5F9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1EB2D1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611401" y="594073"/>
              <a:ext cx="3208067" cy="3213255"/>
              <a:chOff x="0" y="0"/>
              <a:chExt cx="7390492" cy="740244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390492" cy="7402444"/>
              </a:xfrm>
              <a:custGeom>
                <a:avLst/>
                <a:gdLst/>
                <a:ahLst/>
                <a:cxnLst/>
                <a:rect l="l" t="t" r="r" b="b"/>
                <a:pathLst>
                  <a:path w="7390492" h="7402444">
                    <a:moveTo>
                      <a:pt x="7390492" y="3701266"/>
                    </a:moveTo>
                    <a:cubicBezTo>
                      <a:pt x="7390492" y="5745311"/>
                      <a:pt x="5736041" y="7402444"/>
                      <a:pt x="3695246" y="7402444"/>
                    </a:cubicBezTo>
                    <a:cubicBezTo>
                      <a:pt x="1654421" y="7402444"/>
                      <a:pt x="0" y="5745311"/>
                      <a:pt x="0" y="3701266"/>
                    </a:cubicBezTo>
                    <a:cubicBezTo>
                      <a:pt x="0" y="1657118"/>
                      <a:pt x="1654421" y="0"/>
                      <a:pt x="3695246" y="0"/>
                    </a:cubicBezTo>
                    <a:cubicBezTo>
                      <a:pt x="5736071" y="0"/>
                      <a:pt x="7390492" y="1657118"/>
                      <a:pt x="7390492" y="370126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8064" r="-8064"/>
                </a:stretch>
              </a:blip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5720857" y="0"/>
              <a:ext cx="4406738" cy="440673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A0D5F9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1EB2D1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6332258" y="594073"/>
              <a:ext cx="3208067" cy="3213255"/>
              <a:chOff x="0" y="0"/>
              <a:chExt cx="7390492" cy="740244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390492" cy="7402444"/>
              </a:xfrm>
              <a:custGeom>
                <a:avLst/>
                <a:gdLst/>
                <a:ahLst/>
                <a:cxnLst/>
                <a:rect l="l" t="t" r="r" b="b"/>
                <a:pathLst>
                  <a:path w="7390492" h="7402444">
                    <a:moveTo>
                      <a:pt x="7390492" y="3701266"/>
                    </a:moveTo>
                    <a:cubicBezTo>
                      <a:pt x="7390492" y="5745311"/>
                      <a:pt x="5736041" y="7402444"/>
                      <a:pt x="3695246" y="7402444"/>
                    </a:cubicBezTo>
                    <a:cubicBezTo>
                      <a:pt x="1654421" y="7402444"/>
                      <a:pt x="0" y="5745311"/>
                      <a:pt x="0" y="3701266"/>
                    </a:cubicBezTo>
                    <a:cubicBezTo>
                      <a:pt x="0" y="1657118"/>
                      <a:pt x="1654421" y="0"/>
                      <a:pt x="3695246" y="0"/>
                    </a:cubicBezTo>
                    <a:cubicBezTo>
                      <a:pt x="5736071" y="0"/>
                      <a:pt x="7390492" y="1657118"/>
                      <a:pt x="7390492" y="3701266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80" r="-80"/>
                </a:stretch>
              </a:blip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1480335" y="0"/>
              <a:ext cx="4406738" cy="440673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A0D5F9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1EB2D1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12091736" y="594073"/>
              <a:ext cx="3208067" cy="3213255"/>
              <a:chOff x="0" y="0"/>
              <a:chExt cx="7390492" cy="740244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390492" cy="7402444"/>
              </a:xfrm>
              <a:custGeom>
                <a:avLst/>
                <a:gdLst/>
                <a:ahLst/>
                <a:cxnLst/>
                <a:rect l="l" t="t" r="r" b="b"/>
                <a:pathLst>
                  <a:path w="7390492" h="7402444">
                    <a:moveTo>
                      <a:pt x="7390492" y="3701266"/>
                    </a:moveTo>
                    <a:cubicBezTo>
                      <a:pt x="7390492" y="5745311"/>
                      <a:pt x="5736041" y="7402444"/>
                      <a:pt x="3695246" y="7402444"/>
                    </a:cubicBezTo>
                    <a:cubicBezTo>
                      <a:pt x="1654421" y="7402444"/>
                      <a:pt x="0" y="5745311"/>
                      <a:pt x="0" y="3701266"/>
                    </a:cubicBezTo>
                    <a:cubicBezTo>
                      <a:pt x="0" y="1657118"/>
                      <a:pt x="1654421" y="0"/>
                      <a:pt x="3695246" y="0"/>
                    </a:cubicBezTo>
                    <a:cubicBezTo>
                      <a:pt x="5736071" y="0"/>
                      <a:pt x="7390492" y="1657118"/>
                      <a:pt x="7390492" y="3701266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53" r="-25053"/>
                </a:stretch>
              </a:blip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0658597" y="4751195"/>
              <a:ext cx="6050213" cy="50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1"/>
                </a:lnSpc>
              </a:pPr>
              <a:r>
                <a:rPr lang="en-US" sz="2243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RECONOCIMIENTO PROFESIONAL</a:t>
              </a:r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17740597" y="0"/>
              <a:ext cx="4406738" cy="4406738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655320" y="655320"/>
                <a:ext cx="5039360" cy="5039360"/>
              </a:xfrm>
              <a:custGeom>
                <a:avLst/>
                <a:gdLst/>
                <a:ahLst/>
                <a:cxnLst/>
                <a:rect l="l" t="t" r="r" b="b"/>
                <a:pathLst>
                  <a:path w="5039360" h="5039360">
                    <a:moveTo>
                      <a:pt x="2519680" y="0"/>
                    </a:moveTo>
                    <a:cubicBezTo>
                      <a:pt x="1127760" y="0"/>
                      <a:pt x="0" y="1127760"/>
                      <a:pt x="0" y="2519680"/>
                    </a:cubicBezTo>
                    <a:cubicBezTo>
                      <a:pt x="0" y="3911600"/>
                      <a:pt x="1127760" y="5039360"/>
                      <a:pt x="2519680" y="5039360"/>
                    </a:cubicBezTo>
                    <a:cubicBezTo>
                      <a:pt x="3911600" y="5039360"/>
                      <a:pt x="5039360" y="3911600"/>
                      <a:pt x="5039360" y="2519680"/>
                    </a:cubicBezTo>
                    <a:cubicBezTo>
                      <a:pt x="5039360" y="1127760"/>
                      <a:pt x="3911600" y="0"/>
                      <a:pt x="2519680" y="0"/>
                    </a:cubicBezTo>
                    <a:close/>
                  </a:path>
                </a:pathLst>
              </a:custGeom>
              <a:solidFill>
                <a:srgbClr val="A0D5F9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3670" y="0"/>
                      <a:pt x="0" y="1424940"/>
                      <a:pt x="0" y="3175000"/>
                    </a:cubicBezTo>
                    <a:cubicBezTo>
                      <a:pt x="0" y="4925060"/>
                      <a:pt x="1423670" y="6350000"/>
                      <a:pt x="3175000" y="6350000"/>
                    </a:cubicBezTo>
                    <a:cubicBezTo>
                      <a:pt x="4925060" y="6350000"/>
                      <a:pt x="6350000" y="4926330"/>
                      <a:pt x="6350000" y="3175000"/>
                    </a:cubicBezTo>
                    <a:cubicBezTo>
                      <a:pt x="6350000" y="1424940"/>
                      <a:pt x="4926330" y="0"/>
                      <a:pt x="3175000" y="0"/>
                    </a:cubicBezTo>
                    <a:close/>
                    <a:moveTo>
                      <a:pt x="3175000" y="5833110"/>
                    </a:moveTo>
                    <a:cubicBezTo>
                      <a:pt x="1709420" y="5833110"/>
                      <a:pt x="516890" y="4640580"/>
                      <a:pt x="516890" y="3175000"/>
                    </a:cubicBezTo>
                    <a:cubicBezTo>
                      <a:pt x="516890" y="1709420"/>
                      <a:pt x="1709420" y="516890"/>
                      <a:pt x="3175000" y="516890"/>
                    </a:cubicBezTo>
                    <a:cubicBezTo>
                      <a:pt x="4640580" y="516890"/>
                      <a:pt x="5833110" y="1709420"/>
                      <a:pt x="5833110" y="3175000"/>
                    </a:cubicBezTo>
                    <a:cubicBezTo>
                      <a:pt x="5833110" y="4640580"/>
                      <a:pt x="4640580" y="5833110"/>
                      <a:pt x="3175000" y="5833110"/>
                    </a:cubicBezTo>
                    <a:close/>
                  </a:path>
                </a:pathLst>
              </a:custGeom>
              <a:solidFill>
                <a:srgbClr val="1EB2D1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18351998" y="594073"/>
              <a:ext cx="3208067" cy="3213255"/>
              <a:chOff x="0" y="0"/>
              <a:chExt cx="7390492" cy="740244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390492" cy="7402444"/>
              </a:xfrm>
              <a:custGeom>
                <a:avLst/>
                <a:gdLst/>
                <a:ahLst/>
                <a:cxnLst/>
                <a:rect l="l" t="t" r="r" b="b"/>
                <a:pathLst>
                  <a:path w="7390492" h="7402444">
                    <a:moveTo>
                      <a:pt x="7390492" y="3701266"/>
                    </a:moveTo>
                    <a:cubicBezTo>
                      <a:pt x="7390492" y="5745311"/>
                      <a:pt x="5736041" y="7402444"/>
                      <a:pt x="3695246" y="7402444"/>
                    </a:cubicBezTo>
                    <a:cubicBezTo>
                      <a:pt x="1654421" y="7402444"/>
                      <a:pt x="0" y="5745311"/>
                      <a:pt x="0" y="3701266"/>
                    </a:cubicBezTo>
                    <a:cubicBezTo>
                      <a:pt x="0" y="1657118"/>
                      <a:pt x="1654421" y="0"/>
                      <a:pt x="3695246" y="0"/>
                    </a:cubicBezTo>
                    <a:cubicBezTo>
                      <a:pt x="5736071" y="0"/>
                      <a:pt x="7390492" y="1657118"/>
                      <a:pt x="7390492" y="370126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6908" r="-36908"/>
                </a:stretch>
              </a:blip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17153403" y="4751195"/>
              <a:ext cx="5600012" cy="50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1"/>
                </a:lnSpc>
              </a:pPr>
              <a:r>
                <a:rPr lang="en-US" sz="2243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OPORTUNIDADES LABORALES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26584"/>
            <a:ext cx="18288000" cy="1397844"/>
            <a:chOff x="0" y="0"/>
            <a:chExt cx="5038409" cy="417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417874"/>
            </a:xfrm>
            <a:custGeom>
              <a:avLst/>
              <a:gdLst/>
              <a:ahLst/>
              <a:cxnLst/>
              <a:rect l="l" t="t" r="r" b="b"/>
              <a:pathLst>
                <a:path w="5038410" h="417874">
                  <a:moveTo>
                    <a:pt x="0" y="0"/>
                  </a:moveTo>
                  <a:lnTo>
                    <a:pt x="5038410" y="0"/>
                  </a:lnTo>
                  <a:lnTo>
                    <a:pt x="5038410" y="417874"/>
                  </a:lnTo>
                  <a:lnTo>
                    <a:pt x="0" y="417874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465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4101" y="411225"/>
            <a:ext cx="12747647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 dirty="0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¿QUIÉNES SON LAS ENFERMERAS ESPECIALISTAS?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66713"/>
            <a:ext cx="6199225" cy="6791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85"/>
              </a:lnSpc>
              <a:spcBef>
                <a:spcPct val="0"/>
              </a:spcBef>
            </a:pPr>
            <a:r>
              <a:rPr lang="en-US" sz="298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Las enfermeras especialistas son profesionales de enfermería que, tras completar su formación básica como enfermeras, han cursado una formación adicional y especializada en un área concreta de la atención sanitaria. </a:t>
            </a:r>
          </a:p>
          <a:p>
            <a:pPr algn="just">
              <a:lnSpc>
                <a:spcPts val="4185"/>
              </a:lnSpc>
              <a:spcBef>
                <a:spcPct val="0"/>
              </a:spcBef>
            </a:pPr>
            <a:endParaRPr lang="en-US" sz="298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4185"/>
              </a:lnSpc>
              <a:spcBef>
                <a:spcPct val="0"/>
              </a:spcBef>
            </a:pPr>
            <a:r>
              <a:rPr lang="en-US" sz="298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 especialización les permite asumir responsabilidades avanzadas y desempeñar un papel clave en equipos multidisciplinares de salud.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54984" y="1338703"/>
            <a:ext cx="654817" cy="493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9"/>
              </a:lnSpc>
            </a:pPr>
            <a:r>
              <a:rPr lang="en-US" sz="2735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909527" y="1628481"/>
            <a:ext cx="7817652" cy="8391397"/>
            <a:chOff x="0" y="0"/>
            <a:chExt cx="10423536" cy="11188529"/>
          </a:xfrm>
        </p:grpSpPr>
        <p:sp>
          <p:nvSpPr>
            <p:cNvPr id="9" name="TextBox 9"/>
            <p:cNvSpPr txBox="1"/>
            <p:nvPr/>
          </p:nvSpPr>
          <p:spPr>
            <a:xfrm>
              <a:off x="1214333" y="1465565"/>
              <a:ext cx="873089" cy="629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9"/>
                </a:lnSpc>
              </a:pPr>
              <a:r>
                <a:rPr lang="en-US" sz="2735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P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756790"/>
              <a:ext cx="3301755" cy="3160806"/>
              <a:chOff x="0" y="0"/>
              <a:chExt cx="849045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0B3C5D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564833" y="0"/>
              <a:ext cx="3301755" cy="3160806"/>
              <a:chOff x="0" y="0"/>
              <a:chExt cx="849045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3E8AB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7886" y="5908004"/>
              <a:ext cx="3301755" cy="3160806"/>
              <a:chOff x="0" y="0"/>
              <a:chExt cx="849045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B72604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10800000">
              <a:off x="7099920" y="1756790"/>
              <a:ext cx="3301755" cy="3160806"/>
              <a:chOff x="0" y="0"/>
              <a:chExt cx="849045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40B8C8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10800000">
              <a:off x="7121781" y="5908004"/>
              <a:ext cx="3301755" cy="3160806"/>
              <a:chOff x="0" y="0"/>
              <a:chExt cx="849045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96691D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564833" y="8027723"/>
              <a:ext cx="3301755" cy="3160806"/>
              <a:chOff x="0" y="0"/>
              <a:chExt cx="849045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4904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812800">
                    <a:moveTo>
                      <a:pt x="424522" y="0"/>
                    </a:moveTo>
                    <a:cubicBezTo>
                      <a:pt x="190065" y="0"/>
                      <a:pt x="0" y="181951"/>
                      <a:pt x="0" y="406400"/>
                    </a:cubicBezTo>
                    <a:cubicBezTo>
                      <a:pt x="0" y="630849"/>
                      <a:pt x="190065" y="812800"/>
                      <a:pt x="424522" y="812800"/>
                    </a:cubicBezTo>
                    <a:cubicBezTo>
                      <a:pt x="658980" y="812800"/>
                      <a:pt x="849045" y="630849"/>
                      <a:pt x="849045" y="406400"/>
                    </a:cubicBezTo>
                    <a:cubicBezTo>
                      <a:pt x="849045" y="181951"/>
                      <a:pt x="658980" y="0"/>
                      <a:pt x="424522" y="0"/>
                    </a:cubicBezTo>
                    <a:close/>
                  </a:path>
                </a:pathLst>
              </a:custGeom>
              <a:solidFill>
                <a:srgbClr val="D7B218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9598" y="28575"/>
                <a:ext cx="689849" cy="7080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2986363" y="3430997"/>
              <a:ext cx="4644844" cy="3821263"/>
              <a:chOff x="0" y="0"/>
              <a:chExt cx="849045" cy="698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4904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49045" h="698500">
                    <a:moveTo>
                      <a:pt x="849045" y="349250"/>
                    </a:moveTo>
                    <a:lnTo>
                      <a:pt x="645845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45845" y="0"/>
                    </a:lnTo>
                    <a:lnTo>
                      <a:pt x="849045" y="349250"/>
                    </a:lnTo>
                    <a:close/>
                  </a:path>
                </a:pathLst>
              </a:custGeom>
              <a:solidFill>
                <a:srgbClr val="3F86A4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14300" y="-47625"/>
                <a:ext cx="620445" cy="746125"/>
              </a:xfrm>
              <a:prstGeom prst="rect">
                <a:avLst/>
              </a:prstGeom>
            </p:spPr>
            <p:txBody>
              <a:bodyPr lIns="77197" tIns="77197" rIns="77197" bIns="77197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9502" y="2657199"/>
              <a:ext cx="3242752" cy="149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en-US" sz="21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OTRAS MENCIONES EN SALUD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753581" y="898667"/>
              <a:ext cx="2924260" cy="1315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8"/>
                </a:lnSpc>
              </a:pPr>
              <a:r>
                <a:rPr lang="en-US" sz="19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ADMINISTRACIÓN, GESTIÓN Y DOCENCIA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349787" y="2657199"/>
              <a:ext cx="2802023" cy="149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en-US" sz="21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SALUD PÚBLICA Y COMUNITARIA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97541" y="6714610"/>
              <a:ext cx="2150237" cy="149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en-US" sz="21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CUIDADO MATERNO ‑ INFANTIL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87198" y="6689246"/>
              <a:ext cx="2927359" cy="149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en-US" sz="21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CUIDADO CLÍNICO ESPECIALIZADO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721738" y="8834328"/>
              <a:ext cx="3051856" cy="1490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8"/>
                </a:lnSpc>
              </a:pPr>
              <a:r>
                <a:rPr lang="en-US" sz="2127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CUIDADO DEL ADULTO Y ADULTO MAYOR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628742" y="4526056"/>
              <a:ext cx="3237847" cy="1881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7"/>
                </a:lnSpc>
              </a:pPr>
              <a:r>
                <a:rPr lang="en-US" sz="2183" i="1">
                  <a:solidFill>
                    <a:srgbClr val="FFFFFF"/>
                  </a:solidFill>
                  <a:latin typeface="Glegoo"/>
                  <a:ea typeface="Glegoo"/>
                  <a:cs typeface="Glegoo"/>
                  <a:sym typeface="Glegoo"/>
                </a:rPr>
                <a:t>ÁREAS COMUNES DE ESPECIALIZACIÓN EN EL PERÚ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6949614" y="113304"/>
            <a:ext cx="1134604" cy="1224403"/>
          </a:xfrm>
          <a:custGeom>
            <a:avLst/>
            <a:gdLst/>
            <a:ahLst/>
            <a:cxnLst/>
            <a:rect l="l" t="t" r="r" b="b"/>
            <a:pathLst>
              <a:path w="1400024" h="1397844">
                <a:moveTo>
                  <a:pt x="0" y="0"/>
                </a:moveTo>
                <a:lnTo>
                  <a:pt x="1400024" y="0"/>
                </a:lnTo>
                <a:lnTo>
                  <a:pt x="1400024" y="1397844"/>
                </a:lnTo>
                <a:lnTo>
                  <a:pt x="0" y="139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322693"/>
            <a:chOff x="0" y="0"/>
            <a:chExt cx="5038409" cy="348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348363"/>
            </a:xfrm>
            <a:custGeom>
              <a:avLst/>
              <a:gdLst/>
              <a:ahLst/>
              <a:cxnLst/>
              <a:rect l="l" t="t" r="r" b="b"/>
              <a:pathLst>
                <a:path w="5038410" h="348363">
                  <a:moveTo>
                    <a:pt x="0" y="0"/>
                  </a:moveTo>
                  <a:lnTo>
                    <a:pt x="5038410" y="0"/>
                  </a:lnTo>
                  <a:lnTo>
                    <a:pt x="5038410" y="348363"/>
                  </a:lnTo>
                  <a:lnTo>
                    <a:pt x="0" y="348363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395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33991"/>
            <a:ext cx="5244405" cy="76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ESPECIALIDADES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81370"/>
            <a:ext cx="16230600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 COLEGIO DE ENFERMEROS DEL PERÚ CUENTA CON 36 ESPECIALIDADES REGISTRADAS Y SE DIVIDEN DE LA SIGUIENTE MANERA: 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276142" y="2460708"/>
          <a:ext cx="5848267" cy="7144870"/>
        </p:xfrm>
        <a:graphic>
          <a:graphicData uri="http://schemas.openxmlformats.org/drawingml/2006/table">
            <a:tbl>
              <a:tblPr/>
              <a:tblGrid>
                <a:gridCol w="722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9160">
                <a:tc>
                  <a:txBody>
                    <a:bodyPr/>
                    <a:lstStyle/>
                    <a:p>
                      <a:pPr algn="ctr">
                        <a:lnSpc>
                          <a:spcPts val="2553"/>
                        </a:lnSpc>
                        <a:defRPr/>
                      </a:pPr>
                      <a:r>
                        <a:rPr lang="en-US" sz="1824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N°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ÁREA DEL CUIDADO PROFESIONAL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39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materno infantil (o afines)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518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gineco obstétrica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518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pediátrica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518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4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cuidado integral infantil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539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5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en salud del adolescente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1539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6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cuidados para la salud del adulto (o afines)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1539">
                <a:tc>
                  <a:txBody>
                    <a:bodyPr/>
                    <a:lstStyle/>
                    <a:p>
                      <a:pPr algn="ctr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7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52"/>
                        </a:lnSpc>
                        <a:defRPr/>
                      </a:pPr>
                      <a:r>
                        <a:rPr lang="en-US" sz="18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geriátrica y gerondontológica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74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6352204" y="2444665"/>
          <a:ext cx="5658867" cy="7164281"/>
        </p:xfrm>
        <a:graphic>
          <a:graphicData uri="http://schemas.openxmlformats.org/drawingml/2006/table">
            <a:tbl>
              <a:tblPr/>
              <a:tblGrid>
                <a:gridCol w="81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35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8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oncológica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624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9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asesoría genética en enfermería oncológica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35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10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centro quirúrigico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35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11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cuidados quirúrgicos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7973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12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Enfermería en recuperación post anestésica y tratamiento del dolor (o afines)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7624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13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nefrológica y urológica (o afines)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5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14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neurocirugía / neurología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07624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15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de cuidados críticos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2383119" y="2444665"/>
          <a:ext cx="5689943" cy="6974451"/>
        </p:xfrm>
        <a:graphic>
          <a:graphicData uri="http://schemas.openxmlformats.org/drawingml/2006/table">
            <a:tbl>
              <a:tblPr/>
              <a:tblGrid>
                <a:gridCol w="819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16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cardiológica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724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17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enfermería en cirugía cardiovascular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7724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18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Especialista en perfusión extracorpórea, cirugía cardiaca y cardiovascular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19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Oftalmología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20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Paciente Crítico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21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Neonatal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22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Pediátrico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23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Adulto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8429">
                <a:tc>
                  <a:txBody>
                    <a:bodyPr/>
                    <a:lstStyle/>
                    <a:p>
                      <a:pPr algn="ctr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24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12"/>
                        </a:lnSpc>
                        <a:defRPr/>
                      </a:pPr>
                      <a:r>
                        <a:rPr lang="en-US" sz="1722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Enfermería Geriátrica</a:t>
                      </a:r>
                      <a:endParaRPr lang="en-US" sz="1100"/>
                    </a:p>
                  </a:txBody>
                  <a:tcPr marL="154455" marR="154455" marT="154455" marB="154455" anchor="ctr">
                    <a:lnL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08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7245012" y="116995"/>
            <a:ext cx="860972" cy="1002977"/>
          </a:xfrm>
          <a:custGeom>
            <a:avLst/>
            <a:gdLst/>
            <a:ahLst/>
            <a:cxnLst/>
            <a:rect l="l" t="t" r="r" b="b"/>
            <a:pathLst>
              <a:path w="1721944" h="1719262">
                <a:moveTo>
                  <a:pt x="0" y="0"/>
                </a:moveTo>
                <a:lnTo>
                  <a:pt x="1721944" y="0"/>
                </a:lnTo>
                <a:lnTo>
                  <a:pt x="1721944" y="1719262"/>
                </a:lnTo>
                <a:lnTo>
                  <a:pt x="0" y="1719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P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3" y="0"/>
            <a:ext cx="18269394" cy="1166049"/>
            <a:chOff x="0" y="0"/>
            <a:chExt cx="5038409" cy="307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307108"/>
            </a:xfrm>
            <a:custGeom>
              <a:avLst/>
              <a:gdLst/>
              <a:ahLst/>
              <a:cxnLst/>
              <a:rect l="l" t="t" r="r" b="b"/>
              <a:pathLst>
                <a:path w="5038410" h="307108">
                  <a:moveTo>
                    <a:pt x="0" y="0"/>
                  </a:moveTo>
                  <a:lnTo>
                    <a:pt x="5038410" y="0"/>
                  </a:lnTo>
                  <a:lnTo>
                    <a:pt x="5038410" y="307108"/>
                  </a:lnTo>
                  <a:lnTo>
                    <a:pt x="0" y="307108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35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6108" y="223297"/>
            <a:ext cx="4439148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ESPECIALIDADES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76108" y="1476344"/>
            <a:ext cx="17018654" cy="8485522"/>
            <a:chOff x="0" y="0"/>
            <a:chExt cx="22691539" cy="11314029"/>
          </a:xfrm>
        </p:grpSpPr>
      </p:grp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92880"/>
              </p:ext>
            </p:extLst>
          </p:nvPr>
        </p:nvGraphicFramePr>
        <p:xfrm>
          <a:off x="465228" y="1638300"/>
          <a:ext cx="8688297" cy="7916338"/>
        </p:xfrm>
        <a:graphic>
          <a:graphicData uri="http://schemas.openxmlformats.org/drawingml/2006/table">
            <a:tbl>
              <a:tblPr/>
              <a:tblGrid>
                <a:gridCol w="101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794">
                <a:tc>
                  <a:txBody>
                    <a:bodyPr/>
                    <a:lstStyle/>
                    <a:p>
                      <a:pPr algn="ctr">
                        <a:lnSpc>
                          <a:spcPts val="3001"/>
                        </a:lnSpc>
                        <a:defRPr/>
                      </a:pPr>
                      <a:r>
                        <a:rPr lang="en-US" sz="2144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N°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7"/>
                        </a:lnSpc>
                        <a:defRPr/>
                      </a:pPr>
                      <a:r>
                        <a:rPr lang="en-US" sz="2019" b="1" dirty="0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ÁREA DE SALUD PÚBLICA, FAMILIAR y COMUNITARIA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25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Promoción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de la Salud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26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Cuidados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Salud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Familiar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27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Cuidados Alternativos y Complementarios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28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Epidemiología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29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Proyectos de Desarrollo Social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30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Salud Ocupacional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31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Salud Comunitaria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693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32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Salud Integral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por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Etapas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de Vida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61545"/>
              </p:ext>
            </p:extLst>
          </p:nvPr>
        </p:nvGraphicFramePr>
        <p:xfrm>
          <a:off x="9736839" y="1303495"/>
          <a:ext cx="7986499" cy="2615058"/>
        </p:xfrm>
        <a:graphic>
          <a:graphicData uri="http://schemas.openxmlformats.org/drawingml/2006/table">
            <a:tbl>
              <a:tblPr/>
              <a:tblGrid>
                <a:gridCol w="1190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ctr">
                        <a:lnSpc>
                          <a:spcPts val="3001"/>
                        </a:lnSpc>
                        <a:defRPr/>
                      </a:pPr>
                      <a:r>
                        <a:rPr lang="en-US" sz="2144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N°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47"/>
                        </a:lnSpc>
                        <a:defRPr/>
                      </a:pPr>
                      <a:r>
                        <a:rPr lang="en-US" sz="1819" b="1" dirty="0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DOCENCIA E INVESTIGACIÓN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926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33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Docencia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832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34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Investigación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05961"/>
              </p:ext>
            </p:extLst>
          </p:nvPr>
        </p:nvGraphicFramePr>
        <p:xfrm>
          <a:off x="9736839" y="4118269"/>
          <a:ext cx="7986499" cy="2120915"/>
        </p:xfrm>
        <a:graphic>
          <a:graphicData uri="http://schemas.openxmlformats.org/drawingml/2006/table">
            <a:tbl>
              <a:tblPr/>
              <a:tblGrid>
                <a:gridCol w="1190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567">
                <a:tc>
                  <a:txBody>
                    <a:bodyPr/>
                    <a:lstStyle/>
                    <a:p>
                      <a:pPr algn="ctr">
                        <a:lnSpc>
                          <a:spcPts val="3001"/>
                        </a:lnSpc>
                        <a:defRPr/>
                      </a:pPr>
                      <a:r>
                        <a:rPr lang="en-US" sz="2144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N°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47"/>
                        </a:lnSpc>
                        <a:defRPr/>
                      </a:pPr>
                      <a:r>
                        <a:rPr lang="en-US" sz="1819" b="1" dirty="0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ORGANIZACIÓN Y GESTIÓN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348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35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Auditoría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Gestión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de Calidad,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Recursos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Humanos, </a:t>
                      </a: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Proyectos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de Desarrollo Social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101109"/>
              </p:ext>
            </p:extLst>
          </p:nvPr>
        </p:nvGraphicFramePr>
        <p:xfrm>
          <a:off x="9597797" y="6438900"/>
          <a:ext cx="8264582" cy="3470064"/>
        </p:xfrm>
        <a:graphic>
          <a:graphicData uri="http://schemas.openxmlformats.org/drawingml/2006/table">
            <a:tbl>
              <a:tblPr/>
              <a:tblGrid>
                <a:gridCol w="119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3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545">
                <a:tc>
                  <a:txBody>
                    <a:bodyPr/>
                    <a:lstStyle/>
                    <a:p>
                      <a:pPr algn="ctr">
                        <a:lnSpc>
                          <a:spcPts val="3001"/>
                        </a:lnSpc>
                        <a:defRPr/>
                      </a:pPr>
                      <a:r>
                        <a:rPr lang="en-US" sz="2144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N°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47"/>
                        </a:lnSpc>
                        <a:defRPr/>
                      </a:pPr>
                      <a:r>
                        <a:rPr lang="en-US" sz="1819" b="1" dirty="0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DESARROLLO PROFESIONAL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6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229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36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27"/>
                        </a:lnSpc>
                        <a:defRPr/>
                      </a:pPr>
                      <a:r>
                        <a:rPr lang="en-US" sz="20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Evaluación y Acreditación de Establecimientos de Salud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145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37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Gestión y Desarrollo del Potencial Humano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145">
                <a:tc>
                  <a:txBody>
                    <a:bodyPr/>
                    <a:lstStyle/>
                    <a:p>
                      <a:pPr algn="ctr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TT Fors"/>
                          <a:ea typeface="TT Fors"/>
                          <a:cs typeface="TT Fors"/>
                          <a:sym typeface="TT Fors"/>
                        </a:rPr>
                        <a:t>38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Proyectos</a:t>
                      </a:r>
                      <a:r>
                        <a:rPr lang="en-US" sz="2119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de Desarrollo Social</a:t>
                      </a:r>
                      <a:endParaRPr lang="en-US" sz="1100" dirty="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reeform 11"/>
          <p:cNvSpPr/>
          <p:nvPr/>
        </p:nvSpPr>
        <p:spPr>
          <a:xfrm>
            <a:off x="17017447" y="30821"/>
            <a:ext cx="1133697" cy="1037731"/>
          </a:xfrm>
          <a:custGeom>
            <a:avLst/>
            <a:gdLst/>
            <a:ahLst/>
            <a:cxnLst/>
            <a:rect l="l" t="t" r="r" b="b"/>
            <a:pathLst>
              <a:path w="1167868" h="1166049">
                <a:moveTo>
                  <a:pt x="0" y="0"/>
                </a:moveTo>
                <a:lnTo>
                  <a:pt x="1167868" y="0"/>
                </a:lnTo>
                <a:lnTo>
                  <a:pt x="1167868" y="1166049"/>
                </a:lnTo>
                <a:lnTo>
                  <a:pt x="0" y="1166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163760"/>
            <a:chOff x="0" y="0"/>
            <a:chExt cx="5038409" cy="306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306505"/>
            </a:xfrm>
            <a:custGeom>
              <a:avLst/>
              <a:gdLst/>
              <a:ahLst/>
              <a:cxnLst/>
              <a:rect l="l" t="t" r="r" b="b"/>
              <a:pathLst>
                <a:path w="5038410" h="306505">
                  <a:moveTo>
                    <a:pt x="0" y="0"/>
                  </a:moveTo>
                  <a:lnTo>
                    <a:pt x="5038410" y="0"/>
                  </a:lnTo>
                  <a:lnTo>
                    <a:pt x="5038410" y="306505"/>
                  </a:lnTo>
                  <a:lnTo>
                    <a:pt x="0" y="306505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354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2270" y="271999"/>
            <a:ext cx="11723459" cy="61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 dirty="0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ASOCIACIONES CON LAS QUE CUENTA EL CEP</a:t>
            </a: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1967858" y="1377081"/>
          <a:ext cx="14352284" cy="8613690"/>
        </p:xfrm>
        <a:graphic>
          <a:graphicData uri="http://schemas.openxmlformats.org/drawingml/2006/table">
            <a:tbl>
              <a:tblPr/>
              <a:tblGrid>
                <a:gridCol w="14352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9973">
                <a:tc>
                  <a:txBody>
                    <a:bodyPr/>
                    <a:lstStyle/>
                    <a:p>
                      <a:pPr algn="ctr">
                        <a:lnSpc>
                          <a:spcPts val="3107"/>
                        </a:lnSpc>
                        <a:defRPr/>
                      </a:pPr>
                      <a:r>
                        <a:rPr lang="en-US" sz="2219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ASOCIACIONES DEL COLEGIO DE ENFERMEROS DEL PERÚ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Auditoría en Enfermería – ASOPADE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Nacional de Enfermeras Materno Infantil (APEMI)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Nacional de Enfermeros de Salud Mental y Psiquiatría (ANESAMP)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Enfermeros en Emergencias y Desastres (ASPEED)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Enfermeros en Oftalmología (APEO)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Intensivistas (ASOPEIN)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Administrativas y Gestoras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científica Peruana de enfermería en Rehabilitación – ACPER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0413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en Trasplante de Órganos y Tejidos (APETROT)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17068800" y="4085"/>
            <a:ext cx="1030305" cy="1028700"/>
          </a:xfrm>
          <a:custGeom>
            <a:avLst/>
            <a:gdLst/>
            <a:ahLst/>
            <a:cxnLst/>
            <a:rect l="l" t="t" r="r" b="b"/>
            <a:pathLst>
              <a:path w="1030305" h="1028700">
                <a:moveTo>
                  <a:pt x="0" y="0"/>
                </a:moveTo>
                <a:lnTo>
                  <a:pt x="1030305" y="0"/>
                </a:lnTo>
                <a:lnTo>
                  <a:pt x="1030305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746586" y="319205"/>
          <a:ext cx="14794828" cy="9591394"/>
        </p:xfrm>
        <a:graphic>
          <a:graphicData uri="http://schemas.openxmlformats.org/drawingml/2006/table">
            <a:tbl>
              <a:tblPr/>
              <a:tblGrid>
                <a:gridCol w="14794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9646">
                <a:tc>
                  <a:txBody>
                    <a:bodyPr/>
                    <a:lstStyle/>
                    <a:p>
                      <a:pPr algn="ctr">
                        <a:lnSpc>
                          <a:spcPts val="3107"/>
                        </a:lnSpc>
                        <a:defRPr/>
                      </a:pPr>
                      <a:r>
                        <a:rPr lang="en-US" sz="2219" b="1">
                          <a:solidFill>
                            <a:srgbClr val="000000"/>
                          </a:solidFill>
                          <a:latin typeface="TT Fors Bold"/>
                          <a:ea typeface="TT Fors Bold"/>
                          <a:cs typeface="TT Fors Bold"/>
                          <a:sym typeface="TT Fors Bold"/>
                        </a:rPr>
                        <a:t>ASOCIACIONES DEL COLEGIO DE ENFERMEROS DEL PERÚ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938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Especialistas para el Cuidado Integral de Heridas y ostomías (APEHO)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Enfermería Alternativa y Complementaria (APEAC)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en Cuidados Paliativos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Terapia Intravenosa (APETI)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de Enfermeras Cesantes de ESSALUD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de Enfermeras Cesantes de PNP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de Enfermeras Cesantes del MINSA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científica Peruana de Enfermeras Investigadoras e Inventoras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Peruana de Enfermeras en Ortopedia y Traumatología (apeot)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60090">
                <a:tc>
                  <a:txBody>
                    <a:bodyPr/>
                    <a:lstStyle/>
                    <a:p>
                      <a:pPr algn="just">
                        <a:lnSpc>
                          <a:spcPts val="2967"/>
                        </a:lnSpc>
                        <a:defRPr/>
                      </a:pPr>
                      <a:r>
                        <a:rPr lang="en-US" sz="211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Asociación científica Peruana del Lenguaje Enfermero (ASOCIPELE)</a:t>
                      </a:r>
                      <a:endParaRPr lang="en-US" sz="1100"/>
                    </a:p>
                  </a:txBody>
                  <a:tcPr marL="189996" marR="189996" marT="189996" marB="189996" anchor="ctr">
                    <a:lnL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6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615067"/>
            <a:chOff x="0" y="0"/>
            <a:chExt cx="5038409" cy="4253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8410" cy="425367"/>
            </a:xfrm>
            <a:custGeom>
              <a:avLst/>
              <a:gdLst/>
              <a:ahLst/>
              <a:cxnLst/>
              <a:rect l="l" t="t" r="r" b="b"/>
              <a:pathLst>
                <a:path w="5038410" h="425367">
                  <a:moveTo>
                    <a:pt x="0" y="0"/>
                  </a:moveTo>
                  <a:lnTo>
                    <a:pt x="5038410" y="0"/>
                  </a:lnTo>
                  <a:lnTo>
                    <a:pt x="5038410" y="425367"/>
                  </a:lnTo>
                  <a:lnTo>
                    <a:pt x="0" y="425367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38409" cy="4729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5329724" y="5886543"/>
            <a:ext cx="7741083" cy="112531"/>
            <a:chOff x="0" y="0"/>
            <a:chExt cx="2038804" cy="29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8804" cy="29638"/>
            </a:xfrm>
            <a:custGeom>
              <a:avLst/>
              <a:gdLst/>
              <a:ahLst/>
              <a:cxnLst/>
              <a:rect l="l" t="t" r="r" b="b"/>
              <a:pathLst>
                <a:path w="2038804" h="29638">
                  <a:moveTo>
                    <a:pt x="0" y="0"/>
                  </a:moveTo>
                  <a:lnTo>
                    <a:pt x="2038804" y="0"/>
                  </a:lnTo>
                  <a:lnTo>
                    <a:pt x="2038804" y="29638"/>
                  </a:lnTo>
                  <a:lnTo>
                    <a:pt x="0" y="29638"/>
                  </a:ln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038804" cy="7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9715" y="5942808"/>
            <a:ext cx="6924183" cy="3658424"/>
            <a:chOff x="0" y="0"/>
            <a:chExt cx="838884" cy="4432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8884" cy="443228"/>
            </a:xfrm>
            <a:custGeom>
              <a:avLst/>
              <a:gdLst/>
              <a:ahLst/>
              <a:cxnLst/>
              <a:rect l="l" t="t" r="r" b="b"/>
              <a:pathLst>
                <a:path w="838884" h="443228">
                  <a:moveTo>
                    <a:pt x="635684" y="0"/>
                  </a:moveTo>
                  <a:cubicBezTo>
                    <a:pt x="747914" y="0"/>
                    <a:pt x="838884" y="99214"/>
                    <a:pt x="838884" y="221614"/>
                  </a:cubicBezTo>
                  <a:cubicBezTo>
                    <a:pt x="838884" y="344014"/>
                    <a:pt x="747914" y="443228"/>
                    <a:pt x="635684" y="443228"/>
                  </a:cubicBezTo>
                  <a:lnTo>
                    <a:pt x="203200" y="443228"/>
                  </a:lnTo>
                  <a:cubicBezTo>
                    <a:pt x="90970" y="443228"/>
                    <a:pt x="0" y="344014"/>
                    <a:pt x="0" y="221614"/>
                  </a:cubicBezTo>
                  <a:cubicBezTo>
                    <a:pt x="0" y="99214"/>
                    <a:pt x="90970" y="0"/>
                    <a:pt x="203200" y="0"/>
                  </a:cubicBezTo>
                  <a:lnTo>
                    <a:pt x="635684" y="0"/>
                  </a:lnTo>
                </a:path>
              </a:pathLst>
            </a:custGeom>
            <a:blipFill>
              <a:blip r:embed="rId2"/>
              <a:stretch>
                <a:fillRect t="-13049" b="-1304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47356" y="5599876"/>
            <a:ext cx="6924183" cy="3658424"/>
            <a:chOff x="0" y="0"/>
            <a:chExt cx="838884" cy="4432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8884" cy="443228"/>
            </a:xfrm>
            <a:custGeom>
              <a:avLst/>
              <a:gdLst/>
              <a:ahLst/>
              <a:cxnLst/>
              <a:rect l="l" t="t" r="r" b="b"/>
              <a:pathLst>
                <a:path w="838884" h="443228">
                  <a:moveTo>
                    <a:pt x="635684" y="0"/>
                  </a:moveTo>
                  <a:cubicBezTo>
                    <a:pt x="747914" y="0"/>
                    <a:pt x="838884" y="99214"/>
                    <a:pt x="838884" y="221614"/>
                  </a:cubicBezTo>
                  <a:cubicBezTo>
                    <a:pt x="838884" y="344014"/>
                    <a:pt x="747914" y="443228"/>
                    <a:pt x="635684" y="443228"/>
                  </a:cubicBezTo>
                  <a:lnTo>
                    <a:pt x="203200" y="443228"/>
                  </a:lnTo>
                  <a:cubicBezTo>
                    <a:pt x="90970" y="443228"/>
                    <a:pt x="0" y="344014"/>
                    <a:pt x="0" y="221614"/>
                  </a:cubicBezTo>
                  <a:cubicBezTo>
                    <a:pt x="0" y="99214"/>
                    <a:pt x="90970" y="0"/>
                    <a:pt x="203200" y="0"/>
                  </a:cubicBezTo>
                  <a:lnTo>
                    <a:pt x="635684" y="0"/>
                  </a:lnTo>
                </a:path>
              </a:pathLst>
            </a:custGeom>
            <a:blipFill>
              <a:blip r:embed="rId3"/>
              <a:stretch>
                <a:fillRect t="-1456" b="-145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468007"/>
            <a:ext cx="11704786" cy="65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CANTIDAD DE ENFERMERAS Y ENFERMEROS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498579"/>
            <a:ext cx="7058025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6"/>
              </a:lnSpc>
            </a:pP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Según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datos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actualizados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del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Colegio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Enfermeros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del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Perú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(CEP),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existen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119,861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profesionales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enfermería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registrados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a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nivel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nacional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,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los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cuales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b="1" spc="151" dirty="0">
                <a:latin typeface="Bree Serif"/>
                <a:ea typeface="Bree Serif"/>
                <a:cs typeface="Bree Serif"/>
                <a:sym typeface="Bree Serif"/>
              </a:rPr>
              <a:t>36, 523 (30%) </a:t>
            </a:r>
            <a:r>
              <a:rPr lang="en-US" sz="3026" b="1" spc="151" dirty="0" err="1">
                <a:latin typeface="Bree Serif"/>
                <a:ea typeface="Bree Serif"/>
                <a:cs typeface="Bree Serif"/>
                <a:sym typeface="Bree Serif"/>
              </a:rPr>
              <a:t>tienen</a:t>
            </a:r>
            <a:r>
              <a:rPr lang="en-US" sz="3026" b="1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b="1" spc="151" dirty="0" err="1">
                <a:latin typeface="Bree Serif"/>
                <a:ea typeface="Bree Serif"/>
                <a:cs typeface="Bree Serif"/>
                <a:sym typeface="Bree Serif"/>
              </a:rPr>
              <a:t>especialidad</a:t>
            </a:r>
            <a:r>
              <a:rPr lang="en-US" sz="3026" b="1" spc="151" dirty="0">
                <a:latin typeface="Bree Serif"/>
                <a:ea typeface="Bree Serif"/>
                <a:cs typeface="Bree Serif"/>
                <a:sym typeface="Bree Serif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76155" y="2498579"/>
            <a:ext cx="746658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6"/>
              </a:lnSpc>
            </a:pP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El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número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profesionales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enfermería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titulados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y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debidamente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colegiados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decir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,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habilitados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legalmente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para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ejercer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es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de </a:t>
            </a:r>
            <a:r>
              <a:rPr lang="en-US" sz="3026" spc="151" dirty="0" err="1">
                <a:latin typeface="Bree Serif"/>
                <a:ea typeface="Bree Serif"/>
                <a:cs typeface="Bree Serif"/>
                <a:sym typeface="Bree Serif"/>
              </a:rPr>
              <a:t>aproximadamente</a:t>
            </a:r>
            <a:r>
              <a:rPr lang="en-US" sz="3026" spc="151" dirty="0">
                <a:latin typeface="Bree Serif"/>
                <a:ea typeface="Bree Serif"/>
                <a:cs typeface="Bree Serif"/>
                <a:sym typeface="Bree Serif"/>
              </a:rPr>
              <a:t> 78 503.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918863" y="114300"/>
            <a:ext cx="1295400" cy="1333500"/>
          </a:xfrm>
          <a:custGeom>
            <a:avLst/>
            <a:gdLst/>
            <a:ahLst/>
            <a:cxnLst/>
            <a:rect l="l" t="t" r="r" b="b"/>
            <a:pathLst>
              <a:path w="1617587" h="1615067">
                <a:moveTo>
                  <a:pt x="0" y="0"/>
                </a:moveTo>
                <a:lnTo>
                  <a:pt x="1617587" y="0"/>
                </a:lnTo>
                <a:lnTo>
                  <a:pt x="1617587" y="1615067"/>
                </a:lnTo>
                <a:lnTo>
                  <a:pt x="0" y="1615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1366</Words>
  <Application>Microsoft Office PowerPoint</Application>
  <PresentationFormat>Personalizado</PresentationFormat>
  <Paragraphs>261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7" baseType="lpstr">
      <vt:lpstr>Muli Bold</vt:lpstr>
      <vt:lpstr>Barlow Condensed Semi-Bold</vt:lpstr>
      <vt:lpstr>Roboto</vt:lpstr>
      <vt:lpstr>Poppins Medium</vt:lpstr>
      <vt:lpstr>Glegoo</vt:lpstr>
      <vt:lpstr>Oswald</vt:lpstr>
      <vt:lpstr>TT Fors Bold</vt:lpstr>
      <vt:lpstr>Calibri</vt:lpstr>
      <vt:lpstr>Montserrat Light Bold Italics</vt:lpstr>
      <vt:lpstr>Bree Serif</vt:lpstr>
      <vt:lpstr>TT Hoves Bold</vt:lpstr>
      <vt:lpstr>TT Hoves</vt:lpstr>
      <vt:lpstr>Open Sans Bold</vt:lpstr>
      <vt:lpstr>TT Fors</vt:lpstr>
      <vt:lpstr>Arial</vt:lpstr>
      <vt:lpstr>Montserrat Light Bold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II - SITUACIÓN ACTUAL Y FUTURA DE LAS ENFERMERAS ESPECIALISTAS</dc:title>
  <dc:creator>Silvana Vasquez Herrera</dc:creator>
  <cp:lastModifiedBy>Susan haydee</cp:lastModifiedBy>
  <cp:revision>6</cp:revision>
  <dcterms:created xsi:type="dcterms:W3CDTF">2006-08-16T00:00:00Z</dcterms:created>
  <dcterms:modified xsi:type="dcterms:W3CDTF">2025-08-14T23:12:32Z</dcterms:modified>
  <dc:identifier>DAGvyuwSQOU</dc:identifier>
</cp:coreProperties>
</file>