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74" r:id="rId5"/>
    <p:sldId id="273" r:id="rId6"/>
    <p:sldId id="266" r:id="rId7"/>
    <p:sldId id="267" r:id="rId8"/>
    <p:sldId id="262" r:id="rId9"/>
    <p:sldId id="269" r:id="rId10"/>
    <p:sldId id="270" r:id="rId11"/>
    <p:sldId id="271" r:id="rId12"/>
    <p:sldId id="272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C3548-3FC0-4912-AE97-9E9C4E8C0D22}" type="doc">
      <dgm:prSet loTypeId="urn:microsoft.com/office/officeart/2005/8/layout/vList3" loCatId="list" qsTypeId="urn:microsoft.com/office/officeart/2005/8/quickstyle/simple2" qsCatId="simple" csTypeId="urn:microsoft.com/office/officeart/2005/8/colors/colorful2" csCatId="colorful" phldr="1"/>
      <dgm:spPr/>
    </dgm:pt>
    <dgm:pt modelId="{EEC301C7-9F47-44FD-8FE3-85E8813E2819}">
      <dgm:prSet phldrT="[Texto]" custT="1"/>
      <dgm:spPr/>
      <dgm:t>
        <a:bodyPr/>
        <a:lstStyle/>
        <a:p>
          <a:pPr algn="l"/>
          <a:r>
            <a:rPr lang="es-MX" sz="3200" dirty="0" smtClean="0"/>
            <a:t>Esencial para el logro de objetivos (Calidad y seguridad). </a:t>
          </a:r>
          <a:endParaRPr lang="es-PE" sz="3200" dirty="0"/>
        </a:p>
      </dgm:t>
    </dgm:pt>
    <dgm:pt modelId="{84F60205-EE27-4638-87E9-43D873AD3CF9}" type="parTrans" cxnId="{ED9E58D4-FF37-46F5-84E9-DD6D06F5DBF6}">
      <dgm:prSet/>
      <dgm:spPr/>
      <dgm:t>
        <a:bodyPr/>
        <a:lstStyle/>
        <a:p>
          <a:pPr algn="l"/>
          <a:endParaRPr lang="es-PE"/>
        </a:p>
      </dgm:t>
    </dgm:pt>
    <dgm:pt modelId="{068F7CE1-94B1-4C15-93F9-A552A49B07DC}" type="sibTrans" cxnId="{ED9E58D4-FF37-46F5-84E9-DD6D06F5DBF6}">
      <dgm:prSet/>
      <dgm:spPr/>
      <dgm:t>
        <a:bodyPr/>
        <a:lstStyle/>
        <a:p>
          <a:pPr algn="l"/>
          <a:endParaRPr lang="es-PE"/>
        </a:p>
      </dgm:t>
    </dgm:pt>
    <dgm:pt modelId="{F35EC2BB-C1D0-4A19-9E16-CA7F4CDACF1D}">
      <dgm:prSet phldrT="[Texto]" custT="1"/>
      <dgm:spPr/>
      <dgm:t>
        <a:bodyPr/>
        <a:lstStyle/>
        <a:p>
          <a:pPr algn="l"/>
          <a:r>
            <a:rPr lang="es-MX" sz="3200" dirty="0" smtClean="0"/>
            <a:t>Su ausencia compromete seriamente los resultados.</a:t>
          </a:r>
          <a:endParaRPr lang="es-PE" sz="3200" dirty="0"/>
        </a:p>
      </dgm:t>
    </dgm:pt>
    <dgm:pt modelId="{154BCE2A-806E-4085-91CB-AB8B44F36A1E}" type="parTrans" cxnId="{B4C7BD39-CB66-4868-B2BB-EF30B6F490C6}">
      <dgm:prSet/>
      <dgm:spPr/>
      <dgm:t>
        <a:bodyPr/>
        <a:lstStyle/>
        <a:p>
          <a:pPr algn="l"/>
          <a:endParaRPr lang="es-PE"/>
        </a:p>
      </dgm:t>
    </dgm:pt>
    <dgm:pt modelId="{ED31B444-2D8B-4734-A99C-870B9D7CC0A0}" type="sibTrans" cxnId="{B4C7BD39-CB66-4868-B2BB-EF30B6F490C6}">
      <dgm:prSet/>
      <dgm:spPr/>
      <dgm:t>
        <a:bodyPr/>
        <a:lstStyle/>
        <a:p>
          <a:pPr algn="l"/>
          <a:endParaRPr lang="es-PE"/>
        </a:p>
      </dgm:t>
    </dgm:pt>
    <dgm:pt modelId="{598AB2E7-561B-45AF-9EF6-4F6F7E155ECB}">
      <dgm:prSet phldrT="[Texto]" custT="1"/>
      <dgm:spPr/>
      <dgm:t>
        <a:bodyPr/>
        <a:lstStyle/>
        <a:p>
          <a:pPr algn="l"/>
          <a:r>
            <a:rPr lang="es-MX" sz="3200" dirty="0" smtClean="0"/>
            <a:t>Es difícil de sustituir.</a:t>
          </a:r>
          <a:endParaRPr lang="es-PE" sz="3200" dirty="0"/>
        </a:p>
      </dgm:t>
    </dgm:pt>
    <dgm:pt modelId="{A9A7B815-A694-414D-9354-DE01F6FAC56D}" type="parTrans" cxnId="{6558B3DD-56B0-489E-A624-F15BE70DFFF2}">
      <dgm:prSet/>
      <dgm:spPr/>
      <dgm:t>
        <a:bodyPr/>
        <a:lstStyle/>
        <a:p>
          <a:pPr algn="l"/>
          <a:endParaRPr lang="es-PE"/>
        </a:p>
      </dgm:t>
    </dgm:pt>
    <dgm:pt modelId="{6ED9750C-F96B-451C-AA60-09A0B56CE571}" type="sibTrans" cxnId="{6558B3DD-56B0-489E-A624-F15BE70DFFF2}">
      <dgm:prSet/>
      <dgm:spPr/>
      <dgm:t>
        <a:bodyPr/>
        <a:lstStyle/>
        <a:p>
          <a:pPr algn="l"/>
          <a:endParaRPr lang="es-PE"/>
        </a:p>
      </dgm:t>
    </dgm:pt>
    <dgm:pt modelId="{9A76BD55-0F94-4402-BE41-DF8D8410F893}" type="pres">
      <dgm:prSet presAssocID="{B8EC3548-3FC0-4912-AE97-9E9C4E8C0D22}" presName="linearFlow" presStyleCnt="0">
        <dgm:presLayoutVars>
          <dgm:dir/>
          <dgm:resizeHandles val="exact"/>
        </dgm:presLayoutVars>
      </dgm:prSet>
      <dgm:spPr/>
    </dgm:pt>
    <dgm:pt modelId="{D325B288-6289-4930-BB16-215AB4AB1C04}" type="pres">
      <dgm:prSet presAssocID="{EEC301C7-9F47-44FD-8FE3-85E8813E2819}" presName="composite" presStyleCnt="0"/>
      <dgm:spPr/>
    </dgm:pt>
    <dgm:pt modelId="{923C64CE-85EA-4386-A741-B1660762F652}" type="pres">
      <dgm:prSet presAssocID="{EEC301C7-9F47-44FD-8FE3-85E8813E2819}" presName="imgShp" presStyleLbl="fgImgPlace1" presStyleIdx="0" presStyleCnt="3" custLinFactNeighborX="-22653" custLinFactNeighborY="-10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8EB5182D-6496-4FE7-8AD1-E596C56F4A5C}" type="pres">
      <dgm:prSet presAssocID="{EEC301C7-9F47-44FD-8FE3-85E8813E2819}" presName="txShp" presStyleLbl="node1" presStyleIdx="0" presStyleCnt="3" custScaleX="10913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2357F63-3A76-4D25-8102-7357166AAFB6}" type="pres">
      <dgm:prSet presAssocID="{068F7CE1-94B1-4C15-93F9-A552A49B07DC}" presName="spacing" presStyleCnt="0"/>
      <dgm:spPr/>
    </dgm:pt>
    <dgm:pt modelId="{C1908A3F-46F4-49F1-8FC7-737ECF994D6C}" type="pres">
      <dgm:prSet presAssocID="{F35EC2BB-C1D0-4A19-9E16-CA7F4CDACF1D}" presName="composite" presStyleCnt="0"/>
      <dgm:spPr/>
    </dgm:pt>
    <dgm:pt modelId="{218CC3A8-FA63-471A-91D1-7A951A518CE6}" type="pres">
      <dgm:prSet presAssocID="{F35EC2BB-C1D0-4A19-9E16-CA7F4CDACF1D}" presName="imgShp" presStyleLbl="fgImgPlace1" presStyleIdx="1" presStyleCnt="3" custLinFactNeighborX="-15758" custLinFactNeighborY="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E6577B6E-612D-443C-AE60-78A15728EA1D}" type="pres">
      <dgm:prSet presAssocID="{F35EC2BB-C1D0-4A19-9E16-CA7F4CDACF1D}" presName="txShp" presStyleLbl="node1" presStyleIdx="1" presStyleCnt="3" custScaleX="11151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B2ECDB1-23AB-4B05-BFC2-AB61B6F37736}" type="pres">
      <dgm:prSet presAssocID="{ED31B444-2D8B-4734-A99C-870B9D7CC0A0}" presName="spacing" presStyleCnt="0"/>
      <dgm:spPr/>
    </dgm:pt>
    <dgm:pt modelId="{47224F3F-F9A2-4F1D-AEBF-993EBFCA8AE9}" type="pres">
      <dgm:prSet presAssocID="{598AB2E7-561B-45AF-9EF6-4F6F7E155ECB}" presName="composite" presStyleCnt="0"/>
      <dgm:spPr/>
    </dgm:pt>
    <dgm:pt modelId="{75279D6C-7EC9-4DBD-B999-936590BE1A47}" type="pres">
      <dgm:prSet presAssocID="{598AB2E7-561B-45AF-9EF6-4F6F7E155ECB}" presName="imgShp" presStyleLbl="fgImgPlace1" presStyleIdx="2" presStyleCnt="3" custLinFactNeighborX="-689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8525871-D25B-4963-9E01-C9FCB20A2690}" type="pres">
      <dgm:prSet presAssocID="{598AB2E7-561B-45AF-9EF6-4F6F7E155ECB}" presName="txShp" presStyleLbl="node1" presStyleIdx="2" presStyleCnt="3" custScaleX="10577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558B3DD-56B0-489E-A624-F15BE70DFFF2}" srcId="{B8EC3548-3FC0-4912-AE97-9E9C4E8C0D22}" destId="{598AB2E7-561B-45AF-9EF6-4F6F7E155ECB}" srcOrd="2" destOrd="0" parTransId="{A9A7B815-A694-414D-9354-DE01F6FAC56D}" sibTransId="{6ED9750C-F96B-451C-AA60-09A0B56CE571}"/>
    <dgm:cxn modelId="{ED9E58D4-FF37-46F5-84E9-DD6D06F5DBF6}" srcId="{B8EC3548-3FC0-4912-AE97-9E9C4E8C0D22}" destId="{EEC301C7-9F47-44FD-8FE3-85E8813E2819}" srcOrd="0" destOrd="0" parTransId="{84F60205-EE27-4638-87E9-43D873AD3CF9}" sibTransId="{068F7CE1-94B1-4C15-93F9-A552A49B07DC}"/>
    <dgm:cxn modelId="{B4C7BD39-CB66-4868-B2BB-EF30B6F490C6}" srcId="{B8EC3548-3FC0-4912-AE97-9E9C4E8C0D22}" destId="{F35EC2BB-C1D0-4A19-9E16-CA7F4CDACF1D}" srcOrd="1" destOrd="0" parTransId="{154BCE2A-806E-4085-91CB-AB8B44F36A1E}" sibTransId="{ED31B444-2D8B-4734-A99C-870B9D7CC0A0}"/>
    <dgm:cxn modelId="{41AF8D2D-C88A-4823-9802-9B6D8B165A64}" type="presOf" srcId="{B8EC3548-3FC0-4912-AE97-9E9C4E8C0D22}" destId="{9A76BD55-0F94-4402-BE41-DF8D8410F893}" srcOrd="0" destOrd="0" presId="urn:microsoft.com/office/officeart/2005/8/layout/vList3"/>
    <dgm:cxn modelId="{21D689E5-9A1D-42B2-A41D-7901C6225CC2}" type="presOf" srcId="{EEC301C7-9F47-44FD-8FE3-85E8813E2819}" destId="{8EB5182D-6496-4FE7-8AD1-E596C56F4A5C}" srcOrd="0" destOrd="0" presId="urn:microsoft.com/office/officeart/2005/8/layout/vList3"/>
    <dgm:cxn modelId="{48AB7AA8-2294-413C-99D1-09497948872D}" type="presOf" srcId="{598AB2E7-561B-45AF-9EF6-4F6F7E155ECB}" destId="{A8525871-D25B-4963-9E01-C9FCB20A2690}" srcOrd="0" destOrd="0" presId="urn:microsoft.com/office/officeart/2005/8/layout/vList3"/>
    <dgm:cxn modelId="{02C0D0DA-5BA5-4BAA-A38F-A5FAEE6BDECD}" type="presOf" srcId="{F35EC2BB-C1D0-4A19-9E16-CA7F4CDACF1D}" destId="{E6577B6E-612D-443C-AE60-78A15728EA1D}" srcOrd="0" destOrd="0" presId="urn:microsoft.com/office/officeart/2005/8/layout/vList3"/>
    <dgm:cxn modelId="{9B36D31E-501F-40F7-A907-06597E765F61}" type="presParOf" srcId="{9A76BD55-0F94-4402-BE41-DF8D8410F893}" destId="{D325B288-6289-4930-BB16-215AB4AB1C04}" srcOrd="0" destOrd="0" presId="urn:microsoft.com/office/officeart/2005/8/layout/vList3"/>
    <dgm:cxn modelId="{D387093A-5E27-4FC0-A1A7-7D8E782E7604}" type="presParOf" srcId="{D325B288-6289-4930-BB16-215AB4AB1C04}" destId="{923C64CE-85EA-4386-A741-B1660762F652}" srcOrd="0" destOrd="0" presId="urn:microsoft.com/office/officeart/2005/8/layout/vList3"/>
    <dgm:cxn modelId="{283D4C3F-449A-4934-9ED6-C08935EB2DF2}" type="presParOf" srcId="{D325B288-6289-4930-BB16-215AB4AB1C04}" destId="{8EB5182D-6496-4FE7-8AD1-E596C56F4A5C}" srcOrd="1" destOrd="0" presId="urn:microsoft.com/office/officeart/2005/8/layout/vList3"/>
    <dgm:cxn modelId="{5A7DAB07-B1B7-4109-8782-7678419B5E5C}" type="presParOf" srcId="{9A76BD55-0F94-4402-BE41-DF8D8410F893}" destId="{C2357F63-3A76-4D25-8102-7357166AAFB6}" srcOrd="1" destOrd="0" presId="urn:microsoft.com/office/officeart/2005/8/layout/vList3"/>
    <dgm:cxn modelId="{E42397AA-37F6-4F45-A692-CA95CD5761C0}" type="presParOf" srcId="{9A76BD55-0F94-4402-BE41-DF8D8410F893}" destId="{C1908A3F-46F4-49F1-8FC7-737ECF994D6C}" srcOrd="2" destOrd="0" presId="urn:microsoft.com/office/officeart/2005/8/layout/vList3"/>
    <dgm:cxn modelId="{055373EA-8EB9-46FC-B29F-7E8956CBAE4C}" type="presParOf" srcId="{C1908A3F-46F4-49F1-8FC7-737ECF994D6C}" destId="{218CC3A8-FA63-471A-91D1-7A951A518CE6}" srcOrd="0" destOrd="0" presId="urn:microsoft.com/office/officeart/2005/8/layout/vList3"/>
    <dgm:cxn modelId="{AF26D6B5-0ADD-4335-A0E8-3BBD0DE4E860}" type="presParOf" srcId="{C1908A3F-46F4-49F1-8FC7-737ECF994D6C}" destId="{E6577B6E-612D-443C-AE60-78A15728EA1D}" srcOrd="1" destOrd="0" presId="urn:microsoft.com/office/officeart/2005/8/layout/vList3"/>
    <dgm:cxn modelId="{2CCBC6BF-6F70-449E-B3A5-A73B294D1082}" type="presParOf" srcId="{9A76BD55-0F94-4402-BE41-DF8D8410F893}" destId="{CB2ECDB1-23AB-4B05-BFC2-AB61B6F37736}" srcOrd="3" destOrd="0" presId="urn:microsoft.com/office/officeart/2005/8/layout/vList3"/>
    <dgm:cxn modelId="{83532D2B-702D-4207-847E-7825A56B7B49}" type="presParOf" srcId="{9A76BD55-0F94-4402-BE41-DF8D8410F893}" destId="{47224F3F-F9A2-4F1D-AEBF-993EBFCA8AE9}" srcOrd="4" destOrd="0" presId="urn:microsoft.com/office/officeart/2005/8/layout/vList3"/>
    <dgm:cxn modelId="{3AA09E22-AB17-4A57-813F-700DBB191AC6}" type="presParOf" srcId="{47224F3F-F9A2-4F1D-AEBF-993EBFCA8AE9}" destId="{75279D6C-7EC9-4DBD-B999-936590BE1A47}" srcOrd="0" destOrd="0" presId="urn:microsoft.com/office/officeart/2005/8/layout/vList3"/>
    <dgm:cxn modelId="{30DA3CDC-DD24-4A45-9D43-B7FF19004D95}" type="presParOf" srcId="{47224F3F-F9A2-4F1D-AEBF-993EBFCA8AE9}" destId="{A8525871-D25B-4963-9E01-C9FCB20A269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34625-7F4A-45BB-8C39-65A17620DF86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D35FE4C4-0A46-41FA-90B0-C72DB63C6B96}">
      <dgm:prSet phldrT="[Texto]"/>
      <dgm:spPr/>
      <dgm:t>
        <a:bodyPr/>
        <a:lstStyle/>
        <a:p>
          <a:r>
            <a:rPr lang="es-MX" dirty="0" smtClean="0"/>
            <a:t>Órganos de asesoría</a:t>
          </a:r>
          <a:endParaRPr lang="es-PE" dirty="0"/>
        </a:p>
      </dgm:t>
    </dgm:pt>
    <dgm:pt modelId="{F222B181-C3B4-4739-A225-EB1C11B73E37}" type="parTrans" cxnId="{C2D2DC04-E251-4182-B6DD-C198A630F829}">
      <dgm:prSet/>
      <dgm:spPr/>
      <dgm:t>
        <a:bodyPr/>
        <a:lstStyle/>
        <a:p>
          <a:endParaRPr lang="es-PE"/>
        </a:p>
      </dgm:t>
    </dgm:pt>
    <dgm:pt modelId="{EAD20A30-56CA-47A9-986C-FC05EFFDDC53}" type="sibTrans" cxnId="{C2D2DC04-E251-4182-B6DD-C198A630F829}">
      <dgm:prSet/>
      <dgm:spPr/>
      <dgm:t>
        <a:bodyPr/>
        <a:lstStyle/>
        <a:p>
          <a:endParaRPr lang="es-PE"/>
        </a:p>
      </dgm:t>
    </dgm:pt>
    <dgm:pt modelId="{F0B4CA33-D074-4525-B1C1-8267F0367C7F}">
      <dgm:prSet phldrT="[Texto]"/>
      <dgm:spPr/>
      <dgm:t>
        <a:bodyPr/>
        <a:lstStyle/>
        <a:p>
          <a:r>
            <a:rPr lang="es-MX" dirty="0" smtClean="0"/>
            <a:t>Oficina de epidemiología y estadística</a:t>
          </a:r>
          <a:endParaRPr lang="es-PE" dirty="0"/>
        </a:p>
      </dgm:t>
    </dgm:pt>
    <dgm:pt modelId="{BB39F78F-B801-4AE4-993C-AEE1354C8D6A}" type="parTrans" cxnId="{9D38F235-4320-43D1-B55D-093159F367F3}">
      <dgm:prSet/>
      <dgm:spPr/>
      <dgm:t>
        <a:bodyPr/>
        <a:lstStyle/>
        <a:p>
          <a:endParaRPr lang="es-PE"/>
        </a:p>
      </dgm:t>
    </dgm:pt>
    <dgm:pt modelId="{04568913-1BFA-4A13-9806-80DF160D6C4E}" type="sibTrans" cxnId="{9D38F235-4320-43D1-B55D-093159F367F3}">
      <dgm:prSet/>
      <dgm:spPr/>
      <dgm:t>
        <a:bodyPr/>
        <a:lstStyle/>
        <a:p>
          <a:endParaRPr lang="es-PE"/>
        </a:p>
      </dgm:t>
    </dgm:pt>
    <dgm:pt modelId="{55A7BC10-549B-4923-810C-891774AE2FDD}">
      <dgm:prSet phldrT="[Texto]"/>
      <dgm:spPr/>
      <dgm:t>
        <a:bodyPr/>
        <a:lstStyle/>
        <a:p>
          <a:r>
            <a:rPr lang="es-MX" dirty="0" smtClean="0"/>
            <a:t>Oficina de calidad</a:t>
          </a:r>
          <a:endParaRPr lang="es-PE" dirty="0"/>
        </a:p>
      </dgm:t>
    </dgm:pt>
    <dgm:pt modelId="{24A38A7D-E638-47D5-96A8-1C1A55173D2E}" type="parTrans" cxnId="{C7F2FD54-BB06-4303-991D-096214F00C43}">
      <dgm:prSet/>
      <dgm:spPr/>
      <dgm:t>
        <a:bodyPr/>
        <a:lstStyle/>
        <a:p>
          <a:endParaRPr lang="es-PE"/>
        </a:p>
      </dgm:t>
    </dgm:pt>
    <dgm:pt modelId="{1405ADBC-699A-4244-BC72-D85136357A41}" type="sibTrans" cxnId="{C7F2FD54-BB06-4303-991D-096214F00C43}">
      <dgm:prSet/>
      <dgm:spPr/>
      <dgm:t>
        <a:bodyPr/>
        <a:lstStyle/>
        <a:p>
          <a:endParaRPr lang="es-PE"/>
        </a:p>
      </dgm:t>
    </dgm:pt>
    <dgm:pt modelId="{382CEFD2-8F44-4D39-8DC3-508E59CB0729}">
      <dgm:prSet phldrT="[Texto]"/>
      <dgm:spPr/>
      <dgm:t>
        <a:bodyPr/>
        <a:lstStyle/>
        <a:p>
          <a:r>
            <a:rPr lang="es-MX" dirty="0" smtClean="0"/>
            <a:t>Órganos de línea</a:t>
          </a:r>
          <a:endParaRPr lang="es-PE" dirty="0"/>
        </a:p>
      </dgm:t>
    </dgm:pt>
    <dgm:pt modelId="{B28173A7-045F-4AB3-8EAB-74A832A684F4}" type="parTrans" cxnId="{40F5DCF2-950F-4C5D-BA31-C46ECE9F003B}">
      <dgm:prSet/>
      <dgm:spPr/>
      <dgm:t>
        <a:bodyPr/>
        <a:lstStyle/>
        <a:p>
          <a:endParaRPr lang="es-PE"/>
        </a:p>
      </dgm:t>
    </dgm:pt>
    <dgm:pt modelId="{4DD99494-C3FA-49DB-BA5F-A12B3EACCB41}" type="sibTrans" cxnId="{40F5DCF2-950F-4C5D-BA31-C46ECE9F003B}">
      <dgm:prSet/>
      <dgm:spPr/>
      <dgm:t>
        <a:bodyPr/>
        <a:lstStyle/>
        <a:p>
          <a:endParaRPr lang="es-PE"/>
        </a:p>
      </dgm:t>
    </dgm:pt>
    <dgm:pt modelId="{D21A08B4-81F5-44D8-B644-6DAA95169B29}">
      <dgm:prSet phldrT="[Texto]"/>
      <dgm:spPr/>
      <dgm:t>
        <a:bodyPr/>
        <a:lstStyle/>
        <a:p>
          <a:r>
            <a:rPr lang="es-MX" dirty="0" smtClean="0"/>
            <a:t>Departamento de Enfermería</a:t>
          </a:r>
          <a:endParaRPr lang="es-PE" dirty="0"/>
        </a:p>
      </dgm:t>
    </dgm:pt>
    <dgm:pt modelId="{9ADFE590-40E6-4407-821A-22884C28A7C9}" type="parTrans" cxnId="{803FFB46-4557-4BB6-9176-8D8B12EF8964}">
      <dgm:prSet/>
      <dgm:spPr/>
      <dgm:t>
        <a:bodyPr/>
        <a:lstStyle/>
        <a:p>
          <a:endParaRPr lang="es-PE"/>
        </a:p>
      </dgm:t>
    </dgm:pt>
    <dgm:pt modelId="{673C94A5-039B-4485-A82A-F85FF891157B}" type="sibTrans" cxnId="{803FFB46-4557-4BB6-9176-8D8B12EF8964}">
      <dgm:prSet/>
      <dgm:spPr/>
      <dgm:t>
        <a:bodyPr/>
        <a:lstStyle/>
        <a:p>
          <a:endParaRPr lang="es-PE"/>
        </a:p>
      </dgm:t>
    </dgm:pt>
    <dgm:pt modelId="{BF54FD83-79FD-4B23-B8FA-5024EEC2880F}">
      <dgm:prSet phldrT="[Texto]"/>
      <dgm:spPr/>
      <dgm:t>
        <a:bodyPr/>
        <a:lstStyle/>
        <a:p>
          <a:r>
            <a:rPr lang="es-MX" dirty="0" smtClean="0"/>
            <a:t>Otros </a:t>
          </a:r>
          <a:endParaRPr lang="es-PE" dirty="0"/>
        </a:p>
      </dgm:t>
    </dgm:pt>
    <dgm:pt modelId="{9BADECB7-7405-47F4-8DF9-F70D3DD67B57}" type="parTrans" cxnId="{67D96962-10B9-4ED9-AB9F-07C93AD0C477}">
      <dgm:prSet/>
      <dgm:spPr/>
      <dgm:t>
        <a:bodyPr/>
        <a:lstStyle/>
        <a:p>
          <a:endParaRPr lang="es-PE"/>
        </a:p>
      </dgm:t>
    </dgm:pt>
    <dgm:pt modelId="{E44A04BE-4608-458E-844C-49B7CE1513CF}" type="sibTrans" cxnId="{67D96962-10B9-4ED9-AB9F-07C93AD0C477}">
      <dgm:prSet/>
      <dgm:spPr/>
      <dgm:t>
        <a:bodyPr/>
        <a:lstStyle/>
        <a:p>
          <a:endParaRPr lang="es-PE"/>
        </a:p>
      </dgm:t>
    </dgm:pt>
    <dgm:pt modelId="{B981E8F0-9EA1-466B-AA82-2F6FD25BF547}">
      <dgm:prSet phldrT="[Texto]"/>
      <dgm:spPr/>
      <dgm:t>
        <a:bodyPr/>
        <a:lstStyle/>
        <a:p>
          <a:r>
            <a:rPr lang="es-MX" dirty="0" smtClean="0"/>
            <a:t>Tutoras ENSAP</a:t>
          </a:r>
          <a:endParaRPr lang="es-PE" dirty="0"/>
        </a:p>
      </dgm:t>
    </dgm:pt>
    <dgm:pt modelId="{699B2FD4-AABD-48FC-AA07-F4BCBD57A22D}" type="parTrans" cxnId="{68F21CC6-4023-4A8D-A82D-085317E0A964}">
      <dgm:prSet/>
      <dgm:spPr/>
      <dgm:t>
        <a:bodyPr/>
        <a:lstStyle/>
        <a:p>
          <a:endParaRPr lang="es-PE"/>
        </a:p>
      </dgm:t>
    </dgm:pt>
    <dgm:pt modelId="{EDEF038F-7361-41C6-BCCC-EF649D3178AC}" type="sibTrans" cxnId="{68F21CC6-4023-4A8D-A82D-085317E0A964}">
      <dgm:prSet/>
      <dgm:spPr/>
      <dgm:t>
        <a:bodyPr/>
        <a:lstStyle/>
        <a:p>
          <a:endParaRPr lang="es-PE"/>
        </a:p>
      </dgm:t>
    </dgm:pt>
    <dgm:pt modelId="{92D84DA3-2F3C-4A54-95AD-C5A1D8624315}">
      <dgm:prSet phldrT="[Texto]"/>
      <dgm:spPr/>
      <dgm:t>
        <a:bodyPr/>
        <a:lstStyle/>
        <a:p>
          <a:r>
            <a:rPr lang="es-MX" dirty="0" smtClean="0"/>
            <a:t>Equipo técnico de intervenciones con cooperantes </a:t>
          </a:r>
          <a:r>
            <a:rPr lang="es-MX" dirty="0" err="1" smtClean="0"/>
            <a:t>Orbis</a:t>
          </a:r>
          <a:r>
            <a:rPr lang="es-MX" dirty="0" smtClean="0"/>
            <a:t>, Clinton y Carlos Slim, Club de Leones</a:t>
          </a:r>
          <a:endParaRPr lang="es-PE" dirty="0"/>
        </a:p>
      </dgm:t>
    </dgm:pt>
    <dgm:pt modelId="{3E3B88B6-13F4-4F3F-9142-66E1CA5D6A98}" type="parTrans" cxnId="{AC03E1CA-B68D-4811-BD8A-8218A1E89FB8}">
      <dgm:prSet/>
      <dgm:spPr/>
      <dgm:t>
        <a:bodyPr/>
        <a:lstStyle/>
        <a:p>
          <a:endParaRPr lang="es-PE"/>
        </a:p>
      </dgm:t>
    </dgm:pt>
    <dgm:pt modelId="{EA549EBC-2890-49A0-AD5D-E279B71EA675}" type="sibTrans" cxnId="{AC03E1CA-B68D-4811-BD8A-8218A1E89FB8}">
      <dgm:prSet/>
      <dgm:spPr/>
      <dgm:t>
        <a:bodyPr/>
        <a:lstStyle/>
        <a:p>
          <a:endParaRPr lang="es-PE"/>
        </a:p>
      </dgm:t>
    </dgm:pt>
    <dgm:pt modelId="{38551C02-5D2F-4739-95CB-7F36F5C7F1DC}">
      <dgm:prSet phldrT="[Texto]"/>
      <dgm:spPr/>
      <dgm:t>
        <a:bodyPr/>
        <a:lstStyle/>
        <a:p>
          <a:r>
            <a:rPr lang="es-MX" dirty="0" smtClean="0"/>
            <a:t>Departamento de Prevención de ceguera y promoción de salud ocular</a:t>
          </a:r>
          <a:endParaRPr lang="es-PE" dirty="0"/>
        </a:p>
      </dgm:t>
    </dgm:pt>
    <dgm:pt modelId="{AB92FA60-81AE-472B-B82E-52BEC5A2CCA4}" type="parTrans" cxnId="{773243D1-9006-4ABB-A199-BDA725BD457B}">
      <dgm:prSet/>
      <dgm:spPr/>
      <dgm:t>
        <a:bodyPr/>
        <a:lstStyle/>
        <a:p>
          <a:endParaRPr lang="es-PE"/>
        </a:p>
      </dgm:t>
    </dgm:pt>
    <dgm:pt modelId="{69C426B8-14BE-46CD-8F38-FC7F8456A5C3}" type="sibTrans" cxnId="{773243D1-9006-4ABB-A199-BDA725BD457B}">
      <dgm:prSet/>
      <dgm:spPr/>
      <dgm:t>
        <a:bodyPr/>
        <a:lstStyle/>
        <a:p>
          <a:endParaRPr lang="es-PE"/>
        </a:p>
      </dgm:t>
    </dgm:pt>
    <dgm:pt modelId="{B0975717-E6FF-4BFF-824E-3FA9BB5F832B}">
      <dgm:prSet phldrT="[Texto]"/>
      <dgm:spPr/>
      <dgm:t>
        <a:bodyPr/>
        <a:lstStyle/>
        <a:p>
          <a:r>
            <a:rPr lang="es-MX" dirty="0" smtClean="0"/>
            <a:t>Especialistas temática en Salud ocular ENSAP</a:t>
          </a:r>
          <a:endParaRPr lang="es-PE" dirty="0"/>
        </a:p>
      </dgm:t>
    </dgm:pt>
    <dgm:pt modelId="{26B2DFDE-DCA4-46BC-9568-DB725E6A3711}" type="parTrans" cxnId="{6F0577C8-E342-4554-804E-BC728BEE73DC}">
      <dgm:prSet/>
      <dgm:spPr/>
      <dgm:t>
        <a:bodyPr/>
        <a:lstStyle/>
        <a:p>
          <a:endParaRPr lang="es-PE"/>
        </a:p>
      </dgm:t>
    </dgm:pt>
    <dgm:pt modelId="{FA2498B0-2944-4FEE-BFD5-17E410DDF6CC}" type="sibTrans" cxnId="{6F0577C8-E342-4554-804E-BC728BEE73DC}">
      <dgm:prSet/>
      <dgm:spPr/>
      <dgm:t>
        <a:bodyPr/>
        <a:lstStyle/>
        <a:p>
          <a:endParaRPr lang="es-PE"/>
        </a:p>
      </dgm:t>
    </dgm:pt>
    <dgm:pt modelId="{5EF929E6-CEDA-4447-B825-2920D5A81B66}" type="pres">
      <dgm:prSet presAssocID="{18534625-7F4A-45BB-8C39-65A17620DF8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69E0258-9C0D-4C49-87F4-42C34B26E50C}" type="pres">
      <dgm:prSet presAssocID="{D35FE4C4-0A46-41FA-90B0-C72DB63C6B96}" presName="comp" presStyleCnt="0"/>
      <dgm:spPr/>
    </dgm:pt>
    <dgm:pt modelId="{A4AE14EE-675A-4254-AD74-E13576008761}" type="pres">
      <dgm:prSet presAssocID="{D35FE4C4-0A46-41FA-90B0-C72DB63C6B96}" presName="box" presStyleLbl="node1" presStyleIdx="0" presStyleCnt="3"/>
      <dgm:spPr/>
      <dgm:t>
        <a:bodyPr/>
        <a:lstStyle/>
        <a:p>
          <a:endParaRPr lang="es-PE"/>
        </a:p>
      </dgm:t>
    </dgm:pt>
    <dgm:pt modelId="{2504AC2D-2B6B-4330-9B04-923796F634A4}" type="pres">
      <dgm:prSet presAssocID="{D35FE4C4-0A46-41FA-90B0-C72DB63C6B96}" presName="img" presStyleLbl="fgImgPlace1" presStyleIdx="0" presStyleCnt="3" custScaleX="465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6E048E9-886C-44F6-8F6B-7F35215380D7}" type="pres">
      <dgm:prSet presAssocID="{D35FE4C4-0A46-41FA-90B0-C72DB63C6B9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8BF83F7-7271-4850-A0EA-D270B514CDC3}" type="pres">
      <dgm:prSet presAssocID="{EAD20A30-56CA-47A9-986C-FC05EFFDDC53}" presName="spacer" presStyleCnt="0"/>
      <dgm:spPr/>
    </dgm:pt>
    <dgm:pt modelId="{44FB790D-E35E-4AB4-A190-85FBAC75B6A4}" type="pres">
      <dgm:prSet presAssocID="{382CEFD2-8F44-4D39-8DC3-508E59CB0729}" presName="comp" presStyleCnt="0"/>
      <dgm:spPr/>
    </dgm:pt>
    <dgm:pt modelId="{59E0E125-BD66-4C2B-945B-9EE15D41E5ED}" type="pres">
      <dgm:prSet presAssocID="{382CEFD2-8F44-4D39-8DC3-508E59CB0729}" presName="box" presStyleLbl="node1" presStyleIdx="1" presStyleCnt="3"/>
      <dgm:spPr/>
      <dgm:t>
        <a:bodyPr/>
        <a:lstStyle/>
        <a:p>
          <a:endParaRPr lang="es-PE"/>
        </a:p>
      </dgm:t>
    </dgm:pt>
    <dgm:pt modelId="{B9D7A2BF-648C-4EE4-8E6A-13692DF9A5CE}" type="pres">
      <dgm:prSet presAssocID="{382CEFD2-8F44-4D39-8DC3-508E59CB0729}" presName="img" presStyleLbl="fgImgPlace1" presStyleIdx="1" presStyleCnt="3" custScaleX="4792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8C11EAB-7106-47D0-8ACA-BE1E0455D603}" type="pres">
      <dgm:prSet presAssocID="{382CEFD2-8F44-4D39-8DC3-508E59CB072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8AEF14C-159F-4FAD-B2FF-E1261E1EC5EB}" type="pres">
      <dgm:prSet presAssocID="{4DD99494-C3FA-49DB-BA5F-A12B3EACCB41}" presName="spacer" presStyleCnt="0"/>
      <dgm:spPr/>
    </dgm:pt>
    <dgm:pt modelId="{1B28B129-5738-4C42-B873-760A886D85AE}" type="pres">
      <dgm:prSet presAssocID="{BF54FD83-79FD-4B23-B8FA-5024EEC2880F}" presName="comp" presStyleCnt="0"/>
      <dgm:spPr/>
    </dgm:pt>
    <dgm:pt modelId="{58FE95E6-82F5-41B5-B808-61447530F19A}" type="pres">
      <dgm:prSet presAssocID="{BF54FD83-79FD-4B23-B8FA-5024EEC2880F}" presName="box" presStyleLbl="node1" presStyleIdx="2" presStyleCnt="3"/>
      <dgm:spPr/>
      <dgm:t>
        <a:bodyPr/>
        <a:lstStyle/>
        <a:p>
          <a:endParaRPr lang="es-PE"/>
        </a:p>
      </dgm:t>
    </dgm:pt>
    <dgm:pt modelId="{CF2145B6-9A12-4F9F-B2B9-A071F4E43F44}" type="pres">
      <dgm:prSet presAssocID="{BF54FD83-79FD-4B23-B8FA-5024EEC2880F}" presName="img" presStyleLbl="fgImgPlace1" presStyleIdx="2" presStyleCnt="3" custScaleX="507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A53C1C-19FB-40BD-AC2B-67843E7CC6A8}" type="pres">
      <dgm:prSet presAssocID="{BF54FD83-79FD-4B23-B8FA-5024EEC2880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F1DC255-FC02-460A-9F35-14B80395671B}" type="presOf" srcId="{BF54FD83-79FD-4B23-B8FA-5024EEC2880F}" destId="{0DA53C1C-19FB-40BD-AC2B-67843E7CC6A8}" srcOrd="1" destOrd="0" presId="urn:microsoft.com/office/officeart/2005/8/layout/vList4"/>
    <dgm:cxn modelId="{803FFB46-4557-4BB6-9176-8D8B12EF8964}" srcId="{382CEFD2-8F44-4D39-8DC3-508E59CB0729}" destId="{D21A08B4-81F5-44D8-B644-6DAA95169B29}" srcOrd="1" destOrd="0" parTransId="{9ADFE590-40E6-4407-821A-22884C28A7C9}" sibTransId="{673C94A5-039B-4485-A82A-F85FF891157B}"/>
    <dgm:cxn modelId="{BD4AC76E-CC2A-4B78-A652-63126F14898B}" type="presOf" srcId="{B0975717-E6FF-4BFF-824E-3FA9BB5F832B}" destId="{58FE95E6-82F5-41B5-B808-61447530F19A}" srcOrd="0" destOrd="2" presId="urn:microsoft.com/office/officeart/2005/8/layout/vList4"/>
    <dgm:cxn modelId="{CB158328-EC9E-4EEA-9F6A-BD5EDEA4A7D2}" type="presOf" srcId="{F0B4CA33-D074-4525-B1C1-8267F0367C7F}" destId="{A4AE14EE-675A-4254-AD74-E13576008761}" srcOrd="0" destOrd="1" presId="urn:microsoft.com/office/officeart/2005/8/layout/vList4"/>
    <dgm:cxn modelId="{650087DC-91F3-46EF-8657-7FE51743CA36}" type="presOf" srcId="{D21A08B4-81F5-44D8-B644-6DAA95169B29}" destId="{59E0E125-BD66-4C2B-945B-9EE15D41E5ED}" srcOrd="0" destOrd="2" presId="urn:microsoft.com/office/officeart/2005/8/layout/vList4"/>
    <dgm:cxn modelId="{E4D7F1F9-8EB2-49C1-9E8C-6981D2609268}" type="presOf" srcId="{BF54FD83-79FD-4B23-B8FA-5024EEC2880F}" destId="{58FE95E6-82F5-41B5-B808-61447530F19A}" srcOrd="0" destOrd="0" presId="urn:microsoft.com/office/officeart/2005/8/layout/vList4"/>
    <dgm:cxn modelId="{773243D1-9006-4ABB-A199-BDA725BD457B}" srcId="{382CEFD2-8F44-4D39-8DC3-508E59CB0729}" destId="{38551C02-5D2F-4739-95CB-7F36F5C7F1DC}" srcOrd="0" destOrd="0" parTransId="{AB92FA60-81AE-472B-B82E-52BEC5A2CCA4}" sibTransId="{69C426B8-14BE-46CD-8F38-FC7F8456A5C3}"/>
    <dgm:cxn modelId="{40F5DCF2-950F-4C5D-BA31-C46ECE9F003B}" srcId="{18534625-7F4A-45BB-8C39-65A17620DF86}" destId="{382CEFD2-8F44-4D39-8DC3-508E59CB0729}" srcOrd="1" destOrd="0" parTransId="{B28173A7-045F-4AB3-8EAB-74A832A684F4}" sibTransId="{4DD99494-C3FA-49DB-BA5F-A12B3EACCB41}"/>
    <dgm:cxn modelId="{C2D2DC04-E251-4182-B6DD-C198A630F829}" srcId="{18534625-7F4A-45BB-8C39-65A17620DF86}" destId="{D35FE4C4-0A46-41FA-90B0-C72DB63C6B96}" srcOrd="0" destOrd="0" parTransId="{F222B181-C3B4-4739-A225-EB1C11B73E37}" sibTransId="{EAD20A30-56CA-47A9-986C-FC05EFFDDC53}"/>
    <dgm:cxn modelId="{290AEFDD-6AF7-488C-9133-36CD6D0CFC28}" type="presOf" srcId="{38551C02-5D2F-4739-95CB-7F36F5C7F1DC}" destId="{59E0E125-BD66-4C2B-945B-9EE15D41E5ED}" srcOrd="0" destOrd="1" presId="urn:microsoft.com/office/officeart/2005/8/layout/vList4"/>
    <dgm:cxn modelId="{01C292BB-8986-4B5D-88BC-4DC1AE980A08}" type="presOf" srcId="{B981E8F0-9EA1-466B-AA82-2F6FD25BF547}" destId="{58FE95E6-82F5-41B5-B808-61447530F19A}" srcOrd="0" destOrd="1" presId="urn:microsoft.com/office/officeart/2005/8/layout/vList4"/>
    <dgm:cxn modelId="{67D96962-10B9-4ED9-AB9F-07C93AD0C477}" srcId="{18534625-7F4A-45BB-8C39-65A17620DF86}" destId="{BF54FD83-79FD-4B23-B8FA-5024EEC2880F}" srcOrd="2" destOrd="0" parTransId="{9BADECB7-7405-47F4-8DF9-F70D3DD67B57}" sibTransId="{E44A04BE-4608-458E-844C-49B7CE1513CF}"/>
    <dgm:cxn modelId="{68F21CC6-4023-4A8D-A82D-085317E0A964}" srcId="{BF54FD83-79FD-4B23-B8FA-5024EEC2880F}" destId="{B981E8F0-9EA1-466B-AA82-2F6FD25BF547}" srcOrd="0" destOrd="0" parTransId="{699B2FD4-AABD-48FC-AA07-F4BCBD57A22D}" sibTransId="{EDEF038F-7361-41C6-BCCC-EF649D3178AC}"/>
    <dgm:cxn modelId="{96BE8527-016F-4BFF-B291-BEB83112CE31}" type="presOf" srcId="{55A7BC10-549B-4923-810C-891774AE2FDD}" destId="{76E048E9-886C-44F6-8F6B-7F35215380D7}" srcOrd="1" destOrd="2" presId="urn:microsoft.com/office/officeart/2005/8/layout/vList4"/>
    <dgm:cxn modelId="{AC03E1CA-B68D-4811-BD8A-8218A1E89FB8}" srcId="{BF54FD83-79FD-4B23-B8FA-5024EEC2880F}" destId="{92D84DA3-2F3C-4A54-95AD-C5A1D8624315}" srcOrd="2" destOrd="0" parTransId="{3E3B88B6-13F4-4F3F-9142-66E1CA5D6A98}" sibTransId="{EA549EBC-2890-49A0-AD5D-E279B71EA675}"/>
    <dgm:cxn modelId="{C22965C1-713C-4F02-BF3C-390964F6BF57}" type="presOf" srcId="{B981E8F0-9EA1-466B-AA82-2F6FD25BF547}" destId="{0DA53C1C-19FB-40BD-AC2B-67843E7CC6A8}" srcOrd="1" destOrd="1" presId="urn:microsoft.com/office/officeart/2005/8/layout/vList4"/>
    <dgm:cxn modelId="{9CEEF4F8-7F72-4526-B24E-001D913E8F5E}" type="presOf" srcId="{18534625-7F4A-45BB-8C39-65A17620DF86}" destId="{5EF929E6-CEDA-4447-B825-2920D5A81B66}" srcOrd="0" destOrd="0" presId="urn:microsoft.com/office/officeart/2005/8/layout/vList4"/>
    <dgm:cxn modelId="{1A17D761-4CE5-47AD-AF9E-DB70671BA963}" type="presOf" srcId="{B0975717-E6FF-4BFF-824E-3FA9BB5F832B}" destId="{0DA53C1C-19FB-40BD-AC2B-67843E7CC6A8}" srcOrd="1" destOrd="2" presId="urn:microsoft.com/office/officeart/2005/8/layout/vList4"/>
    <dgm:cxn modelId="{C0D55B4A-C89F-4DB7-9971-15EE7588901F}" type="presOf" srcId="{382CEFD2-8F44-4D39-8DC3-508E59CB0729}" destId="{59E0E125-BD66-4C2B-945B-9EE15D41E5ED}" srcOrd="0" destOrd="0" presId="urn:microsoft.com/office/officeart/2005/8/layout/vList4"/>
    <dgm:cxn modelId="{FF384F17-CCCD-4811-87C8-6156D261D6DE}" type="presOf" srcId="{D35FE4C4-0A46-41FA-90B0-C72DB63C6B96}" destId="{A4AE14EE-675A-4254-AD74-E13576008761}" srcOrd="0" destOrd="0" presId="urn:microsoft.com/office/officeart/2005/8/layout/vList4"/>
    <dgm:cxn modelId="{8B53EA9D-430F-4EEF-AEEC-BD5D72AD0B88}" type="presOf" srcId="{D21A08B4-81F5-44D8-B644-6DAA95169B29}" destId="{28C11EAB-7106-47D0-8ACA-BE1E0455D603}" srcOrd="1" destOrd="2" presId="urn:microsoft.com/office/officeart/2005/8/layout/vList4"/>
    <dgm:cxn modelId="{C7F2FD54-BB06-4303-991D-096214F00C43}" srcId="{D35FE4C4-0A46-41FA-90B0-C72DB63C6B96}" destId="{55A7BC10-549B-4923-810C-891774AE2FDD}" srcOrd="1" destOrd="0" parTransId="{24A38A7D-E638-47D5-96A8-1C1A55173D2E}" sibTransId="{1405ADBC-699A-4244-BC72-D85136357A41}"/>
    <dgm:cxn modelId="{CDB95241-86B7-4B95-A3E2-EA853FA13E4D}" type="presOf" srcId="{92D84DA3-2F3C-4A54-95AD-C5A1D8624315}" destId="{0DA53C1C-19FB-40BD-AC2B-67843E7CC6A8}" srcOrd="1" destOrd="3" presId="urn:microsoft.com/office/officeart/2005/8/layout/vList4"/>
    <dgm:cxn modelId="{F8386696-7FF1-4FEC-9A55-B2FF230E1AFD}" type="presOf" srcId="{92D84DA3-2F3C-4A54-95AD-C5A1D8624315}" destId="{58FE95E6-82F5-41B5-B808-61447530F19A}" srcOrd="0" destOrd="3" presId="urn:microsoft.com/office/officeart/2005/8/layout/vList4"/>
    <dgm:cxn modelId="{6B2538D4-D1EE-4576-8268-930FF1134CB8}" type="presOf" srcId="{382CEFD2-8F44-4D39-8DC3-508E59CB0729}" destId="{28C11EAB-7106-47D0-8ACA-BE1E0455D603}" srcOrd="1" destOrd="0" presId="urn:microsoft.com/office/officeart/2005/8/layout/vList4"/>
    <dgm:cxn modelId="{2D133930-4B9F-48E6-8CFA-DB926F7A5337}" type="presOf" srcId="{38551C02-5D2F-4739-95CB-7F36F5C7F1DC}" destId="{28C11EAB-7106-47D0-8ACA-BE1E0455D603}" srcOrd="1" destOrd="1" presId="urn:microsoft.com/office/officeart/2005/8/layout/vList4"/>
    <dgm:cxn modelId="{137D60B7-322C-4515-873D-B180E22BCE23}" type="presOf" srcId="{55A7BC10-549B-4923-810C-891774AE2FDD}" destId="{A4AE14EE-675A-4254-AD74-E13576008761}" srcOrd="0" destOrd="2" presId="urn:microsoft.com/office/officeart/2005/8/layout/vList4"/>
    <dgm:cxn modelId="{C244C67D-22FF-4F58-B22B-65E0540AFB1E}" type="presOf" srcId="{F0B4CA33-D074-4525-B1C1-8267F0367C7F}" destId="{76E048E9-886C-44F6-8F6B-7F35215380D7}" srcOrd="1" destOrd="1" presId="urn:microsoft.com/office/officeart/2005/8/layout/vList4"/>
    <dgm:cxn modelId="{6F0577C8-E342-4554-804E-BC728BEE73DC}" srcId="{BF54FD83-79FD-4B23-B8FA-5024EEC2880F}" destId="{B0975717-E6FF-4BFF-824E-3FA9BB5F832B}" srcOrd="1" destOrd="0" parTransId="{26B2DFDE-DCA4-46BC-9568-DB725E6A3711}" sibTransId="{FA2498B0-2944-4FEE-BFD5-17E410DDF6CC}"/>
    <dgm:cxn modelId="{1FA19AFE-243F-4AAF-9297-D209C9E93CAA}" type="presOf" srcId="{D35FE4C4-0A46-41FA-90B0-C72DB63C6B96}" destId="{76E048E9-886C-44F6-8F6B-7F35215380D7}" srcOrd="1" destOrd="0" presId="urn:microsoft.com/office/officeart/2005/8/layout/vList4"/>
    <dgm:cxn modelId="{9D38F235-4320-43D1-B55D-093159F367F3}" srcId="{D35FE4C4-0A46-41FA-90B0-C72DB63C6B96}" destId="{F0B4CA33-D074-4525-B1C1-8267F0367C7F}" srcOrd="0" destOrd="0" parTransId="{BB39F78F-B801-4AE4-993C-AEE1354C8D6A}" sibTransId="{04568913-1BFA-4A13-9806-80DF160D6C4E}"/>
    <dgm:cxn modelId="{E3E2C0D4-CB84-438A-BA2F-3D658DBDE307}" type="presParOf" srcId="{5EF929E6-CEDA-4447-B825-2920D5A81B66}" destId="{969E0258-9C0D-4C49-87F4-42C34B26E50C}" srcOrd="0" destOrd="0" presId="urn:microsoft.com/office/officeart/2005/8/layout/vList4"/>
    <dgm:cxn modelId="{E871948E-44EB-41B2-9FD3-80BB87464200}" type="presParOf" srcId="{969E0258-9C0D-4C49-87F4-42C34B26E50C}" destId="{A4AE14EE-675A-4254-AD74-E13576008761}" srcOrd="0" destOrd="0" presId="urn:microsoft.com/office/officeart/2005/8/layout/vList4"/>
    <dgm:cxn modelId="{CBD5E0FC-2349-4CDD-B49B-03982F50ECC8}" type="presParOf" srcId="{969E0258-9C0D-4C49-87F4-42C34B26E50C}" destId="{2504AC2D-2B6B-4330-9B04-923796F634A4}" srcOrd="1" destOrd="0" presId="urn:microsoft.com/office/officeart/2005/8/layout/vList4"/>
    <dgm:cxn modelId="{F28ED738-44FA-427A-BF12-6039F2318FD2}" type="presParOf" srcId="{969E0258-9C0D-4C49-87F4-42C34B26E50C}" destId="{76E048E9-886C-44F6-8F6B-7F35215380D7}" srcOrd="2" destOrd="0" presId="urn:microsoft.com/office/officeart/2005/8/layout/vList4"/>
    <dgm:cxn modelId="{729ABBE3-48C1-4F42-A4EA-BAD3ABC30716}" type="presParOf" srcId="{5EF929E6-CEDA-4447-B825-2920D5A81B66}" destId="{E8BF83F7-7271-4850-A0EA-D270B514CDC3}" srcOrd="1" destOrd="0" presId="urn:microsoft.com/office/officeart/2005/8/layout/vList4"/>
    <dgm:cxn modelId="{C0F52082-1147-43DC-AFC3-31AB767A019C}" type="presParOf" srcId="{5EF929E6-CEDA-4447-B825-2920D5A81B66}" destId="{44FB790D-E35E-4AB4-A190-85FBAC75B6A4}" srcOrd="2" destOrd="0" presId="urn:microsoft.com/office/officeart/2005/8/layout/vList4"/>
    <dgm:cxn modelId="{90B0D41C-02C9-45C2-A93E-5F5A1117E372}" type="presParOf" srcId="{44FB790D-E35E-4AB4-A190-85FBAC75B6A4}" destId="{59E0E125-BD66-4C2B-945B-9EE15D41E5ED}" srcOrd="0" destOrd="0" presId="urn:microsoft.com/office/officeart/2005/8/layout/vList4"/>
    <dgm:cxn modelId="{E7B91BEF-2681-4CD9-9B2A-225E054F1FF4}" type="presParOf" srcId="{44FB790D-E35E-4AB4-A190-85FBAC75B6A4}" destId="{B9D7A2BF-648C-4EE4-8E6A-13692DF9A5CE}" srcOrd="1" destOrd="0" presId="urn:microsoft.com/office/officeart/2005/8/layout/vList4"/>
    <dgm:cxn modelId="{43ADD411-89DF-4066-8435-1F6C6CCF367C}" type="presParOf" srcId="{44FB790D-E35E-4AB4-A190-85FBAC75B6A4}" destId="{28C11EAB-7106-47D0-8ACA-BE1E0455D603}" srcOrd="2" destOrd="0" presId="urn:microsoft.com/office/officeart/2005/8/layout/vList4"/>
    <dgm:cxn modelId="{DA22DA83-A2DC-427C-A860-2EB98659E932}" type="presParOf" srcId="{5EF929E6-CEDA-4447-B825-2920D5A81B66}" destId="{98AEF14C-159F-4FAD-B2FF-E1261E1EC5EB}" srcOrd="3" destOrd="0" presId="urn:microsoft.com/office/officeart/2005/8/layout/vList4"/>
    <dgm:cxn modelId="{1EEE7F9A-4FBB-4E24-9D59-FBBB3B6A972A}" type="presParOf" srcId="{5EF929E6-CEDA-4447-B825-2920D5A81B66}" destId="{1B28B129-5738-4C42-B873-760A886D85AE}" srcOrd="4" destOrd="0" presId="urn:microsoft.com/office/officeart/2005/8/layout/vList4"/>
    <dgm:cxn modelId="{F5938F8B-49C9-4BBD-BE9C-476EEA02AA55}" type="presParOf" srcId="{1B28B129-5738-4C42-B873-760A886D85AE}" destId="{58FE95E6-82F5-41B5-B808-61447530F19A}" srcOrd="0" destOrd="0" presId="urn:microsoft.com/office/officeart/2005/8/layout/vList4"/>
    <dgm:cxn modelId="{D99F9D57-F1BD-4EAF-9EA7-65541B771F6D}" type="presParOf" srcId="{1B28B129-5738-4C42-B873-760A886D85AE}" destId="{CF2145B6-9A12-4F9F-B2B9-A071F4E43F44}" srcOrd="1" destOrd="0" presId="urn:microsoft.com/office/officeart/2005/8/layout/vList4"/>
    <dgm:cxn modelId="{2F673A88-39FE-4C81-972F-03C0A91984C6}" type="presParOf" srcId="{1B28B129-5738-4C42-B873-760A886D85AE}" destId="{0DA53C1C-19FB-40BD-AC2B-67843E7CC6A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5182D-6496-4FE7-8AD1-E596C56F4A5C}">
      <dsp:nvSpPr>
        <dsp:cNvPr id="0" name=""/>
        <dsp:cNvSpPr/>
      </dsp:nvSpPr>
      <dsp:spPr>
        <a:xfrm rot="10800000">
          <a:off x="1280438" y="312"/>
          <a:ext cx="5558949" cy="138572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1066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Esencial para el logro de objetivos (Calidad y seguridad). </a:t>
          </a:r>
          <a:endParaRPr lang="es-PE" sz="3200" kern="1200" dirty="0"/>
        </a:p>
      </dsp:txBody>
      <dsp:txXfrm rot="10800000">
        <a:off x="1626869" y="312"/>
        <a:ext cx="5212518" cy="1385724"/>
      </dsp:txXfrm>
    </dsp:sp>
    <dsp:sp modelId="{923C64CE-85EA-4386-A741-B1660762F652}">
      <dsp:nvSpPr>
        <dsp:cNvPr id="0" name=""/>
        <dsp:cNvSpPr/>
      </dsp:nvSpPr>
      <dsp:spPr>
        <a:xfrm>
          <a:off x="506320" y="0"/>
          <a:ext cx="1385724" cy="13857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577B6E-612D-443C-AE60-78A15728EA1D}">
      <dsp:nvSpPr>
        <dsp:cNvPr id="0" name=""/>
        <dsp:cNvSpPr/>
      </dsp:nvSpPr>
      <dsp:spPr>
        <a:xfrm rot="10800000">
          <a:off x="1189555" y="1799686"/>
          <a:ext cx="5680127" cy="1385724"/>
        </a:xfrm>
        <a:prstGeom prst="homePlat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1066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Su ausencia compromete seriamente los resultados.</a:t>
          </a:r>
          <a:endParaRPr lang="es-PE" sz="3200" kern="1200" dirty="0"/>
        </a:p>
      </dsp:txBody>
      <dsp:txXfrm rot="10800000">
        <a:off x="1535986" y="1799686"/>
        <a:ext cx="5333696" cy="1385724"/>
      </dsp:txXfrm>
    </dsp:sp>
    <dsp:sp modelId="{218CC3A8-FA63-471A-91D1-7A951A518CE6}">
      <dsp:nvSpPr>
        <dsp:cNvPr id="0" name=""/>
        <dsp:cNvSpPr/>
      </dsp:nvSpPr>
      <dsp:spPr>
        <a:xfrm>
          <a:off x="571571" y="1799686"/>
          <a:ext cx="1385724" cy="138572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525871-D25B-4963-9E01-C9FCB20A2690}">
      <dsp:nvSpPr>
        <dsp:cNvPr id="0" name=""/>
        <dsp:cNvSpPr/>
      </dsp:nvSpPr>
      <dsp:spPr>
        <a:xfrm rot="10800000">
          <a:off x="1408874" y="3599060"/>
          <a:ext cx="5387701" cy="1385724"/>
        </a:xfrm>
        <a:prstGeom prst="homePlat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1066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Es difícil de sustituir.</a:t>
          </a:r>
          <a:endParaRPr lang="es-PE" sz="3200" kern="1200" dirty="0"/>
        </a:p>
      </dsp:txBody>
      <dsp:txXfrm rot="10800000">
        <a:off x="1755305" y="3599060"/>
        <a:ext cx="5041270" cy="1385724"/>
      </dsp:txXfrm>
    </dsp:sp>
    <dsp:sp modelId="{75279D6C-7EC9-4DBD-B999-936590BE1A47}">
      <dsp:nvSpPr>
        <dsp:cNvPr id="0" name=""/>
        <dsp:cNvSpPr/>
      </dsp:nvSpPr>
      <dsp:spPr>
        <a:xfrm>
          <a:off x="767508" y="3599060"/>
          <a:ext cx="1385724" cy="138572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27C0-E426-4371-96CD-C63067824E41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470-5C7E-4489-B37E-9DF3839653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312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27C0-E426-4371-96CD-C63067824E41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470-5C7E-4489-B37E-9DF3839653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494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27C0-E426-4371-96CD-C63067824E41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470-5C7E-4489-B37E-9DF3839653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530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27C0-E426-4371-96CD-C63067824E41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470-5C7E-4489-B37E-9DF3839653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02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27C0-E426-4371-96CD-C63067824E41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470-5C7E-4489-B37E-9DF3839653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249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27C0-E426-4371-96CD-C63067824E41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470-5C7E-4489-B37E-9DF3839653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721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27C0-E426-4371-96CD-C63067824E41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470-5C7E-4489-B37E-9DF3839653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995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27C0-E426-4371-96CD-C63067824E41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470-5C7E-4489-B37E-9DF3839653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900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27C0-E426-4371-96CD-C63067824E41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470-5C7E-4489-B37E-9DF3839653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626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27C0-E426-4371-96CD-C63067824E41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470-5C7E-4489-B37E-9DF3839653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896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27C0-E426-4371-96CD-C63067824E41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470-5C7E-4489-B37E-9DF3839653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896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27C0-E426-4371-96CD-C63067824E41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70470-5C7E-4489-B37E-9DF3839653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170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92947" y="2039315"/>
            <a:ext cx="9144000" cy="1429554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ENFERMERÍA ELEMENTO CLAVE PARA UN CENTRO OFTALMOLÓGICO</a:t>
            </a:r>
            <a:endParaRPr lang="es-PE" sz="3600" b="1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89194" y="5797886"/>
            <a:ext cx="3558862" cy="557838"/>
          </a:xfrm>
        </p:spPr>
        <p:txBody>
          <a:bodyPr>
            <a:normAutofit fontScale="92500"/>
          </a:bodyPr>
          <a:lstStyle/>
          <a:p>
            <a:pPr algn="r"/>
            <a:r>
              <a:rPr lang="es-MX" dirty="0" err="1" smtClean="0">
                <a:solidFill>
                  <a:schemeClr val="bg2">
                    <a:lumMod val="25000"/>
                  </a:schemeClr>
                </a:solidFill>
              </a:rPr>
              <a:t>Enf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s-MX" dirty="0" err="1" smtClean="0">
                <a:solidFill>
                  <a:schemeClr val="bg2">
                    <a:lumMod val="25000"/>
                  </a:schemeClr>
                </a:solidFill>
              </a:rPr>
              <a:t>Merly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2">
                    <a:lumMod val="25000"/>
                  </a:schemeClr>
                </a:solidFill>
              </a:rPr>
              <a:t>Gonzalez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 Saravia</a:t>
            </a:r>
            <a:endParaRPr lang="es-P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AutoShape 2" descr="blob:https://web.whatsapp.com/7e5007c8-cbcf-472c-8469-4b907c64b09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2" t="20357" r="1178" b="15012"/>
          <a:stretch/>
        </p:blipFill>
        <p:spPr>
          <a:xfrm>
            <a:off x="131224" y="3348509"/>
            <a:ext cx="2331077" cy="33098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19" y="5147636"/>
            <a:ext cx="2382515" cy="14745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6"/>
          <a:stretch/>
        </p:blipFill>
        <p:spPr>
          <a:xfrm>
            <a:off x="2592947" y="5147635"/>
            <a:ext cx="2306726" cy="15107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0338"/>
            <a:ext cx="2306726" cy="307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72003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002060"/>
                </a:solidFill>
              </a:rPr>
              <a:t>Conclusiones</a:t>
            </a:r>
            <a:endParaRPr lang="es-PE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23803"/>
            <a:ext cx="10515600" cy="3978233"/>
          </a:xfrm>
        </p:spPr>
        <p:txBody>
          <a:bodyPr>
            <a:normAutofit/>
          </a:bodyPr>
          <a:lstStyle/>
          <a:p>
            <a:r>
              <a:rPr lang="es-MX" sz="2400" dirty="0" smtClean="0"/>
              <a:t>A </a:t>
            </a:r>
            <a:r>
              <a:rPr lang="es-MX" sz="2400" dirty="0"/>
              <a:t>mayor participación y especialización de la enfermera en oftalmología, mayor es su impacto y reconocimiento como figura fundamental en la prevención, diagnóstico y tratamiento ocular</a:t>
            </a:r>
            <a:r>
              <a:rPr lang="es-MX" sz="2400" dirty="0" smtClean="0"/>
              <a:t>.</a:t>
            </a:r>
          </a:p>
          <a:p>
            <a:r>
              <a:rPr lang="es-MX" sz="2400" dirty="0" smtClean="0"/>
              <a:t>El cuidado que brinda la enfermera influye en:</a:t>
            </a:r>
          </a:p>
          <a:p>
            <a:pPr lvl="1"/>
            <a:r>
              <a:rPr lang="es-MX" dirty="0" smtClean="0"/>
              <a:t>La satisfacción </a:t>
            </a:r>
            <a:r>
              <a:rPr lang="es-MX" dirty="0"/>
              <a:t>de </a:t>
            </a:r>
            <a:r>
              <a:rPr lang="es-MX" dirty="0" smtClean="0"/>
              <a:t>pacientes</a:t>
            </a:r>
          </a:p>
          <a:p>
            <a:pPr lvl="1"/>
            <a:r>
              <a:rPr lang="es-MX" dirty="0" smtClean="0"/>
              <a:t>La </a:t>
            </a:r>
            <a:r>
              <a:rPr lang="es-MX" dirty="0"/>
              <a:t>percepción </a:t>
            </a:r>
            <a:r>
              <a:rPr lang="es-MX" dirty="0" smtClean="0"/>
              <a:t>del </a:t>
            </a:r>
            <a:r>
              <a:rPr lang="es-MX" dirty="0"/>
              <a:t>equipo de </a:t>
            </a:r>
            <a:r>
              <a:rPr lang="es-MX" dirty="0" smtClean="0"/>
              <a:t>salud</a:t>
            </a:r>
          </a:p>
          <a:p>
            <a:pPr lvl="1"/>
            <a:r>
              <a:rPr lang="es-MX" dirty="0" smtClean="0"/>
              <a:t>El </a:t>
            </a:r>
            <a:r>
              <a:rPr lang="es-MX" dirty="0"/>
              <a:t>reconocimiento </a:t>
            </a:r>
            <a:r>
              <a:rPr lang="es-MX" dirty="0" smtClean="0"/>
              <a:t>institucional</a:t>
            </a:r>
            <a:r>
              <a:rPr lang="es-MX" dirty="0"/>
              <a:t> </a:t>
            </a:r>
            <a:endParaRPr lang="es-MX" dirty="0" smtClean="0"/>
          </a:p>
          <a:p>
            <a:pPr lvl="1"/>
            <a:r>
              <a:rPr lang="es-MX" dirty="0" smtClean="0"/>
              <a:t>La visibilidad y posicionamiento de la profesión</a:t>
            </a:r>
          </a:p>
          <a:p>
            <a:pPr lvl="1"/>
            <a:r>
              <a:rPr lang="es-MX" dirty="0" smtClean="0"/>
              <a:t>Mejora de indicadores </a:t>
            </a:r>
          </a:p>
        </p:txBody>
      </p:sp>
    </p:spTree>
    <p:extLst>
      <p:ext uri="{BB962C8B-B14F-4D97-AF65-F5344CB8AC3E}">
        <p14:creationId xmlns:p14="http://schemas.microsoft.com/office/powerpoint/2010/main" val="200380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2060"/>
                </a:solidFill>
              </a:rPr>
              <a:t>Recomendaciones</a:t>
            </a:r>
            <a:endParaRPr lang="es-PE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34567"/>
            <a:ext cx="10515600" cy="2821935"/>
          </a:xfrm>
        </p:spPr>
        <p:txBody>
          <a:bodyPr>
            <a:normAutofit/>
          </a:bodyPr>
          <a:lstStyle/>
          <a:p>
            <a:r>
              <a:rPr lang="es-MX" sz="2400" dirty="0" smtClean="0"/>
              <a:t>Fortalecer </a:t>
            </a:r>
            <a:r>
              <a:rPr lang="es-MX" sz="2400" dirty="0"/>
              <a:t>la capacitación especializada </a:t>
            </a:r>
            <a:r>
              <a:rPr lang="es-MX" sz="2400" dirty="0" smtClean="0"/>
              <a:t>con </a:t>
            </a:r>
            <a:r>
              <a:rPr lang="es-MX" sz="2400" dirty="0"/>
              <a:t>programas continuos y acreditados</a:t>
            </a:r>
            <a:r>
              <a:rPr lang="es-MX" sz="2400" dirty="0" smtClean="0"/>
              <a:t>.</a:t>
            </a:r>
          </a:p>
          <a:p>
            <a:r>
              <a:rPr lang="es-MX" sz="2400" dirty="0" smtClean="0"/>
              <a:t>Documentos técnicos y registros actualizados de enfermería</a:t>
            </a:r>
          </a:p>
          <a:p>
            <a:r>
              <a:rPr lang="es-MX" sz="2400" dirty="0"/>
              <a:t>P</a:t>
            </a:r>
            <a:r>
              <a:rPr lang="es-MX" sz="2400" dirty="0" smtClean="0"/>
              <a:t>articipación en </a:t>
            </a:r>
            <a:r>
              <a:rPr lang="es-MX" sz="2400" dirty="0"/>
              <a:t>campañas </a:t>
            </a:r>
            <a:r>
              <a:rPr lang="es-MX" sz="2400" dirty="0" smtClean="0"/>
              <a:t>de atención en comunidad para prevenir la ceguera.</a:t>
            </a:r>
          </a:p>
          <a:p>
            <a:r>
              <a:rPr lang="es-MX" sz="2400" dirty="0" smtClean="0"/>
              <a:t>Implementar </a:t>
            </a:r>
            <a:r>
              <a:rPr lang="es-MX" sz="2400" dirty="0"/>
              <a:t>sistemas de </a:t>
            </a:r>
            <a:r>
              <a:rPr lang="es-MX" sz="2400" dirty="0" smtClean="0"/>
              <a:t>evaluación y retroalimentación.</a:t>
            </a:r>
          </a:p>
          <a:p>
            <a:r>
              <a:rPr lang="es-MX" sz="2400" dirty="0" smtClean="0"/>
              <a:t>Reconocer </a:t>
            </a:r>
            <a:r>
              <a:rPr lang="es-MX" sz="2400" dirty="0"/>
              <a:t>y visibilizar </a:t>
            </a:r>
            <a:r>
              <a:rPr lang="es-MX" sz="2400" dirty="0" smtClean="0"/>
              <a:t>su </a:t>
            </a:r>
            <a:r>
              <a:rPr lang="es-MX" sz="2400" dirty="0"/>
              <a:t>aporte </a:t>
            </a:r>
            <a:r>
              <a:rPr lang="es-MX" sz="2400" dirty="0" smtClean="0"/>
              <a:t>con reconocimientos </a:t>
            </a:r>
            <a:r>
              <a:rPr lang="es-MX" sz="2400" dirty="0"/>
              <a:t>y espacios de </a:t>
            </a:r>
            <a:r>
              <a:rPr lang="es-MX" sz="2400" dirty="0" smtClean="0"/>
              <a:t>liderazgo.</a:t>
            </a:r>
            <a:endParaRPr lang="es-MX" sz="2400" dirty="0"/>
          </a:p>
          <a:p>
            <a:r>
              <a:rPr lang="es-MX" sz="2400" dirty="0" smtClean="0"/>
              <a:t>Incorporar el uso de la inteligencia artificial en el cuidado de enfermería.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t="18802" r="21591" b="25000"/>
          <a:stretch/>
        </p:blipFill>
        <p:spPr>
          <a:xfrm>
            <a:off x="8277101" y="4800381"/>
            <a:ext cx="2477802" cy="174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7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4400" y="638258"/>
            <a:ext cx="10515600" cy="964911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OMS: ACCIONES CLAVES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914400" y="2288763"/>
            <a:ext cx="5181600" cy="2639497"/>
          </a:xfrm>
        </p:spPr>
        <p:txBody>
          <a:bodyPr>
            <a:normAutofit fontScale="77500" lnSpcReduction="20000"/>
          </a:bodyPr>
          <a:lstStyle/>
          <a:p>
            <a:r>
              <a:rPr lang="es-MX" i="1" u="sng" dirty="0" smtClean="0">
                <a:solidFill>
                  <a:srgbClr val="002060"/>
                </a:solidFill>
              </a:rPr>
              <a:t>Detectar </a:t>
            </a:r>
            <a:r>
              <a:rPr lang="es-MX" i="1" u="sng" dirty="0">
                <a:solidFill>
                  <a:srgbClr val="002060"/>
                </a:solidFill>
              </a:rPr>
              <a:t>problemas visuales </a:t>
            </a:r>
            <a:r>
              <a:rPr lang="es-MX" dirty="0"/>
              <a:t>a </a:t>
            </a:r>
            <a:r>
              <a:rPr lang="es-MX" dirty="0" smtClean="0"/>
              <a:t>tiempo: </a:t>
            </a:r>
            <a:r>
              <a:rPr lang="es-MX" dirty="0"/>
              <a:t>errores de refracción, retinopatía diabética y glaucoma</a:t>
            </a:r>
            <a:r>
              <a:rPr lang="es-MX" dirty="0" smtClean="0"/>
              <a:t>.</a:t>
            </a:r>
          </a:p>
          <a:p>
            <a:r>
              <a:rPr lang="es-MX" i="1" u="sng" dirty="0" smtClean="0">
                <a:solidFill>
                  <a:srgbClr val="002060"/>
                </a:solidFill>
              </a:rPr>
              <a:t>Educar</a:t>
            </a:r>
            <a:r>
              <a:rPr lang="es-MX" dirty="0" smtClean="0"/>
              <a:t> </a:t>
            </a:r>
            <a:r>
              <a:rPr lang="es-MX" dirty="0"/>
              <a:t>a pacientes y comunidad sobre la prevención de enfermedades oculares y hábitos saludables para la vista</a:t>
            </a:r>
            <a:r>
              <a:rPr lang="es-MX" dirty="0" smtClean="0"/>
              <a:t>.</a:t>
            </a:r>
          </a:p>
          <a:p>
            <a:r>
              <a:rPr lang="es-MX" dirty="0" smtClean="0"/>
              <a:t>Referir </a:t>
            </a:r>
            <a:r>
              <a:rPr lang="es-MX" dirty="0"/>
              <a:t>oportunamente a los pacientes a especialistas cuando sea </a:t>
            </a:r>
            <a:r>
              <a:rPr lang="es-MX" dirty="0" smtClean="0"/>
              <a:t>necesario.</a:t>
            </a:r>
            <a:endParaRPr lang="es-PE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469083" y="2229386"/>
            <a:ext cx="5181600" cy="26988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i="1" dirty="0">
                <a:solidFill>
                  <a:srgbClr val="002060"/>
                </a:solidFill>
              </a:rPr>
              <a:t>Registrar y reportar datos</a:t>
            </a:r>
            <a:r>
              <a:rPr lang="es-MX" dirty="0"/>
              <a:t> sobre salud ocular para la planificación y evaluación de programas.</a:t>
            </a:r>
          </a:p>
          <a:p>
            <a:pPr algn="just"/>
            <a:r>
              <a:rPr lang="es-MX" i="1" u="sng" dirty="0" smtClean="0">
                <a:solidFill>
                  <a:srgbClr val="002060"/>
                </a:solidFill>
              </a:rPr>
              <a:t>Formarse </a:t>
            </a:r>
            <a:r>
              <a:rPr lang="es-MX" i="1" u="sng" dirty="0">
                <a:solidFill>
                  <a:srgbClr val="002060"/>
                </a:solidFill>
              </a:rPr>
              <a:t>en competencias específicas</a:t>
            </a:r>
            <a:r>
              <a:rPr lang="es-MX" dirty="0"/>
              <a:t> </a:t>
            </a:r>
            <a:r>
              <a:rPr lang="es-MX" dirty="0" smtClean="0"/>
              <a:t>según su lugar de trabajo </a:t>
            </a:r>
            <a:r>
              <a:rPr lang="es-MX" dirty="0"/>
              <a:t>y educación dirigida</a:t>
            </a:r>
            <a:endParaRPr lang="es-PE" dirty="0"/>
          </a:p>
          <a:p>
            <a:pPr algn="just"/>
            <a:r>
              <a:rPr lang="es-MX" dirty="0" smtClean="0"/>
              <a:t>Participar </a:t>
            </a:r>
            <a:r>
              <a:rPr lang="es-MX" dirty="0"/>
              <a:t>en campañas de salud visual y actividades </a:t>
            </a:r>
            <a:r>
              <a:rPr lang="es-MX" dirty="0" smtClean="0"/>
              <a:t>comunitarias Catarata y errores refractivos.</a:t>
            </a:r>
            <a:endParaRPr lang="es-MX" dirty="0"/>
          </a:p>
          <a:p>
            <a:pPr algn="just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907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90" y="2271712"/>
            <a:ext cx="2640694" cy="13829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493" y="3719945"/>
            <a:ext cx="2640291" cy="13814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37" y="249382"/>
            <a:ext cx="2609850" cy="19570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185" y="849884"/>
            <a:ext cx="2569152" cy="48166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868391" y="2271712"/>
            <a:ext cx="4509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PREVENCIÓN DE CEGUERA Y PROMOCIÓN DE SALUD OCULAR</a:t>
            </a:r>
            <a:endParaRPr lang="es-MX" sz="2800" b="1" dirty="0">
              <a:solidFill>
                <a:srgbClr val="0070C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31" y="347137"/>
            <a:ext cx="1317890" cy="131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11020" y="471602"/>
            <a:ext cx="391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HUAMACHUCO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3" y="0"/>
            <a:ext cx="1070265" cy="10702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t="37727" r="392" b="38636"/>
          <a:stretch/>
        </p:blipFill>
        <p:spPr>
          <a:xfrm>
            <a:off x="5098014" y="4024574"/>
            <a:ext cx="2231384" cy="1176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37727" r="1067" b="38939"/>
          <a:stretch/>
        </p:blipFill>
        <p:spPr>
          <a:xfrm>
            <a:off x="7427973" y="4007672"/>
            <a:ext cx="2176364" cy="1176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38031" r="1066" b="38484"/>
          <a:stretch/>
        </p:blipFill>
        <p:spPr>
          <a:xfrm>
            <a:off x="9687028" y="3993065"/>
            <a:ext cx="2147148" cy="1176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182" r="1403" b="39394"/>
          <a:stretch/>
        </p:blipFill>
        <p:spPr>
          <a:xfrm>
            <a:off x="5906865" y="2549847"/>
            <a:ext cx="2484044" cy="13272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38485" r="729" b="38485"/>
          <a:stretch/>
        </p:blipFill>
        <p:spPr>
          <a:xfrm>
            <a:off x="8683010" y="2505526"/>
            <a:ext cx="2466109" cy="1363086"/>
          </a:xfrm>
          <a:prstGeom prst="rect">
            <a:avLst/>
          </a:prstGeom>
        </p:spPr>
      </p:pic>
      <p:sp>
        <p:nvSpPr>
          <p:cNvPr id="11" name="AutoShape 2" descr="blob:https://web.whatsapp.com/d64bc73c-274e-43c9-a65d-adf9abebcb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978" y="2549847"/>
            <a:ext cx="3455679" cy="25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47" y="4914951"/>
            <a:ext cx="1457562" cy="117075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711020" y="471602"/>
            <a:ext cx="391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JULCAN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3" y="0"/>
            <a:ext cx="1070265" cy="1070265"/>
          </a:xfrm>
          <a:prstGeom prst="rect">
            <a:avLst/>
          </a:prstGeom>
        </p:spPr>
      </p:pic>
      <p:sp>
        <p:nvSpPr>
          <p:cNvPr id="11" name="AutoShape 2" descr="blob:https://web.whatsapp.com/d64bc73c-274e-43c9-a65d-adf9abebcb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1497900"/>
            <a:ext cx="3187995" cy="311272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t="22520" r="357" b="6566"/>
          <a:stretch/>
        </p:blipFill>
        <p:spPr>
          <a:xfrm>
            <a:off x="4977182" y="1214728"/>
            <a:ext cx="2668772" cy="142448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465" y="2878803"/>
            <a:ext cx="2411819" cy="173182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25" y="1515737"/>
            <a:ext cx="2044598" cy="272613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8608" y="2866803"/>
            <a:ext cx="2309093" cy="17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26921" y="712942"/>
            <a:ext cx="391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SANTIAGO DE CHUCO</a:t>
            </a:r>
            <a:endParaRPr lang="es-MX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42" y="218664"/>
            <a:ext cx="1070265" cy="10702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494" y="1558483"/>
            <a:ext cx="4854195" cy="36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95" y="3571447"/>
            <a:ext cx="1649263" cy="21990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950" y="3227404"/>
            <a:ext cx="2587862" cy="34504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r="2766" b="16504"/>
          <a:stretch/>
        </p:blipFill>
        <p:spPr>
          <a:xfrm>
            <a:off x="351234" y="3227404"/>
            <a:ext cx="2348346" cy="34167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9" y="598238"/>
            <a:ext cx="3331781" cy="24988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553" y="523534"/>
            <a:ext cx="3401679" cy="255976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358736" y="5498953"/>
            <a:ext cx="6376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b="1" i="1" dirty="0" smtClean="0">
                <a:solidFill>
                  <a:srgbClr val="002060"/>
                </a:solidFill>
              </a:rPr>
              <a:t>Gracias</a:t>
            </a:r>
            <a:endParaRPr lang="es-MX" sz="9600" b="1" i="1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80" y="180304"/>
            <a:ext cx="4115203" cy="30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189" y="3408575"/>
            <a:ext cx="3570027" cy="931412"/>
          </a:xfrm>
        </p:spPr>
        <p:txBody>
          <a:bodyPr>
            <a:no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E</a:t>
            </a:r>
            <a:r>
              <a:rPr lang="es-MX" b="1" dirty="0" smtClean="0">
                <a:solidFill>
                  <a:srgbClr val="002060"/>
                </a:solidFill>
              </a:rPr>
              <a:t>lemento clave</a:t>
            </a:r>
            <a:endParaRPr lang="es-PE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95063595"/>
              </p:ext>
            </p:extLst>
          </p:nvPr>
        </p:nvGraphicFramePr>
        <p:xfrm>
          <a:off x="4377707" y="1395381"/>
          <a:ext cx="7659617" cy="4985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6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567717"/>
            <a:ext cx="1814893" cy="1361170"/>
          </a:xfrm>
          <a:prstGeom prst="rect">
            <a:avLst/>
          </a:prstGeom>
        </p:spPr>
      </p:pic>
      <p:sp>
        <p:nvSpPr>
          <p:cNvPr id="4" name="AutoShape 2" descr="blob:https://web.whatsapp.com/59a17045-3fee-427d-8448-52b54aaa20d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6" y="433311"/>
            <a:ext cx="2320887" cy="1214003"/>
          </a:xfrm>
          <a:prstGeom prst="rect">
            <a:avLst/>
          </a:prstGeom>
        </p:spPr>
      </p:pic>
      <p:sp>
        <p:nvSpPr>
          <p:cNvPr id="7" name="AutoShape 4" descr="blob:https://web.whatsapp.com/6b6bfe20-515a-4350-ab81-957ae357dd2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157272"/>
            <a:ext cx="2092579" cy="139418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11" y="2902293"/>
            <a:ext cx="1941491" cy="129432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460375" y="5820108"/>
            <a:ext cx="2696041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2060"/>
                </a:solidFill>
              </a:rPr>
              <a:t>En cada </a:t>
            </a:r>
            <a:r>
              <a:rPr lang="es-MX" b="1" dirty="0">
                <a:solidFill>
                  <a:srgbClr val="002060"/>
                </a:solidFill>
              </a:rPr>
              <a:t>acción para prevenir la ceguera</a:t>
            </a:r>
            <a:endParaRPr lang="es-PE" b="1" dirty="0">
              <a:solidFill>
                <a:srgbClr val="00206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677132" y="5820106"/>
            <a:ext cx="2696041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2060"/>
                </a:solidFill>
              </a:rPr>
              <a:t>En </a:t>
            </a:r>
            <a:r>
              <a:rPr lang="es-MX" b="1" dirty="0">
                <a:solidFill>
                  <a:srgbClr val="002060"/>
                </a:solidFill>
              </a:rPr>
              <a:t>cada diagnóstico preciso</a:t>
            </a:r>
            <a:endParaRPr lang="es-PE" b="1" dirty="0">
              <a:solidFill>
                <a:srgbClr val="00206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177225" y="5820107"/>
            <a:ext cx="2696041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2060"/>
                </a:solidFill>
              </a:rPr>
              <a:t>En </a:t>
            </a:r>
            <a:r>
              <a:rPr lang="es-MX" b="1" dirty="0">
                <a:solidFill>
                  <a:srgbClr val="002060"/>
                </a:solidFill>
              </a:rPr>
              <a:t>cada cirugía </a:t>
            </a:r>
            <a:r>
              <a:rPr lang="es-MX" b="1" dirty="0" smtClean="0">
                <a:solidFill>
                  <a:srgbClr val="002060"/>
                </a:solidFill>
              </a:rPr>
              <a:t>exitosa y rehabilitación</a:t>
            </a:r>
            <a:endParaRPr lang="es-PE" b="1" dirty="0">
              <a:solidFill>
                <a:srgbClr val="00206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49" y="1565941"/>
            <a:ext cx="2550017" cy="191251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32" y="422721"/>
            <a:ext cx="1643022" cy="365116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t="30798" r="-246" b="32207"/>
          <a:stretch/>
        </p:blipFill>
        <p:spPr>
          <a:xfrm>
            <a:off x="5027246" y="4090985"/>
            <a:ext cx="2345927" cy="139621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14" y="3802224"/>
            <a:ext cx="2246637" cy="168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00613813"/>
              </p:ext>
            </p:extLst>
          </p:nvPr>
        </p:nvGraphicFramePr>
        <p:xfrm>
          <a:off x="2550018" y="1751527"/>
          <a:ext cx="8487176" cy="4386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938151" y="643944"/>
            <a:ext cx="9639697" cy="745469"/>
          </a:xfrm>
          <a:prstGeom prst="rect">
            <a:avLst/>
          </a:prstGeom>
          <a:solidFill>
            <a:srgbClr val="00206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Posiciones / cargos de enfermeras del IRO 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5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282710" y="1064427"/>
            <a:ext cx="4430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l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  menos  </a:t>
            </a:r>
            <a:r>
              <a:rPr lang="es-MX" b="1" i="1" u="sng" dirty="0">
                <a:solidFill>
                  <a:schemeClr val="accent3">
                    <a:lumMod val="50000"/>
                  </a:schemeClr>
                </a:solidFill>
              </a:rPr>
              <a:t>2.200  millones</a:t>
            </a:r>
            <a:r>
              <a:rPr lang="es-MX" b="1" i="1" dirty="0">
                <a:solidFill>
                  <a:schemeClr val="accent3">
                    <a:lumMod val="50000"/>
                  </a:schemeClr>
                </a:solidFill>
              </a:rPr>
              <a:t>  de  personas </a:t>
            </a:r>
            <a:endParaRPr lang="es-MX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MX" b="1" i="1" dirty="0" smtClean="0">
                <a:solidFill>
                  <a:schemeClr val="accent3">
                    <a:lumMod val="50000"/>
                  </a:schemeClr>
                </a:solidFill>
              </a:rPr>
              <a:t>viven</a:t>
            </a:r>
            <a:r>
              <a:rPr lang="es-MX" b="1" i="1" dirty="0">
                <a:solidFill>
                  <a:schemeClr val="accent3">
                    <a:lumMod val="50000"/>
                  </a:schemeClr>
                </a:solidFill>
              </a:rPr>
              <a:t>  con  </a:t>
            </a:r>
            <a:r>
              <a:rPr lang="es-MX" b="1" i="1" dirty="0" smtClean="0">
                <a:solidFill>
                  <a:schemeClr val="accent3">
                    <a:lumMod val="50000"/>
                  </a:schemeClr>
                </a:solidFill>
              </a:rPr>
              <a:t>discapacidad visual</a:t>
            </a:r>
            <a:r>
              <a:rPr lang="es-MX" b="1" i="1" dirty="0">
                <a:solidFill>
                  <a:schemeClr val="accent3">
                    <a:lumMod val="50000"/>
                  </a:schemeClr>
                </a:solidFill>
              </a:rPr>
              <a:t>  o  </a:t>
            </a:r>
            <a:r>
              <a:rPr lang="es-MX" b="1" i="1" dirty="0" smtClean="0">
                <a:solidFill>
                  <a:schemeClr val="accent3">
                    <a:lumMod val="50000"/>
                  </a:schemeClr>
                </a:solidFill>
              </a:rPr>
              <a:t>ceguera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  </a:t>
            </a:r>
            <a:endParaRPr lang="es-P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03917" y="2518830"/>
            <a:ext cx="5409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En al menos </a:t>
            </a:r>
            <a:r>
              <a:rPr lang="es-MX" b="1" i="1" u="sng" dirty="0" smtClean="0">
                <a:solidFill>
                  <a:srgbClr val="FF0000"/>
                </a:solidFill>
              </a:rPr>
              <a:t>1.000</a:t>
            </a:r>
            <a:r>
              <a:rPr lang="es-MX" b="1" i="1" u="sng" dirty="0">
                <a:solidFill>
                  <a:srgbClr val="FF0000"/>
                </a:solidFill>
              </a:rPr>
              <a:t>  millones</a:t>
            </a:r>
            <a:r>
              <a:rPr lang="es-MX" b="1" i="1" dirty="0">
                <a:solidFill>
                  <a:srgbClr val="FF0000"/>
                </a:solidFill>
              </a:rPr>
              <a:t> </a:t>
            </a:r>
            <a:r>
              <a:rPr lang="es-MX" b="1" i="1" dirty="0" smtClean="0">
                <a:solidFill>
                  <a:srgbClr val="FF0000"/>
                </a:solidFill>
              </a:rPr>
              <a:t>podría</a:t>
            </a:r>
            <a:r>
              <a:rPr lang="es-MX" b="1" i="1" dirty="0">
                <a:solidFill>
                  <a:srgbClr val="FF0000"/>
                </a:solidFill>
              </a:rPr>
              <a:t> </a:t>
            </a:r>
            <a:r>
              <a:rPr lang="es-MX" b="1" i="1" dirty="0" smtClean="0">
                <a:solidFill>
                  <a:srgbClr val="FF0000"/>
                </a:solidFill>
              </a:rPr>
              <a:t>haberse</a:t>
            </a:r>
            <a:r>
              <a:rPr lang="es-MX" b="1" i="1" dirty="0">
                <a:solidFill>
                  <a:srgbClr val="FF0000"/>
                </a:solidFill>
              </a:rPr>
              <a:t> </a:t>
            </a:r>
            <a:r>
              <a:rPr lang="es-MX" b="1" i="1" dirty="0" smtClean="0">
                <a:solidFill>
                  <a:srgbClr val="FF0000"/>
                </a:solidFill>
              </a:rPr>
              <a:t>prevenido o</a:t>
            </a:r>
            <a:r>
              <a:rPr lang="es-MX" b="1" i="1" dirty="0">
                <a:solidFill>
                  <a:srgbClr val="FF0000"/>
                </a:solidFill>
              </a:rPr>
              <a:t> </a:t>
            </a:r>
            <a:r>
              <a:rPr lang="es-MX" b="1" i="1" dirty="0" smtClean="0">
                <a:solidFill>
                  <a:srgbClr val="FF0000"/>
                </a:solidFill>
              </a:rPr>
              <a:t>que aún</a:t>
            </a:r>
            <a:r>
              <a:rPr lang="es-MX" b="1" i="1" dirty="0">
                <a:solidFill>
                  <a:srgbClr val="FF0000"/>
                </a:solidFill>
              </a:rPr>
              <a:t>  no  se  ha  abordado</a:t>
            </a:r>
            <a:endParaRPr lang="es-PE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chatgpt.com/backend-api/public_content/enc/eyJpZCI6Im1fNjg5ZTkyMTg2NGY0ODE5MWE0NGQ4MjYyNjZjZWYwNDg6ZmlsZV8wMDAwMDAwMGRhZTg2MWY5YmViYzM1YjUxMDhhNzRjMCIsInRzIjoiNDg3NTYxIiwicCI6InB5aSIsInNpZyI6IjE1MDU1ODcwZDkzZGNlZGUxNzQ3ZDE2ZTg5MDA1OTAyMDVkNTI4YjM2NmZlMWMzOTBjMjk1NmI4YzMwMzQ1ZGEiLCJ2IjoiMCIsImdpem1vX2lkIjpudWxsfQ=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2" y="736301"/>
            <a:ext cx="1302586" cy="130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b="628"/>
          <a:stretch/>
        </p:blipFill>
        <p:spPr>
          <a:xfrm>
            <a:off x="3058380" y="736299"/>
            <a:ext cx="1214246" cy="1302586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1167925" y="4365938"/>
            <a:ext cx="2112137" cy="9530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>
                <a:solidFill>
                  <a:schemeClr val="tx1"/>
                </a:solidFill>
              </a:rPr>
              <a:t>Escasez de personal capacitado</a:t>
            </a:r>
            <a:endParaRPr lang="es-PE" sz="1200" i="1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2432949" y="5613042"/>
            <a:ext cx="2504458" cy="9530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Falta detección temprana / Tratamiento oportuno</a:t>
            </a:r>
            <a:endParaRPr lang="es-PE" sz="1200" i="1" dirty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77997" y="2841996"/>
            <a:ext cx="2145996" cy="9530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Faltan intervenciones rentables</a:t>
            </a:r>
            <a:endParaRPr lang="es-PE" sz="1200" i="1" dirty="0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9113199" y="3051384"/>
            <a:ext cx="2645211" cy="9530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Poco acceso y disponibilidad de servicios</a:t>
            </a:r>
            <a:endParaRPr lang="es-PE" sz="1200" i="1" dirty="0"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830824" y="3795033"/>
            <a:ext cx="2504458" cy="9530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Estilos de vida</a:t>
            </a:r>
            <a:endParaRPr lang="es-PE" sz="1200" i="1" dirty="0"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6335282" y="5003501"/>
            <a:ext cx="2504458" cy="9530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Factores culturales</a:t>
            </a:r>
            <a:endParaRPr lang="es-PE" sz="1200" i="1" dirty="0"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8839740" y="5480019"/>
            <a:ext cx="2504458" cy="9530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Tendencia demográfica</a:t>
            </a:r>
            <a:endParaRPr lang="es-PE" sz="1200" i="1" dirty="0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328092" y="1187537"/>
            <a:ext cx="1527753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X 3 al 2050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6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3848" y="643944"/>
            <a:ext cx="9144000" cy="142955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</a:rPr>
              <a:t>ENFERMERÍA ELEMENTO CLAVE PARA UN CENTRO OFTALMOLÓGICO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s-MX" dirty="0">
                <a:solidFill>
                  <a:srgbClr val="002060"/>
                </a:solidFill>
              </a:rPr>
              <a:t>"Analizar la relación entre el rol que desempeña la enfermera en los procesos de atención oftalmológica (variable independiente) y su reconocimiento como figura fundamental para la prevención, diagnóstico y tratamiento en oftalmología (variable dependiente).</a:t>
            </a:r>
            <a:endParaRPr lang="es-P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63615"/>
            <a:ext cx="10508087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Hipótesis: </a:t>
            </a:r>
            <a:endParaRPr lang="es-PE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75631"/>
            <a:ext cx="10515600" cy="2025158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solidFill>
                  <a:srgbClr val="002060"/>
                </a:solidFill>
              </a:rPr>
              <a:t>A </a:t>
            </a:r>
            <a:r>
              <a:rPr lang="es-MX" dirty="0">
                <a:solidFill>
                  <a:srgbClr val="002060"/>
                </a:solidFill>
              </a:rPr>
              <a:t>mayor participación y especialización de la enfermera en atención oftalmológica (VI), mayor será su impacto y reconocimiento como figura fundamental en la prevención, diagnóstico y tratamiento en oftalmología (VD)</a:t>
            </a:r>
            <a:endParaRPr lang="es-P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1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839787" y="547822"/>
            <a:ext cx="5157787" cy="823912"/>
          </a:xfrm>
          <a:solidFill>
            <a:srgbClr val="002060"/>
          </a:solidFill>
        </p:spPr>
        <p:txBody>
          <a:bodyPr anchor="ctr"/>
          <a:lstStyle/>
          <a:p>
            <a:r>
              <a:rPr lang="es-MX" sz="2200" dirty="0" smtClean="0">
                <a:solidFill>
                  <a:schemeClr val="bg1"/>
                </a:solidFill>
              </a:rPr>
              <a:t>Desempeño de la enfermera (VI)</a:t>
            </a:r>
          </a:p>
          <a:p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839788" y="1764406"/>
            <a:ext cx="5157787" cy="4425257"/>
          </a:xfrm>
        </p:spPr>
        <p:txBody>
          <a:bodyPr/>
          <a:lstStyle/>
          <a:p>
            <a:r>
              <a:rPr lang="es-MX" dirty="0" smtClean="0"/>
              <a:t>DC: Funciones, tareas y responsabilidades que realiza la enfermera para el cuidado de la salud</a:t>
            </a:r>
          </a:p>
          <a:p>
            <a:r>
              <a:rPr lang="es-MX" dirty="0" smtClean="0"/>
              <a:t>I: Capacitaciones – tipo de tareas y actividades .</a:t>
            </a:r>
          </a:p>
          <a:p>
            <a:endParaRPr lang="es-MX" dirty="0"/>
          </a:p>
          <a:p>
            <a:r>
              <a:rPr lang="es-MX" dirty="0" smtClean="0"/>
              <a:t>IPEO</a:t>
            </a:r>
            <a:endParaRPr lang="es-PE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6172200" y="580489"/>
            <a:ext cx="5183188" cy="791245"/>
          </a:xfrm>
          <a:solidFill>
            <a:srgbClr val="002060"/>
          </a:solidFill>
        </p:spPr>
        <p:txBody>
          <a:bodyPr anchor="ctr">
            <a:normAutofit fontScale="92500" lnSpcReduction="1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Reconocimiento  (elemento clave VD)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6172200" y="1764406"/>
            <a:ext cx="5183188" cy="4425257"/>
          </a:xfrm>
        </p:spPr>
        <p:txBody>
          <a:bodyPr/>
          <a:lstStyle/>
          <a:p>
            <a:r>
              <a:rPr lang="es-MX" dirty="0" smtClean="0"/>
              <a:t>DC: Importancia y valor que se le da a la enfermera por parte del paciente, personal de salud, colegas y autoridades.</a:t>
            </a:r>
          </a:p>
          <a:p>
            <a:r>
              <a:rPr lang="es-MX" dirty="0" smtClean="0"/>
              <a:t>I: Resultados de encuestas / opiniones /evaluación de desempeño / Reconocimientos / Responsabilidades.</a:t>
            </a:r>
          </a:p>
          <a:p>
            <a:r>
              <a:rPr lang="es-MX" dirty="0" smtClean="0"/>
              <a:t>IRI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485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2060"/>
                </a:solidFill>
              </a:rPr>
              <a:t>Resultado esperado</a:t>
            </a:r>
            <a:endParaRPr lang="es-PE" b="1" dirty="0">
              <a:solidFill>
                <a:srgbClr val="002060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838200" y="2546842"/>
            <a:ext cx="10515600" cy="1677429"/>
          </a:xfrm>
        </p:spPr>
        <p:txBody>
          <a:bodyPr>
            <a:normAutofit/>
          </a:bodyPr>
          <a:lstStyle/>
          <a:p>
            <a:r>
              <a:rPr lang="es-MX" dirty="0" smtClean="0"/>
              <a:t>Nuestros </a:t>
            </a:r>
            <a:r>
              <a:rPr lang="es-MX" dirty="0"/>
              <a:t>hallazgos evidencian que la participación </a:t>
            </a:r>
            <a:r>
              <a:rPr lang="es-MX" dirty="0" smtClean="0"/>
              <a:t>de </a:t>
            </a:r>
            <a:r>
              <a:rPr lang="es-MX" dirty="0"/>
              <a:t>enfermería en oftalmología se relaciona de manera directa y significativa con el reconocimiento institucional, la satisfacción de los pacientes y la percepción favorable del equipo de salud. 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7150674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581</Words>
  <Application>Microsoft Office PowerPoint</Application>
  <PresentationFormat>Panorámica</PresentationFormat>
  <Paragraphs>74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Eras Medium ITC</vt:lpstr>
      <vt:lpstr>Tema de Office</vt:lpstr>
      <vt:lpstr>ENFERMERÍA ELEMENTO CLAVE PARA UN CENTRO OFTALMOLÓGICO</vt:lpstr>
      <vt:lpstr>Elemento clave</vt:lpstr>
      <vt:lpstr>Presentación de PowerPoint</vt:lpstr>
      <vt:lpstr>Presentación de PowerPoint</vt:lpstr>
      <vt:lpstr>Presentación de PowerPoint</vt:lpstr>
      <vt:lpstr>ENFERMERÍA ELEMENTO CLAVE PARA UN CENTRO OFTALMOLÓGICO</vt:lpstr>
      <vt:lpstr>Hipótesis: </vt:lpstr>
      <vt:lpstr>Presentación de PowerPoint</vt:lpstr>
      <vt:lpstr>Resultado esperado</vt:lpstr>
      <vt:lpstr>Conclusiones</vt:lpstr>
      <vt:lpstr>Recomendaciones</vt:lpstr>
      <vt:lpstr>OMS: ACCIONES CLAVES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Enfermeria</dc:creator>
  <cp:lastModifiedBy>Enfermeria</cp:lastModifiedBy>
  <cp:revision>58</cp:revision>
  <dcterms:created xsi:type="dcterms:W3CDTF">2025-08-12T23:22:32Z</dcterms:created>
  <dcterms:modified xsi:type="dcterms:W3CDTF">2025-08-15T05:50:11Z</dcterms:modified>
</cp:coreProperties>
</file>