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571" r:id="rId3"/>
    <p:sldId id="554" r:id="rId4"/>
    <p:sldId id="564" r:id="rId5"/>
    <p:sldId id="572" r:id="rId6"/>
    <p:sldId id="568" r:id="rId7"/>
    <p:sldId id="569" r:id="rId8"/>
    <p:sldId id="573" r:id="rId9"/>
    <p:sldId id="566" r:id="rId10"/>
    <p:sldId id="567" r:id="rId11"/>
    <p:sldId id="574" r:id="rId12"/>
    <p:sldId id="553" r:id="rId13"/>
    <p:sldId id="570" r:id="rId14"/>
    <p:sldId id="561" r:id="rId15"/>
    <p:sldId id="575" r:id="rId16"/>
    <p:sldId id="577" r:id="rId17"/>
    <p:sldId id="5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lando Ato" initials="RA" lastIdx="2" clrIdx="0">
    <p:extLst>
      <p:ext uri="{19B8F6BF-5375-455C-9EA6-DF929625EA0E}">
        <p15:presenceInfo xmlns:p15="http://schemas.microsoft.com/office/powerpoint/2012/main" userId="7a813516aa0de3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4187DB"/>
    <a:srgbClr val="272D6B"/>
    <a:srgbClr val="000099"/>
    <a:srgbClr val="0078BF"/>
    <a:srgbClr val="0079C3"/>
    <a:srgbClr val="2E2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8" d="100"/>
          <a:sy n="98" d="100"/>
        </p:scale>
        <p:origin x="77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8D398-717A-4BD9-9C93-557F2CDE9974}" type="datetimeFigureOut">
              <a:rPr lang="es-PE" smtClean="0"/>
              <a:t>27/08/2025</a:t>
            </a:fld>
            <a:endParaRPr lang="es-PE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4E2F9-EF17-407E-AB5F-21268B8E93D7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16310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00FB-BF9A-4DE0-84FB-783BDD73B6BE}" type="datetime1">
              <a:rPr lang="en-US" smtClean="0"/>
              <a:t>8/27/2025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47BE-F78A-4E7F-A528-20CCFB06F08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3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4615-04FA-4FA3-88FA-B0F4C8587C1E}" type="datetime1">
              <a:rPr lang="en-US" smtClean="0"/>
              <a:t>8/27/2025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47BE-F78A-4E7F-A528-20CCFB06F08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0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D52C-87A2-40B4-BBD6-FE9DD12463CB}" type="datetime1">
              <a:rPr lang="en-US" smtClean="0"/>
              <a:t>8/27/2025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47BE-F78A-4E7F-A528-20CCFB06F08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97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B052-60B7-4CA4-B2A0-DD7A310E5137}" type="datetime1">
              <a:rPr lang="en-US" smtClean="0"/>
              <a:t>8/27/2025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47BE-F78A-4E7F-A528-20CCFB06F08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2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3C4F2-3E86-4B7D-85D5-BED438F2E3DB}" type="datetime1">
              <a:rPr lang="en-US" smtClean="0"/>
              <a:t>8/27/2025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47BE-F78A-4E7F-A528-20CCFB06F08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65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0012-1416-4150-BDEF-8EF51CC692F1}" type="datetime1">
              <a:rPr lang="en-US" smtClean="0"/>
              <a:t>8/27/2025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47BE-F78A-4E7F-A528-20CCFB06F08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23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C861-073B-4D83-988B-A2E3BB19CD92}" type="datetime1">
              <a:rPr lang="en-US" smtClean="0"/>
              <a:t>8/27/2025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47BE-F78A-4E7F-A528-20CCFB06F08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945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AEDF-4FE3-4A48-AE6A-EAF68BB91A3B}" type="datetime1">
              <a:rPr lang="en-US" smtClean="0"/>
              <a:t>8/27/2025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47BE-F78A-4E7F-A528-20CCFB06F08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4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E3B0C-4048-4072-8FC8-05546BA8A816}" type="datetime1">
              <a:rPr lang="en-US" smtClean="0"/>
              <a:t>8/27/2025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47BE-F78A-4E7F-A528-20CCFB06F08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32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DBE7-E014-44A6-ACAE-BE38504603DB}" type="datetime1">
              <a:rPr lang="en-US" smtClean="0"/>
              <a:t>8/27/2025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47BE-F78A-4E7F-A528-20CCFB06F08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3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C2D3-E7A2-40AA-923B-173DDE87A2DA}" type="datetime1">
              <a:rPr lang="en-US" smtClean="0"/>
              <a:t>8/27/2025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47BE-F78A-4E7F-A528-20CCFB06F08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9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EA4FE-F527-4A70-A684-F6A5FB6748B5}" type="datetime1">
              <a:rPr lang="en-US" smtClean="0"/>
              <a:t>8/27/2025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47BE-F78A-4E7F-A528-20CCFB06F08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38.png"/><Relationship Id="rId3" Type="http://schemas.openxmlformats.org/officeDocument/2006/relationships/image" Target="../media/image3.png"/><Relationship Id="rId21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image" Target="../media/image1.jpeg"/><Relationship Id="rId16" Type="http://schemas.openxmlformats.org/officeDocument/2006/relationships/image" Target="../media/image7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5" Type="http://schemas.openxmlformats.org/officeDocument/2006/relationships/image" Target="../media/image6.png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2.png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5.png"/><Relationship Id="rId5" Type="http://schemas.microsoft.com/office/2007/relationships/media" Target="../media/media3.mp4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0" y="5421746"/>
            <a:ext cx="12192000" cy="14362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20" y="252092"/>
            <a:ext cx="2306574" cy="105831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8" y="444090"/>
            <a:ext cx="3045217" cy="643355"/>
          </a:xfrm>
          <a:prstGeom prst="rect">
            <a:avLst/>
          </a:prstGeom>
        </p:spPr>
      </p:pic>
      <p:sp>
        <p:nvSpPr>
          <p:cNvPr id="11" name="Subtítulo 2"/>
          <p:cNvSpPr txBox="1">
            <a:spLocks/>
          </p:cNvSpPr>
          <p:nvPr/>
        </p:nvSpPr>
        <p:spPr>
          <a:xfrm>
            <a:off x="357825" y="3731713"/>
            <a:ext cx="5818263" cy="1319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2000" b="1" dirty="0"/>
              <a:t>M.O. Félix Antonio Torres Cotrina</a:t>
            </a:r>
          </a:p>
          <a:p>
            <a:r>
              <a:rPr lang="es-PE" sz="2000" b="1" dirty="0"/>
              <a:t>Director General</a:t>
            </a:r>
          </a:p>
          <a:p>
            <a:r>
              <a:rPr lang="es-PE" sz="2000" b="1" dirty="0"/>
              <a:t>Agosto 2025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10" y="444090"/>
            <a:ext cx="5574890" cy="6094824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0" y="1722521"/>
            <a:ext cx="6761018" cy="15970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00339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01555" y="1884896"/>
            <a:ext cx="6357908" cy="1304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</a:rPr>
              <a:t>Innovación Tecnológica en el Desarrollo de la Oftalmología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628906" y="5606146"/>
            <a:ext cx="2800061" cy="553998"/>
            <a:chOff x="921880" y="5735150"/>
            <a:chExt cx="2800061" cy="553998"/>
          </a:xfrm>
        </p:grpSpPr>
        <p:sp>
          <p:nvSpPr>
            <p:cNvPr id="18" name="CuadroTexto 17"/>
            <p:cNvSpPr txBox="1"/>
            <p:nvPr/>
          </p:nvSpPr>
          <p:spPr>
            <a:xfrm>
              <a:off x="1225713" y="5735150"/>
              <a:ext cx="24962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>
                  <a:solidFill>
                    <a:schemeClr val="bg1"/>
                  </a:solidFill>
                </a:rPr>
                <a:t>Av. Tingo María 398 Lima 1 – Perú</a:t>
              </a:r>
            </a:p>
            <a:p>
              <a:endParaRPr lang="es-PE" dirty="0">
                <a:solidFill>
                  <a:schemeClr val="bg1"/>
                </a:solidFill>
              </a:endParaRPr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80" y="5762858"/>
              <a:ext cx="221583" cy="221583"/>
            </a:xfrm>
            <a:prstGeom prst="rect">
              <a:avLst/>
            </a:prstGeom>
          </p:spPr>
        </p:pic>
      </p:grpSp>
      <p:grpSp>
        <p:nvGrpSpPr>
          <p:cNvPr id="20" name="Grupo 19"/>
          <p:cNvGrpSpPr/>
          <p:nvPr/>
        </p:nvGrpSpPr>
        <p:grpSpPr>
          <a:xfrm>
            <a:off x="601198" y="6018936"/>
            <a:ext cx="1761226" cy="276999"/>
            <a:chOff x="1137601" y="6167565"/>
            <a:chExt cx="1761226" cy="276999"/>
          </a:xfrm>
        </p:grpSpPr>
        <p:sp>
          <p:nvSpPr>
            <p:cNvPr id="21" name="CuadroTexto 20"/>
            <p:cNvSpPr txBox="1"/>
            <p:nvPr/>
          </p:nvSpPr>
          <p:spPr>
            <a:xfrm>
              <a:off x="1441436" y="6167565"/>
              <a:ext cx="1457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>
                  <a:solidFill>
                    <a:schemeClr val="bg1"/>
                  </a:solidFill>
                </a:rPr>
                <a:t>Teléfono: 202-9060</a:t>
              </a:r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01" y="6202111"/>
              <a:ext cx="189958" cy="189958"/>
            </a:xfrm>
            <a:prstGeom prst="rect">
              <a:avLst/>
            </a:prstGeom>
          </p:spPr>
        </p:pic>
      </p:grpSp>
      <p:grpSp>
        <p:nvGrpSpPr>
          <p:cNvPr id="23" name="Grupo 22"/>
          <p:cNvGrpSpPr/>
          <p:nvPr/>
        </p:nvGrpSpPr>
        <p:grpSpPr>
          <a:xfrm>
            <a:off x="601198" y="6420416"/>
            <a:ext cx="2203220" cy="286962"/>
            <a:chOff x="9456156" y="6466601"/>
            <a:chExt cx="2203220" cy="286962"/>
          </a:xfrm>
        </p:grpSpPr>
        <p:sp>
          <p:nvSpPr>
            <p:cNvPr id="24" name="CuadroTexto 23"/>
            <p:cNvSpPr txBox="1"/>
            <p:nvPr/>
          </p:nvSpPr>
          <p:spPr>
            <a:xfrm>
              <a:off x="9769351" y="6466601"/>
              <a:ext cx="1890025" cy="286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>
                  <a:solidFill>
                    <a:schemeClr val="bg1"/>
                  </a:solidFill>
                </a:rPr>
                <a:t>www.ino.gob.pe</a:t>
              </a:r>
              <a:endParaRPr lang="es-PE" sz="1200" dirty="0">
                <a:solidFill>
                  <a:schemeClr val="bg1"/>
                </a:solidFill>
              </a:endParaRPr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56" y="6492426"/>
              <a:ext cx="212333" cy="212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457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0D75F3F6-9654-8AAF-5F1A-72D8AEFC8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3BB3313-8160-9E0B-835B-154589A62C0D}"/>
              </a:ext>
            </a:extLst>
          </p:cNvPr>
          <p:cNvSpPr/>
          <p:nvPr/>
        </p:nvSpPr>
        <p:spPr>
          <a:xfrm>
            <a:off x="0" y="6494119"/>
            <a:ext cx="12192000" cy="3638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B0249AFD-1F80-F257-DBBB-DFF2A8A4E379}"/>
              </a:ext>
            </a:extLst>
          </p:cNvPr>
          <p:cNvGrpSpPr/>
          <p:nvPr/>
        </p:nvGrpSpPr>
        <p:grpSpPr>
          <a:xfrm>
            <a:off x="1038989" y="6532509"/>
            <a:ext cx="2800061" cy="553998"/>
            <a:chOff x="921880" y="6471167"/>
            <a:chExt cx="2800061" cy="553998"/>
          </a:xfrm>
        </p:grpSpPr>
        <p:sp>
          <p:nvSpPr>
            <p:cNvPr id="8" name="CuadroTexto 7">
              <a:extLst>
                <a:ext uri="{FF2B5EF4-FFF2-40B4-BE49-F238E27FC236}">
                  <a16:creationId xmlns="" xmlns:a16="http://schemas.microsoft.com/office/drawing/2014/main" id="{475191F5-0CBF-D4CE-F6C3-305714CF5419}"/>
                </a:ext>
              </a:extLst>
            </p:cNvPr>
            <p:cNvSpPr txBox="1"/>
            <p:nvPr/>
          </p:nvSpPr>
          <p:spPr>
            <a:xfrm>
              <a:off x="1225713" y="6471167"/>
              <a:ext cx="24962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Av. Tingo María 398 Lima 1 – Perú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="" xmlns:a16="http://schemas.microsoft.com/office/drawing/2014/main" id="{741FAB5C-5AAE-4D59-F9CD-103661770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80" y="6498875"/>
              <a:ext cx="221583" cy="221583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154FFA21-910A-3FB2-2BB9-E87825F3AB5D}"/>
              </a:ext>
            </a:extLst>
          </p:cNvPr>
          <p:cNvGrpSpPr/>
          <p:nvPr/>
        </p:nvGrpSpPr>
        <p:grpSpPr>
          <a:xfrm>
            <a:off x="5203387" y="6532509"/>
            <a:ext cx="1678100" cy="276999"/>
            <a:chOff x="5302001" y="6488083"/>
            <a:chExt cx="1678100" cy="276999"/>
          </a:xfrm>
        </p:grpSpPr>
        <p:sp>
          <p:nvSpPr>
            <p:cNvPr id="11" name="CuadroTexto 10">
              <a:extLst>
                <a:ext uri="{FF2B5EF4-FFF2-40B4-BE49-F238E27FC236}">
                  <a16:creationId xmlns="" xmlns:a16="http://schemas.microsoft.com/office/drawing/2014/main" id="{81121DAF-B34F-B78E-B1D9-065E331DB573}"/>
                </a:ext>
              </a:extLst>
            </p:cNvPr>
            <p:cNvSpPr txBox="1"/>
            <p:nvPr/>
          </p:nvSpPr>
          <p:spPr>
            <a:xfrm>
              <a:off x="5522710" y="6488083"/>
              <a:ext cx="1457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Teléfono: 202-9060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="" xmlns:a16="http://schemas.microsoft.com/office/drawing/2014/main" id="{AF5C040B-2D12-F250-8598-ABF879B2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001" y="6522629"/>
              <a:ext cx="189958" cy="189958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3B453FF2-6995-64CC-FC5C-A9024CEB6C98}"/>
              </a:ext>
            </a:extLst>
          </p:cNvPr>
          <p:cNvGrpSpPr/>
          <p:nvPr/>
        </p:nvGrpSpPr>
        <p:grpSpPr>
          <a:xfrm>
            <a:off x="9459965" y="6527943"/>
            <a:ext cx="2064678" cy="286962"/>
            <a:chOff x="9456156" y="6466601"/>
            <a:chExt cx="2064678" cy="286962"/>
          </a:xfrm>
        </p:grpSpPr>
        <p:sp>
          <p:nvSpPr>
            <p:cNvPr id="14" name="CuadroTexto 13">
              <a:extLst>
                <a:ext uri="{FF2B5EF4-FFF2-40B4-BE49-F238E27FC236}">
                  <a16:creationId xmlns="" xmlns:a16="http://schemas.microsoft.com/office/drawing/2014/main" id="{3B4EACC1-F8B5-7AE8-CE9F-679594A92E44}"/>
                </a:ext>
              </a:extLst>
            </p:cNvPr>
            <p:cNvSpPr txBox="1"/>
            <p:nvPr/>
          </p:nvSpPr>
          <p:spPr>
            <a:xfrm>
              <a:off x="9630809" y="6466601"/>
              <a:ext cx="1890025" cy="286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www.ino.gob.pe</a:t>
              </a:r>
              <a:endPara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="" xmlns:a16="http://schemas.microsoft.com/office/drawing/2014/main" id="{6E7C6D15-8592-5884-2732-1C8991797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56" y="6492426"/>
              <a:ext cx="212333" cy="212333"/>
            </a:xfrm>
            <a:prstGeom prst="rect">
              <a:avLst/>
            </a:prstGeom>
          </p:spPr>
        </p:pic>
      </p:grpSp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6224027A-4CB1-33F9-CECB-6FF79F21A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50" y="298151"/>
            <a:ext cx="2147387" cy="45367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2F5A90F2-99C5-0BE1-DA8D-7172A9FABC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5" y="84158"/>
            <a:ext cx="2016964" cy="925432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CD459564-9DD6-656B-1AA1-876A8F607D99}"/>
              </a:ext>
            </a:extLst>
          </p:cNvPr>
          <p:cNvSpPr/>
          <p:nvPr/>
        </p:nvSpPr>
        <p:spPr>
          <a:xfrm>
            <a:off x="11695487" y="6420420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16E628D9-F0AC-2CBD-0E76-F6506EA8C0A7}"/>
              </a:ext>
            </a:extLst>
          </p:cNvPr>
          <p:cNvSpPr/>
          <p:nvPr/>
        </p:nvSpPr>
        <p:spPr>
          <a:xfrm>
            <a:off x="0" y="1034772"/>
            <a:ext cx="12192000" cy="7203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00339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4F19BB70-88D7-BFB1-5263-E0BF4F71B4F7}"/>
              </a:ext>
            </a:extLst>
          </p:cNvPr>
          <p:cNvSpPr/>
          <p:nvPr/>
        </p:nvSpPr>
        <p:spPr>
          <a:xfrm>
            <a:off x="0" y="1145567"/>
            <a:ext cx="12191999" cy="503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II CURSO DE BIODISEÑO-MARZO-JULIO-2025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6EA33DD8-39D2-4D4D-952C-35EB36BF76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29" y="90151"/>
            <a:ext cx="896217" cy="89621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3AB9CFC3-CA54-DD6A-4AC7-2CB85FB28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30" y="84158"/>
            <a:ext cx="923206" cy="926412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DBA99979-E9EA-21B5-9A58-C0FC42DE2C3E}"/>
              </a:ext>
            </a:extLst>
          </p:cNvPr>
          <p:cNvSpPr/>
          <p:nvPr/>
        </p:nvSpPr>
        <p:spPr>
          <a:xfrm>
            <a:off x="11760180" y="6454514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10B7187-EFAF-DBEF-1074-DA1B400CD6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65" y="2789489"/>
            <a:ext cx="5789771" cy="3539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0EEE0EEF-2E7F-E418-8B7D-B8F09FE87D7A}"/>
              </a:ext>
            </a:extLst>
          </p:cNvPr>
          <p:cNvSpPr/>
          <p:nvPr/>
        </p:nvSpPr>
        <p:spPr>
          <a:xfrm>
            <a:off x="136110" y="1788897"/>
            <a:ext cx="11919778" cy="1019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PE" sz="2000" b="1" dirty="0">
                <a:solidFill>
                  <a:schemeClr val="tx1"/>
                </a:solidFill>
              </a:rPr>
              <a:t>Problemática: </a:t>
            </a:r>
            <a:r>
              <a:rPr lang="es-PE" sz="2000" dirty="0">
                <a:solidFill>
                  <a:schemeClr val="tx1"/>
                </a:solidFill>
              </a:rPr>
              <a:t>Situación del Queratocono en el Perú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PE" sz="2000" b="1" dirty="0">
                <a:solidFill>
                  <a:schemeClr val="tx1"/>
                </a:solidFill>
              </a:rPr>
              <a:t>Objetivo: </a:t>
            </a:r>
            <a:r>
              <a:rPr lang="es-PE" sz="2000" dirty="0">
                <a:solidFill>
                  <a:schemeClr val="tx1"/>
                </a:solidFill>
              </a:rPr>
              <a:t>Diseñar y fabricar un prototipo de </a:t>
            </a:r>
            <a:r>
              <a:rPr lang="es-PE" sz="2000" b="1" dirty="0">
                <a:solidFill>
                  <a:schemeClr val="tx1"/>
                </a:solidFill>
              </a:rPr>
              <a:t>Topógrafo Portátil </a:t>
            </a:r>
            <a:r>
              <a:rPr lang="es-PE" sz="2000" dirty="0">
                <a:solidFill>
                  <a:schemeClr val="tx1"/>
                </a:solidFill>
              </a:rPr>
              <a:t>que permita mejorar el acceso al diagnóstico oportuno del </a:t>
            </a:r>
            <a:r>
              <a:rPr lang="es-PE" sz="2000" b="1" dirty="0">
                <a:solidFill>
                  <a:schemeClr val="tx1"/>
                </a:solidFill>
              </a:rPr>
              <a:t>Queratocono</a:t>
            </a:r>
            <a:r>
              <a:rPr lang="es-PE" sz="2000" dirty="0">
                <a:solidFill>
                  <a:schemeClr val="tx1"/>
                </a:solidFill>
              </a:rPr>
              <a:t> en las zonas más alejadas del país.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61E7DD7E-07B0-1AEB-0FF0-C71E8F904D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13" y="2808072"/>
            <a:ext cx="5789771" cy="352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3113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58E1B05-5EF5-6E8A-1ADF-C1F32FC1D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21B464B0-873A-14C4-3F84-2FA50F60B595}"/>
              </a:ext>
            </a:extLst>
          </p:cNvPr>
          <p:cNvSpPr/>
          <p:nvPr/>
        </p:nvSpPr>
        <p:spPr>
          <a:xfrm>
            <a:off x="0" y="6494119"/>
            <a:ext cx="12192000" cy="3638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7903ACE7-C313-AAFB-46EE-FEB9CBBCBCC2}"/>
              </a:ext>
            </a:extLst>
          </p:cNvPr>
          <p:cNvGrpSpPr/>
          <p:nvPr/>
        </p:nvGrpSpPr>
        <p:grpSpPr>
          <a:xfrm>
            <a:off x="1038989" y="6532509"/>
            <a:ext cx="2800061" cy="553998"/>
            <a:chOff x="921880" y="6471167"/>
            <a:chExt cx="2800061" cy="553998"/>
          </a:xfrm>
        </p:grpSpPr>
        <p:sp>
          <p:nvSpPr>
            <p:cNvPr id="8" name="CuadroTexto 7">
              <a:extLst>
                <a:ext uri="{FF2B5EF4-FFF2-40B4-BE49-F238E27FC236}">
                  <a16:creationId xmlns="" xmlns:a16="http://schemas.microsoft.com/office/drawing/2014/main" id="{C33FA6C8-DFFC-AB85-5A96-1C0224FE5E82}"/>
                </a:ext>
              </a:extLst>
            </p:cNvPr>
            <p:cNvSpPr txBox="1"/>
            <p:nvPr/>
          </p:nvSpPr>
          <p:spPr>
            <a:xfrm>
              <a:off x="1225713" y="6471167"/>
              <a:ext cx="24962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Av. Tingo María 398 Lima 1 – Perú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="" xmlns:a16="http://schemas.microsoft.com/office/drawing/2014/main" id="{201F41CE-6477-7C77-D392-1BF9E1B0E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80" y="6498875"/>
              <a:ext cx="221583" cy="221583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C4D2D208-2BBF-1AAB-A1D5-341DFD7838C6}"/>
              </a:ext>
            </a:extLst>
          </p:cNvPr>
          <p:cNvGrpSpPr/>
          <p:nvPr/>
        </p:nvGrpSpPr>
        <p:grpSpPr>
          <a:xfrm>
            <a:off x="5203387" y="6532509"/>
            <a:ext cx="1678100" cy="276999"/>
            <a:chOff x="5302001" y="6488083"/>
            <a:chExt cx="1678100" cy="276999"/>
          </a:xfrm>
        </p:grpSpPr>
        <p:sp>
          <p:nvSpPr>
            <p:cNvPr id="11" name="CuadroTexto 10">
              <a:extLst>
                <a:ext uri="{FF2B5EF4-FFF2-40B4-BE49-F238E27FC236}">
                  <a16:creationId xmlns="" xmlns:a16="http://schemas.microsoft.com/office/drawing/2014/main" id="{514AB70D-0E47-5BFD-E3F2-86F846B5D72A}"/>
                </a:ext>
              </a:extLst>
            </p:cNvPr>
            <p:cNvSpPr txBox="1"/>
            <p:nvPr/>
          </p:nvSpPr>
          <p:spPr>
            <a:xfrm>
              <a:off x="5522710" y="6488083"/>
              <a:ext cx="1457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Teléfono: 202-9060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="" xmlns:a16="http://schemas.microsoft.com/office/drawing/2014/main" id="{DB58044F-279C-4934-3115-102767AD1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001" y="6522629"/>
              <a:ext cx="189958" cy="189958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83586471-E047-FE10-FE20-4FA1C589D51A}"/>
              </a:ext>
            </a:extLst>
          </p:cNvPr>
          <p:cNvGrpSpPr/>
          <p:nvPr/>
        </p:nvGrpSpPr>
        <p:grpSpPr>
          <a:xfrm>
            <a:off x="9459965" y="6527943"/>
            <a:ext cx="2064678" cy="286962"/>
            <a:chOff x="9456156" y="6466601"/>
            <a:chExt cx="2064678" cy="286962"/>
          </a:xfrm>
        </p:grpSpPr>
        <p:sp>
          <p:nvSpPr>
            <p:cNvPr id="14" name="CuadroTexto 13">
              <a:extLst>
                <a:ext uri="{FF2B5EF4-FFF2-40B4-BE49-F238E27FC236}">
                  <a16:creationId xmlns="" xmlns:a16="http://schemas.microsoft.com/office/drawing/2014/main" id="{307A1116-B945-ACF2-60AC-E84A68878652}"/>
                </a:ext>
              </a:extLst>
            </p:cNvPr>
            <p:cNvSpPr txBox="1"/>
            <p:nvPr/>
          </p:nvSpPr>
          <p:spPr>
            <a:xfrm>
              <a:off x="9630809" y="6466601"/>
              <a:ext cx="1890025" cy="286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www.ino.gob.pe</a:t>
              </a:r>
              <a:endPara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="" xmlns:a16="http://schemas.microsoft.com/office/drawing/2014/main" id="{C5F6C8CA-79ED-6A6E-A15E-81AA66DD5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56" y="6492426"/>
              <a:ext cx="212333" cy="212333"/>
            </a:xfrm>
            <a:prstGeom prst="rect">
              <a:avLst/>
            </a:prstGeom>
          </p:spPr>
        </p:pic>
      </p:grpSp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87D98C91-B4BF-38E2-B258-4F6CCE804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50" y="298151"/>
            <a:ext cx="2147387" cy="45367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9E7222C9-9916-668D-22C9-DC29CF768D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5" y="84158"/>
            <a:ext cx="2016964" cy="925432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9486CD03-E4CD-281E-0D9B-BFFA1FF530ED}"/>
              </a:ext>
            </a:extLst>
          </p:cNvPr>
          <p:cNvSpPr/>
          <p:nvPr/>
        </p:nvSpPr>
        <p:spPr>
          <a:xfrm>
            <a:off x="11695487" y="6420420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B37D3692-CE32-5956-6983-630CFDE99009}"/>
              </a:ext>
            </a:extLst>
          </p:cNvPr>
          <p:cNvSpPr/>
          <p:nvPr/>
        </p:nvSpPr>
        <p:spPr>
          <a:xfrm>
            <a:off x="0" y="1034772"/>
            <a:ext cx="12192000" cy="7203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00339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C46CFE2B-F70F-B0BD-458F-DD0D4BBADF6C}"/>
              </a:ext>
            </a:extLst>
          </p:cNvPr>
          <p:cNvSpPr/>
          <p:nvPr/>
        </p:nvSpPr>
        <p:spPr>
          <a:xfrm>
            <a:off x="0" y="1145567"/>
            <a:ext cx="12191999" cy="503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II CURSO DE BIODISEÑO-MARZO-JULIO-2025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61E6DA18-F21B-6081-B905-AC5ABE36E1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29" y="90151"/>
            <a:ext cx="896217" cy="89621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346AE6ED-73F5-09D9-9AFF-1E8CE9F1D8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30" y="84158"/>
            <a:ext cx="923206" cy="926412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7535FF49-BCA7-AA5A-3485-4A0AC8F66B56}"/>
              </a:ext>
            </a:extLst>
          </p:cNvPr>
          <p:cNvSpPr/>
          <p:nvPr/>
        </p:nvSpPr>
        <p:spPr>
          <a:xfrm>
            <a:off x="11760180" y="6454514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ECA78620-DAA2-34E3-E485-2ED815C65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" y="2494037"/>
            <a:ext cx="6013645" cy="391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C1408912-3EBA-3399-7D73-65CB11514E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91" y="2475375"/>
            <a:ext cx="5878643" cy="3936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8E571228-5598-53B9-7173-B01C54319130}"/>
              </a:ext>
            </a:extLst>
          </p:cNvPr>
          <p:cNvSpPr/>
          <p:nvPr/>
        </p:nvSpPr>
        <p:spPr>
          <a:xfrm>
            <a:off x="116712" y="1755073"/>
            <a:ext cx="11986623" cy="720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tx1"/>
                </a:solidFill>
              </a:rPr>
              <a:t>Se hizo el acompañamiento junto con el equipo de especialistas del </a:t>
            </a:r>
            <a:r>
              <a:rPr lang="es-PE" sz="2000" b="1" dirty="0">
                <a:solidFill>
                  <a:schemeClr val="tx1"/>
                </a:solidFill>
              </a:rPr>
              <a:t>Departamento de Córnea y Enfermedades Externas</a:t>
            </a:r>
            <a:r>
              <a:rPr lang="es-PE" sz="2000" dirty="0">
                <a:solidFill>
                  <a:schemeClr val="tx1"/>
                </a:solidFill>
              </a:rPr>
              <a:t> para la evaluación final y retroalimentación a </a:t>
            </a:r>
            <a:r>
              <a:rPr lang="es-PE" sz="2000" b="1" dirty="0">
                <a:solidFill>
                  <a:schemeClr val="tx1"/>
                </a:solidFill>
              </a:rPr>
              <a:t>5 grupos del Curso de Biodiseño 2025.</a:t>
            </a:r>
          </a:p>
        </p:txBody>
      </p:sp>
    </p:spTree>
    <p:extLst>
      <p:ext uri="{BB962C8B-B14F-4D97-AF65-F5344CB8AC3E}">
        <p14:creationId xmlns:p14="http://schemas.microsoft.com/office/powerpoint/2010/main" val="3404905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ángulo: esquinas redondeadas 37">
            <a:extLst>
              <a:ext uri="{FF2B5EF4-FFF2-40B4-BE49-F238E27FC236}">
                <a16:creationId xmlns="" xmlns:a16="http://schemas.microsoft.com/office/drawing/2014/main" id="{581D2DCA-831E-4F6D-B557-5EB469A6C7BA}"/>
              </a:ext>
            </a:extLst>
          </p:cNvPr>
          <p:cNvSpPr/>
          <p:nvPr/>
        </p:nvSpPr>
        <p:spPr>
          <a:xfrm>
            <a:off x="6349567" y="1689299"/>
            <a:ext cx="5561829" cy="482401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FD1CFC44-A5D1-48E1-99BD-92C82AF63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50" y="298151"/>
            <a:ext cx="2147387" cy="45367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0A343181-0A39-409A-AE21-0962B0191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5" y="84158"/>
            <a:ext cx="2016964" cy="92543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1034773"/>
            <a:ext cx="12192000" cy="5205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00339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184" name="Rectángulo 183">
            <a:extLst>
              <a:ext uri="{FF2B5EF4-FFF2-40B4-BE49-F238E27FC236}">
                <a16:creationId xmlns="" xmlns:a16="http://schemas.microsoft.com/office/drawing/2014/main" id="{97AA2B54-5BF6-4314-96BE-7F53F9F3E164}"/>
              </a:ext>
            </a:extLst>
          </p:cNvPr>
          <p:cNvSpPr/>
          <p:nvPr/>
        </p:nvSpPr>
        <p:spPr>
          <a:xfrm>
            <a:off x="660428" y="1118796"/>
            <a:ext cx="10811935" cy="359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2400" b="1" dirty="0">
                <a:cs typeface="Arial" panose="020B0604020202020204" pitchFamily="34" charset="0"/>
              </a:rPr>
              <a:t>CONVENIOS INTER-INSTITUCIONALES</a:t>
            </a:r>
            <a:endParaRPr lang="en-US" sz="2400" b="1" dirty="0">
              <a:cs typeface="Arial" panose="020B0604020202020204" pitchFamily="34" charset="0"/>
            </a:endParaRPr>
          </a:p>
        </p:txBody>
      </p:sp>
      <p:pic>
        <p:nvPicPr>
          <p:cNvPr id="185" name="Imagen 1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29" y="90151"/>
            <a:ext cx="896217" cy="896217"/>
          </a:xfrm>
          <a:prstGeom prst="rect">
            <a:avLst/>
          </a:prstGeom>
        </p:spPr>
      </p:pic>
      <p:pic>
        <p:nvPicPr>
          <p:cNvPr id="186" name="Imagen 1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30" y="84158"/>
            <a:ext cx="923206" cy="926412"/>
          </a:xfrm>
          <a:prstGeom prst="rect">
            <a:avLst/>
          </a:prstGeom>
        </p:spPr>
      </p:pic>
      <p:sp>
        <p:nvSpPr>
          <p:cNvPr id="51" name="Rectángulo: esquinas redondeadas 37">
            <a:extLst>
              <a:ext uri="{FF2B5EF4-FFF2-40B4-BE49-F238E27FC236}">
                <a16:creationId xmlns="" xmlns:a16="http://schemas.microsoft.com/office/drawing/2014/main" id="{581D2DCA-831E-4F6D-B557-5EB469A6C7BA}"/>
              </a:ext>
            </a:extLst>
          </p:cNvPr>
          <p:cNvSpPr/>
          <p:nvPr/>
        </p:nvSpPr>
        <p:spPr>
          <a:xfrm>
            <a:off x="309995" y="1696503"/>
            <a:ext cx="5561829" cy="482401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="" xmlns:a16="http://schemas.microsoft.com/office/drawing/2014/main" id="{CE9AD83C-DDAF-4FB4-B630-E15584682BDA}"/>
              </a:ext>
            </a:extLst>
          </p:cNvPr>
          <p:cNvSpPr/>
          <p:nvPr/>
        </p:nvSpPr>
        <p:spPr>
          <a:xfrm>
            <a:off x="7836225" y="1775071"/>
            <a:ext cx="2948473" cy="320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y Docencia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="" xmlns:a16="http://schemas.microsoft.com/office/drawing/2014/main" id="{0F81299E-079A-43E4-836C-108279D34FC9}"/>
              </a:ext>
            </a:extLst>
          </p:cNvPr>
          <p:cNvSpPr/>
          <p:nvPr/>
        </p:nvSpPr>
        <p:spPr>
          <a:xfrm>
            <a:off x="857774" y="1642489"/>
            <a:ext cx="4466270" cy="551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Cooperación Internacional</a:t>
            </a:r>
          </a:p>
        </p:txBody>
      </p:sp>
      <p:pic>
        <p:nvPicPr>
          <p:cNvPr id="56" name="Imagen 55">
            <a:extLst>
              <a:ext uri="{FF2B5EF4-FFF2-40B4-BE49-F238E27FC236}">
                <a16:creationId xmlns="" xmlns:a16="http://schemas.microsoft.com/office/drawing/2014/main" id="{C9A7769E-F741-41B3-AA52-A92DF181D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18" y="5201374"/>
            <a:ext cx="2179114" cy="801630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="" xmlns:a16="http://schemas.microsoft.com/office/drawing/2014/main" id="{D79620DA-B52D-42C7-9A7F-BCB910D6DF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8649" y="2307291"/>
            <a:ext cx="2281530" cy="806038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="" xmlns:a16="http://schemas.microsoft.com/office/drawing/2014/main" id="{643E3BD3-090D-4C50-9D11-A00A3AAEFF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801" y="3709489"/>
            <a:ext cx="2153931" cy="1000770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="" xmlns:a16="http://schemas.microsoft.com/office/drawing/2014/main" id="{45C1A230-4B9B-41C3-9710-0C32AFB88E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298" y="5200449"/>
            <a:ext cx="2177881" cy="780142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="" xmlns:a16="http://schemas.microsoft.com/office/drawing/2014/main" id="{AB85F932-911A-450B-801D-070552E727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745" y="2230151"/>
            <a:ext cx="2111666" cy="1080438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="" xmlns:a16="http://schemas.microsoft.com/office/drawing/2014/main" id="{F3C19AC5-E867-4BD2-A6BB-CCD14C4F1C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08" y="3810713"/>
            <a:ext cx="2106252" cy="668918"/>
          </a:xfrm>
          <a:prstGeom prst="rect">
            <a:avLst/>
          </a:prstGeom>
        </p:spPr>
      </p:pic>
      <p:pic>
        <p:nvPicPr>
          <p:cNvPr id="96" name="Imagen 95">
            <a:extLst>
              <a:ext uri="{FF2B5EF4-FFF2-40B4-BE49-F238E27FC236}">
                <a16:creationId xmlns="" xmlns:a16="http://schemas.microsoft.com/office/drawing/2014/main" id="{DFDF0F51-768A-4974-BAF5-B2C2E608A9C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780" y="2212809"/>
            <a:ext cx="2011316" cy="1080439"/>
          </a:xfrm>
          <a:prstGeom prst="rect">
            <a:avLst/>
          </a:prstGeom>
        </p:spPr>
      </p:pic>
      <p:sp>
        <p:nvSpPr>
          <p:cNvPr id="97" name="Rectángulo 96">
            <a:extLst>
              <a:ext uri="{FF2B5EF4-FFF2-40B4-BE49-F238E27FC236}">
                <a16:creationId xmlns="" xmlns:a16="http://schemas.microsoft.com/office/drawing/2014/main" id="{D2B3F0FA-BBE6-4BED-A113-E05EC4FE8EED}"/>
              </a:ext>
            </a:extLst>
          </p:cNvPr>
          <p:cNvSpPr/>
          <p:nvPr/>
        </p:nvSpPr>
        <p:spPr>
          <a:xfrm>
            <a:off x="11695487" y="6485072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="" xmlns:a16="http://schemas.microsoft.com/office/drawing/2014/main" id="{515241CA-661A-4442-AD53-CA882A0EE97E}"/>
              </a:ext>
            </a:extLst>
          </p:cNvPr>
          <p:cNvSpPr/>
          <p:nvPr/>
        </p:nvSpPr>
        <p:spPr>
          <a:xfrm>
            <a:off x="0" y="6494119"/>
            <a:ext cx="12192000" cy="3638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bg1"/>
              </a:solidFill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="" xmlns:a16="http://schemas.microsoft.com/office/drawing/2014/main" id="{58C09A56-80F2-4A84-9E85-5029A2796142}"/>
              </a:ext>
            </a:extLst>
          </p:cNvPr>
          <p:cNvGrpSpPr/>
          <p:nvPr/>
        </p:nvGrpSpPr>
        <p:grpSpPr>
          <a:xfrm>
            <a:off x="1038989" y="6532509"/>
            <a:ext cx="2800061" cy="553998"/>
            <a:chOff x="921880" y="6471167"/>
            <a:chExt cx="2800061" cy="553998"/>
          </a:xfrm>
        </p:grpSpPr>
        <p:sp>
          <p:nvSpPr>
            <p:cNvPr id="35" name="CuadroTexto 34">
              <a:extLst>
                <a:ext uri="{FF2B5EF4-FFF2-40B4-BE49-F238E27FC236}">
                  <a16:creationId xmlns="" xmlns:a16="http://schemas.microsoft.com/office/drawing/2014/main" id="{D19BBFAB-6A8B-40F8-BA7D-A28ACAFF7523}"/>
                </a:ext>
              </a:extLst>
            </p:cNvPr>
            <p:cNvSpPr txBox="1"/>
            <p:nvPr/>
          </p:nvSpPr>
          <p:spPr>
            <a:xfrm>
              <a:off x="1225713" y="6471167"/>
              <a:ext cx="24962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>
                  <a:solidFill>
                    <a:schemeClr val="bg1"/>
                  </a:solidFill>
                </a:rPr>
                <a:t>Av. Tingo María 398 Lima 1 – Perú</a:t>
              </a:r>
            </a:p>
            <a:p>
              <a:endParaRPr lang="es-PE" dirty="0">
                <a:solidFill>
                  <a:schemeClr val="bg1"/>
                </a:solidFill>
              </a:endParaRPr>
            </a:p>
          </p:txBody>
        </p:sp>
        <p:pic>
          <p:nvPicPr>
            <p:cNvPr id="36" name="Imagen 35">
              <a:extLst>
                <a:ext uri="{FF2B5EF4-FFF2-40B4-BE49-F238E27FC236}">
                  <a16:creationId xmlns="" xmlns:a16="http://schemas.microsoft.com/office/drawing/2014/main" id="{0FC08203-34CA-4DAD-8108-8F46C404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80" y="6498875"/>
              <a:ext cx="221583" cy="221583"/>
            </a:xfrm>
            <a:prstGeom prst="rect">
              <a:avLst/>
            </a:prstGeom>
          </p:spPr>
        </p:pic>
      </p:grpSp>
      <p:grpSp>
        <p:nvGrpSpPr>
          <p:cNvPr id="37" name="Grupo 36">
            <a:extLst>
              <a:ext uri="{FF2B5EF4-FFF2-40B4-BE49-F238E27FC236}">
                <a16:creationId xmlns="" xmlns:a16="http://schemas.microsoft.com/office/drawing/2014/main" id="{AB8032C1-DDC5-4C08-B1AF-8D0A7EEA637C}"/>
              </a:ext>
            </a:extLst>
          </p:cNvPr>
          <p:cNvGrpSpPr/>
          <p:nvPr/>
        </p:nvGrpSpPr>
        <p:grpSpPr>
          <a:xfrm>
            <a:off x="5203387" y="6532509"/>
            <a:ext cx="1678100" cy="276999"/>
            <a:chOff x="5302001" y="6488083"/>
            <a:chExt cx="1678100" cy="276999"/>
          </a:xfrm>
        </p:grpSpPr>
        <p:sp>
          <p:nvSpPr>
            <p:cNvPr id="38" name="CuadroTexto 37">
              <a:extLst>
                <a:ext uri="{FF2B5EF4-FFF2-40B4-BE49-F238E27FC236}">
                  <a16:creationId xmlns="" xmlns:a16="http://schemas.microsoft.com/office/drawing/2014/main" id="{BCC9B5A6-6AEC-45EC-88B3-C05CAEED6F05}"/>
                </a:ext>
              </a:extLst>
            </p:cNvPr>
            <p:cNvSpPr txBox="1"/>
            <p:nvPr/>
          </p:nvSpPr>
          <p:spPr>
            <a:xfrm>
              <a:off x="5522710" y="6488083"/>
              <a:ext cx="1457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>
                  <a:solidFill>
                    <a:schemeClr val="bg1"/>
                  </a:solidFill>
                </a:rPr>
                <a:t>Teléfono: 202-9060</a:t>
              </a:r>
            </a:p>
          </p:txBody>
        </p:sp>
        <p:pic>
          <p:nvPicPr>
            <p:cNvPr id="39" name="Imagen 38">
              <a:extLst>
                <a:ext uri="{FF2B5EF4-FFF2-40B4-BE49-F238E27FC236}">
                  <a16:creationId xmlns="" xmlns:a16="http://schemas.microsoft.com/office/drawing/2014/main" id="{31849B34-8868-482A-A115-0FEBBBCBD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001" y="6522629"/>
              <a:ext cx="189958" cy="189958"/>
            </a:xfrm>
            <a:prstGeom prst="rect">
              <a:avLst/>
            </a:prstGeom>
          </p:spPr>
        </p:pic>
      </p:grpSp>
      <p:grpSp>
        <p:nvGrpSpPr>
          <p:cNvPr id="40" name="Grupo 39">
            <a:extLst>
              <a:ext uri="{FF2B5EF4-FFF2-40B4-BE49-F238E27FC236}">
                <a16:creationId xmlns="" xmlns:a16="http://schemas.microsoft.com/office/drawing/2014/main" id="{C2FD14BE-B612-4D28-9C87-BDE681CE6A37}"/>
              </a:ext>
            </a:extLst>
          </p:cNvPr>
          <p:cNvGrpSpPr/>
          <p:nvPr/>
        </p:nvGrpSpPr>
        <p:grpSpPr>
          <a:xfrm>
            <a:off x="9459965" y="6527943"/>
            <a:ext cx="2064678" cy="286962"/>
            <a:chOff x="9456156" y="6466601"/>
            <a:chExt cx="2064678" cy="286962"/>
          </a:xfrm>
        </p:grpSpPr>
        <p:sp>
          <p:nvSpPr>
            <p:cNvPr id="43" name="CuadroTexto 42">
              <a:extLst>
                <a:ext uri="{FF2B5EF4-FFF2-40B4-BE49-F238E27FC236}">
                  <a16:creationId xmlns="" xmlns:a16="http://schemas.microsoft.com/office/drawing/2014/main" id="{2A752EA9-69B6-4BFD-9489-901F2C831BEB}"/>
                </a:ext>
              </a:extLst>
            </p:cNvPr>
            <p:cNvSpPr txBox="1"/>
            <p:nvPr/>
          </p:nvSpPr>
          <p:spPr>
            <a:xfrm>
              <a:off x="9630809" y="6466601"/>
              <a:ext cx="1890025" cy="286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>
                  <a:solidFill>
                    <a:schemeClr val="bg1"/>
                  </a:solidFill>
                </a:rPr>
                <a:t>www.ino.gob.pe</a:t>
              </a:r>
              <a:endParaRPr lang="es-PE" sz="1200" dirty="0">
                <a:solidFill>
                  <a:schemeClr val="bg1"/>
                </a:solidFill>
              </a:endParaRPr>
            </a:p>
          </p:txBody>
        </p:sp>
        <p:pic>
          <p:nvPicPr>
            <p:cNvPr id="44" name="Imagen 43">
              <a:extLst>
                <a:ext uri="{FF2B5EF4-FFF2-40B4-BE49-F238E27FC236}">
                  <a16:creationId xmlns="" xmlns:a16="http://schemas.microsoft.com/office/drawing/2014/main" id="{B6402784-833D-48BF-B10B-43C6862C7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56" y="6492426"/>
              <a:ext cx="212333" cy="212333"/>
            </a:xfrm>
            <a:prstGeom prst="rect">
              <a:avLst/>
            </a:prstGeom>
          </p:spPr>
        </p:pic>
      </p:grpSp>
      <p:pic>
        <p:nvPicPr>
          <p:cNvPr id="1026" name="Picture 2" descr="Pontificia Universidad Católica del Perú (PUCP), Perú - Grupo La Rabida">
            <a:extLst>
              <a:ext uri="{FF2B5EF4-FFF2-40B4-BE49-F238E27FC236}">
                <a16:creationId xmlns="" xmlns:a16="http://schemas.microsoft.com/office/drawing/2014/main" id="{49C2E881-A240-49E3-B97A-4DEFA2E25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17" y="2169669"/>
            <a:ext cx="2422416" cy="116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3776EAD-67AE-49DE-9545-79DD6A6F19F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03" y="3534412"/>
            <a:ext cx="1983070" cy="10804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FB17CA2-5CD0-49B4-9673-428597C093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671" y="4920825"/>
            <a:ext cx="2011316" cy="13393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EA1B823-E914-41D5-9FA8-CDDE73F6486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41" y="4889812"/>
            <a:ext cx="1759673" cy="14014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85C0830-B7A2-43E1-8FDA-F2BDE1A8084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35" y="3470727"/>
            <a:ext cx="1444957" cy="1444957"/>
          </a:xfrm>
          <a:prstGeom prst="rect">
            <a:avLst/>
          </a:prstGeom>
        </p:spPr>
      </p:pic>
      <p:sp>
        <p:nvSpPr>
          <p:cNvPr id="46" name="Rectángulo 45">
            <a:extLst>
              <a:ext uri="{FF2B5EF4-FFF2-40B4-BE49-F238E27FC236}">
                <a16:creationId xmlns="" xmlns:a16="http://schemas.microsoft.com/office/drawing/2014/main" id="{0D510450-8A9A-4309-80C7-659C0ED06431}"/>
              </a:ext>
            </a:extLst>
          </p:cNvPr>
          <p:cNvSpPr/>
          <p:nvPr/>
        </p:nvSpPr>
        <p:spPr>
          <a:xfrm>
            <a:off x="11760180" y="6454514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614760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D9CA8B6-D9BB-518B-F208-0A9ADCA33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3F0AF55-1488-EE4A-13C3-40BE81A27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9"/>
            <a:ext cx="12192000" cy="686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80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5C493C0-3EEF-D5A8-106E-37768E20E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39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7C6C560-2840-267E-02D4-487679F82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1F94B9E1-10B4-4691-4589-6299A190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8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ED49BDB7-C5B4-95F1-8CC8-F3B37CB0F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EB8F635C-26B0-0E0E-2F74-03A0CC458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5998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5803FE8-799B-2B71-F90B-4C01E167D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2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2F3EE86A-EE0F-AB45-ECA3-66B0106E0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B377B3A-0ECC-1770-1B08-D1F130550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7A7C702-B866-B697-80E7-DD260EEAC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3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FDA81D4-D62E-008E-1500-E18CCAC39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1CD93EFA-C14C-143F-4E40-535227A2A243}"/>
              </a:ext>
            </a:extLst>
          </p:cNvPr>
          <p:cNvSpPr/>
          <p:nvPr/>
        </p:nvSpPr>
        <p:spPr>
          <a:xfrm>
            <a:off x="0" y="6494119"/>
            <a:ext cx="12192000" cy="3638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6966BA24-1D3B-0DB2-1EBE-BAC26E7123EA}"/>
              </a:ext>
            </a:extLst>
          </p:cNvPr>
          <p:cNvGrpSpPr/>
          <p:nvPr/>
        </p:nvGrpSpPr>
        <p:grpSpPr>
          <a:xfrm>
            <a:off x="1038989" y="6532509"/>
            <a:ext cx="2800061" cy="553998"/>
            <a:chOff x="921880" y="6471167"/>
            <a:chExt cx="2800061" cy="553998"/>
          </a:xfrm>
        </p:grpSpPr>
        <p:sp>
          <p:nvSpPr>
            <p:cNvPr id="8" name="CuadroTexto 7">
              <a:extLst>
                <a:ext uri="{FF2B5EF4-FFF2-40B4-BE49-F238E27FC236}">
                  <a16:creationId xmlns="" xmlns:a16="http://schemas.microsoft.com/office/drawing/2014/main" id="{8DD8C3F2-0F3B-0504-83B8-F5F17C546691}"/>
                </a:ext>
              </a:extLst>
            </p:cNvPr>
            <p:cNvSpPr txBox="1"/>
            <p:nvPr/>
          </p:nvSpPr>
          <p:spPr>
            <a:xfrm>
              <a:off x="1225713" y="6471167"/>
              <a:ext cx="24962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Av. Tingo María 398 Lima 1 – Perú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="" xmlns:a16="http://schemas.microsoft.com/office/drawing/2014/main" id="{9C7D8044-29FC-A208-246E-2559E338F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80" y="6498875"/>
              <a:ext cx="221583" cy="221583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33968F7D-F5BD-8ECB-D00E-BF33AB92EBDA}"/>
              </a:ext>
            </a:extLst>
          </p:cNvPr>
          <p:cNvGrpSpPr/>
          <p:nvPr/>
        </p:nvGrpSpPr>
        <p:grpSpPr>
          <a:xfrm>
            <a:off x="5203387" y="6532509"/>
            <a:ext cx="1678100" cy="276999"/>
            <a:chOff x="5302001" y="6488083"/>
            <a:chExt cx="1678100" cy="276999"/>
          </a:xfrm>
        </p:grpSpPr>
        <p:sp>
          <p:nvSpPr>
            <p:cNvPr id="11" name="CuadroTexto 10">
              <a:extLst>
                <a:ext uri="{FF2B5EF4-FFF2-40B4-BE49-F238E27FC236}">
                  <a16:creationId xmlns="" xmlns:a16="http://schemas.microsoft.com/office/drawing/2014/main" id="{8AA00CA9-5B2E-FA64-6D75-906504266141}"/>
                </a:ext>
              </a:extLst>
            </p:cNvPr>
            <p:cNvSpPr txBox="1"/>
            <p:nvPr/>
          </p:nvSpPr>
          <p:spPr>
            <a:xfrm>
              <a:off x="5522710" y="6488083"/>
              <a:ext cx="1457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Teléfono: 202-9060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="" xmlns:a16="http://schemas.microsoft.com/office/drawing/2014/main" id="{BDCBD7FA-E84B-891F-A872-FCA67DDCE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001" y="6522629"/>
              <a:ext cx="189958" cy="189958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06543ECB-7D14-8C02-2C43-77E9351B6DA2}"/>
              </a:ext>
            </a:extLst>
          </p:cNvPr>
          <p:cNvGrpSpPr/>
          <p:nvPr/>
        </p:nvGrpSpPr>
        <p:grpSpPr>
          <a:xfrm>
            <a:off x="9459965" y="6527943"/>
            <a:ext cx="2064678" cy="286962"/>
            <a:chOff x="9456156" y="6466601"/>
            <a:chExt cx="2064678" cy="286962"/>
          </a:xfrm>
        </p:grpSpPr>
        <p:sp>
          <p:nvSpPr>
            <p:cNvPr id="14" name="CuadroTexto 13">
              <a:extLst>
                <a:ext uri="{FF2B5EF4-FFF2-40B4-BE49-F238E27FC236}">
                  <a16:creationId xmlns="" xmlns:a16="http://schemas.microsoft.com/office/drawing/2014/main" id="{77C5FC3F-58F8-92F7-A813-8AAF567B8D50}"/>
                </a:ext>
              </a:extLst>
            </p:cNvPr>
            <p:cNvSpPr txBox="1"/>
            <p:nvPr/>
          </p:nvSpPr>
          <p:spPr>
            <a:xfrm>
              <a:off x="9630809" y="6466601"/>
              <a:ext cx="1890025" cy="286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www.ino.gob.pe</a:t>
              </a:r>
              <a:endPara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="" xmlns:a16="http://schemas.microsoft.com/office/drawing/2014/main" id="{E69EAC4A-88D8-59F8-6E3B-94E6888D9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56" y="6492426"/>
              <a:ext cx="212333" cy="212333"/>
            </a:xfrm>
            <a:prstGeom prst="rect">
              <a:avLst/>
            </a:prstGeom>
          </p:spPr>
        </p:pic>
      </p:grpSp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43361EF7-6806-04F4-FC99-B27D37866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50" y="298151"/>
            <a:ext cx="2147387" cy="45367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071AEDA8-519B-1508-74D0-868D0D8EA2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5" y="84158"/>
            <a:ext cx="2016964" cy="925432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E85FE390-6D45-17DD-3E06-7E2D38A5AAA6}"/>
              </a:ext>
            </a:extLst>
          </p:cNvPr>
          <p:cNvSpPr/>
          <p:nvPr/>
        </p:nvSpPr>
        <p:spPr>
          <a:xfrm>
            <a:off x="11695487" y="6420420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52B08CD4-8297-DB25-2F40-4060585EA0F6}"/>
              </a:ext>
            </a:extLst>
          </p:cNvPr>
          <p:cNvSpPr/>
          <p:nvPr/>
        </p:nvSpPr>
        <p:spPr>
          <a:xfrm>
            <a:off x="0" y="1034772"/>
            <a:ext cx="12192000" cy="7203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00339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E42E1028-1FC0-1081-2FE6-6876BF561E9F}"/>
              </a:ext>
            </a:extLst>
          </p:cNvPr>
          <p:cNvSpPr/>
          <p:nvPr/>
        </p:nvSpPr>
        <p:spPr>
          <a:xfrm>
            <a:off x="0" y="1145567"/>
            <a:ext cx="12191999" cy="503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  <a:cs typeface="Arial" panose="020B0604020202020204" pitchFamily="34" charset="0"/>
              </a:rPr>
              <a:t>CONVENIO INO-PUCP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6DB06103-0AFE-FA5E-9581-356864D0ED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29" y="90151"/>
            <a:ext cx="896217" cy="89621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286C881E-D0E1-7BD7-504F-67D1E6CA25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30" y="84158"/>
            <a:ext cx="923206" cy="926412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7294AC31-2265-32F2-63F8-70047DB82CE5}"/>
              </a:ext>
            </a:extLst>
          </p:cNvPr>
          <p:cNvSpPr/>
          <p:nvPr/>
        </p:nvSpPr>
        <p:spPr>
          <a:xfrm>
            <a:off x="11760180" y="6454514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501A2CD-B1BB-9F0F-19EA-E320A314FAD2}"/>
              </a:ext>
            </a:extLst>
          </p:cNvPr>
          <p:cNvSpPr/>
          <p:nvPr/>
        </p:nvSpPr>
        <p:spPr>
          <a:xfrm>
            <a:off x="1" y="1419810"/>
            <a:ext cx="12191999" cy="1664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21 de Noviembre del 2024 el INO y la PUCP firmaron un convenio d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cooperación para impulsar la investigación, la formación especializada y la innovación tecnológica en oftalmología.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80F9A0DC-93F8-51F6-2E10-9E44E2E1AF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37" y="2687815"/>
            <a:ext cx="5496662" cy="3577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ADE93E68-311E-24D9-8CB1-35321F2DDD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89" y="2687815"/>
            <a:ext cx="5291054" cy="3577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1783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6494119"/>
            <a:ext cx="12192000" cy="3638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bg1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038989" y="6532509"/>
            <a:ext cx="2800061" cy="553998"/>
            <a:chOff x="921880" y="6471167"/>
            <a:chExt cx="2800061" cy="553998"/>
          </a:xfrm>
        </p:grpSpPr>
        <p:sp>
          <p:nvSpPr>
            <p:cNvPr id="8" name="CuadroTexto 7"/>
            <p:cNvSpPr txBox="1"/>
            <p:nvPr/>
          </p:nvSpPr>
          <p:spPr>
            <a:xfrm>
              <a:off x="1225713" y="6471167"/>
              <a:ext cx="24962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>
                  <a:solidFill>
                    <a:schemeClr val="bg1"/>
                  </a:solidFill>
                </a:rPr>
                <a:t>Av. Tingo María 398 Lima 1 – Perú</a:t>
              </a:r>
            </a:p>
            <a:p>
              <a:endParaRPr lang="es-PE" dirty="0">
                <a:solidFill>
                  <a:schemeClr val="bg1"/>
                </a:solidFill>
              </a:endParaRP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80" y="6498875"/>
              <a:ext cx="221583" cy="221583"/>
            </a:xfrm>
            <a:prstGeom prst="rect">
              <a:avLst/>
            </a:prstGeom>
          </p:spPr>
        </p:pic>
      </p:grpSp>
      <p:grpSp>
        <p:nvGrpSpPr>
          <p:cNvPr id="10" name="Grupo 9"/>
          <p:cNvGrpSpPr/>
          <p:nvPr/>
        </p:nvGrpSpPr>
        <p:grpSpPr>
          <a:xfrm>
            <a:off x="5203387" y="6532509"/>
            <a:ext cx="1678100" cy="276999"/>
            <a:chOff x="5302001" y="6488083"/>
            <a:chExt cx="1678100" cy="276999"/>
          </a:xfrm>
        </p:grpSpPr>
        <p:sp>
          <p:nvSpPr>
            <p:cNvPr id="11" name="CuadroTexto 10"/>
            <p:cNvSpPr txBox="1"/>
            <p:nvPr/>
          </p:nvSpPr>
          <p:spPr>
            <a:xfrm>
              <a:off x="5522710" y="6488083"/>
              <a:ext cx="1457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>
                  <a:solidFill>
                    <a:schemeClr val="bg1"/>
                  </a:solidFill>
                </a:rPr>
                <a:t>Teléfono: 202-9060</a:t>
              </a: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001" y="6522629"/>
              <a:ext cx="189958" cy="189958"/>
            </a:xfrm>
            <a:prstGeom prst="rect">
              <a:avLst/>
            </a:prstGeom>
          </p:spPr>
        </p:pic>
      </p:grpSp>
      <p:grpSp>
        <p:nvGrpSpPr>
          <p:cNvPr id="13" name="Grupo 12"/>
          <p:cNvGrpSpPr/>
          <p:nvPr/>
        </p:nvGrpSpPr>
        <p:grpSpPr>
          <a:xfrm>
            <a:off x="9459965" y="6527943"/>
            <a:ext cx="2064678" cy="286962"/>
            <a:chOff x="9456156" y="6466601"/>
            <a:chExt cx="2064678" cy="286962"/>
          </a:xfrm>
        </p:grpSpPr>
        <p:sp>
          <p:nvSpPr>
            <p:cNvPr id="14" name="CuadroTexto 13"/>
            <p:cNvSpPr txBox="1"/>
            <p:nvPr/>
          </p:nvSpPr>
          <p:spPr>
            <a:xfrm>
              <a:off x="9630809" y="6466601"/>
              <a:ext cx="1890025" cy="286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>
                  <a:solidFill>
                    <a:schemeClr val="bg1"/>
                  </a:solidFill>
                </a:rPr>
                <a:t>www.ino.gob.pe</a:t>
              </a:r>
              <a:endParaRPr lang="es-PE" sz="1200" dirty="0">
                <a:solidFill>
                  <a:schemeClr val="bg1"/>
                </a:solidFill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56" y="6492426"/>
              <a:ext cx="212333" cy="212333"/>
            </a:xfrm>
            <a:prstGeom prst="rect">
              <a:avLst/>
            </a:prstGeom>
          </p:spPr>
        </p:pic>
      </p:grpSp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FD1CFC44-A5D1-48E1-99BD-92C82AF63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50" y="298151"/>
            <a:ext cx="2147387" cy="45367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0A343181-0A39-409A-AE21-0962B0191B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5" y="84158"/>
            <a:ext cx="2016964" cy="925432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D2B3F0FA-BBE6-4BED-A113-E05EC4FE8EED}"/>
              </a:ext>
            </a:extLst>
          </p:cNvPr>
          <p:cNvSpPr/>
          <p:nvPr/>
        </p:nvSpPr>
        <p:spPr>
          <a:xfrm>
            <a:off x="11695487" y="6420420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1034772"/>
            <a:ext cx="12192000" cy="7203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00339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F8453868-2B28-4973-98A8-925AEBE43B31}"/>
              </a:ext>
            </a:extLst>
          </p:cNvPr>
          <p:cNvSpPr/>
          <p:nvPr/>
        </p:nvSpPr>
        <p:spPr>
          <a:xfrm>
            <a:off x="0" y="1145567"/>
            <a:ext cx="12191999" cy="503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  <a:cs typeface="Arial" panose="020B0604020202020204" pitchFamily="34" charset="0"/>
              </a:rPr>
              <a:t>CONVENIO INO-PUCP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29" y="90151"/>
            <a:ext cx="896217" cy="89621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30" y="84158"/>
            <a:ext cx="923206" cy="926412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D2B3F0FA-BBE6-4BED-A113-E05EC4FE8EED}"/>
              </a:ext>
            </a:extLst>
          </p:cNvPr>
          <p:cNvSpPr/>
          <p:nvPr/>
        </p:nvSpPr>
        <p:spPr>
          <a:xfrm>
            <a:off x="11760180" y="6454514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763D8E4-8A93-6637-0F47-76AF19164519}"/>
              </a:ext>
            </a:extLst>
          </p:cNvPr>
          <p:cNvSpPr/>
          <p:nvPr/>
        </p:nvSpPr>
        <p:spPr>
          <a:xfrm>
            <a:off x="102607" y="1659259"/>
            <a:ext cx="11767659" cy="1571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¿Qué implica este convenio?</a:t>
            </a:r>
          </a:p>
          <a:p>
            <a:pPr algn="ctr"/>
            <a:r>
              <a:rPr lang="es-ES" sz="2000" dirty="0">
                <a:solidFill>
                  <a:schemeClr val="tx1"/>
                </a:solidFill>
              </a:rPr>
              <a:t>✔️ Desarrollo de proyectos innovadores en investigación, diagnóstico y tratamiento ocular.</a:t>
            </a:r>
          </a:p>
          <a:p>
            <a:pPr algn="ctr"/>
            <a:r>
              <a:rPr lang="es-ES" sz="2000" dirty="0">
                <a:solidFill>
                  <a:schemeClr val="tx1"/>
                </a:solidFill>
              </a:rPr>
              <a:t>✔️ Capacitación avanzada para el personal del INO.</a:t>
            </a:r>
          </a:p>
          <a:p>
            <a:pPr algn="ctr"/>
            <a:r>
              <a:rPr lang="es-ES" sz="2000" dirty="0">
                <a:solidFill>
                  <a:schemeClr val="tx1"/>
                </a:solidFill>
              </a:rPr>
              <a:t>✔️ Diseño de tecnología de punta para optimizar la atención de los pacientes.</a:t>
            </a:r>
            <a:endParaRPr lang="es-PE" sz="2000" dirty="0">
              <a:solidFill>
                <a:schemeClr val="tx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E7277560-8DE7-3246-00DC-F4A3A43B55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7" y="3148731"/>
            <a:ext cx="5070079" cy="3178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D6139462-B88C-5B7C-E229-0AD0B98056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51" y="3167150"/>
            <a:ext cx="4680400" cy="3141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5363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A5F59405-1DB3-C2D0-F908-57EA4CBBF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9936AE23-C129-B473-C1B8-13099E0E6CCA}"/>
              </a:ext>
            </a:extLst>
          </p:cNvPr>
          <p:cNvSpPr/>
          <p:nvPr/>
        </p:nvSpPr>
        <p:spPr>
          <a:xfrm>
            <a:off x="0" y="6494119"/>
            <a:ext cx="12192000" cy="3638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0B7463A2-C3D2-F438-327D-1FA6C1236000}"/>
              </a:ext>
            </a:extLst>
          </p:cNvPr>
          <p:cNvGrpSpPr/>
          <p:nvPr/>
        </p:nvGrpSpPr>
        <p:grpSpPr>
          <a:xfrm>
            <a:off x="1038989" y="6532509"/>
            <a:ext cx="2800061" cy="553998"/>
            <a:chOff x="921880" y="6471167"/>
            <a:chExt cx="2800061" cy="553998"/>
          </a:xfrm>
        </p:grpSpPr>
        <p:sp>
          <p:nvSpPr>
            <p:cNvPr id="8" name="CuadroTexto 7">
              <a:extLst>
                <a:ext uri="{FF2B5EF4-FFF2-40B4-BE49-F238E27FC236}">
                  <a16:creationId xmlns="" xmlns:a16="http://schemas.microsoft.com/office/drawing/2014/main" id="{C020BCAD-54E9-20DE-6A54-53ECB17D9C78}"/>
                </a:ext>
              </a:extLst>
            </p:cNvPr>
            <p:cNvSpPr txBox="1"/>
            <p:nvPr/>
          </p:nvSpPr>
          <p:spPr>
            <a:xfrm>
              <a:off x="1225713" y="6471167"/>
              <a:ext cx="24962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Av. Tingo María 398 Lima 1 – Perú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="" xmlns:a16="http://schemas.microsoft.com/office/drawing/2014/main" id="{1C7DE35F-B9EB-4882-D3CE-1750E4F60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80" y="6498875"/>
              <a:ext cx="221583" cy="221583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59DDC7D0-AA5A-4096-5503-7D53C2BA7C9A}"/>
              </a:ext>
            </a:extLst>
          </p:cNvPr>
          <p:cNvGrpSpPr/>
          <p:nvPr/>
        </p:nvGrpSpPr>
        <p:grpSpPr>
          <a:xfrm>
            <a:off x="5203387" y="6532509"/>
            <a:ext cx="1678100" cy="276999"/>
            <a:chOff x="5302001" y="6488083"/>
            <a:chExt cx="1678100" cy="276999"/>
          </a:xfrm>
        </p:grpSpPr>
        <p:sp>
          <p:nvSpPr>
            <p:cNvPr id="11" name="CuadroTexto 10">
              <a:extLst>
                <a:ext uri="{FF2B5EF4-FFF2-40B4-BE49-F238E27FC236}">
                  <a16:creationId xmlns="" xmlns:a16="http://schemas.microsoft.com/office/drawing/2014/main" id="{7812FAD4-13EA-275F-047D-A97C79864D6F}"/>
                </a:ext>
              </a:extLst>
            </p:cNvPr>
            <p:cNvSpPr txBox="1"/>
            <p:nvPr/>
          </p:nvSpPr>
          <p:spPr>
            <a:xfrm>
              <a:off x="5522710" y="6488083"/>
              <a:ext cx="1457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Teléfono: 202-9060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="" xmlns:a16="http://schemas.microsoft.com/office/drawing/2014/main" id="{EB1B2E58-D350-7B68-39C1-48D26D357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001" y="6522629"/>
              <a:ext cx="189958" cy="189958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7DA0B3E0-7451-A757-B330-B0CF4C822FD5}"/>
              </a:ext>
            </a:extLst>
          </p:cNvPr>
          <p:cNvGrpSpPr/>
          <p:nvPr/>
        </p:nvGrpSpPr>
        <p:grpSpPr>
          <a:xfrm>
            <a:off x="9459965" y="6527943"/>
            <a:ext cx="2064678" cy="286962"/>
            <a:chOff x="9456156" y="6466601"/>
            <a:chExt cx="2064678" cy="286962"/>
          </a:xfrm>
        </p:grpSpPr>
        <p:sp>
          <p:nvSpPr>
            <p:cNvPr id="14" name="CuadroTexto 13">
              <a:extLst>
                <a:ext uri="{FF2B5EF4-FFF2-40B4-BE49-F238E27FC236}">
                  <a16:creationId xmlns="" xmlns:a16="http://schemas.microsoft.com/office/drawing/2014/main" id="{08369A80-2010-3D48-0021-7E43767B9624}"/>
                </a:ext>
              </a:extLst>
            </p:cNvPr>
            <p:cNvSpPr txBox="1"/>
            <p:nvPr/>
          </p:nvSpPr>
          <p:spPr>
            <a:xfrm>
              <a:off x="9630809" y="6466601"/>
              <a:ext cx="1890025" cy="286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www.ino.gob.pe</a:t>
              </a:r>
              <a:endPara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="" xmlns:a16="http://schemas.microsoft.com/office/drawing/2014/main" id="{C65FF6B7-EE9B-9ED5-7FE2-CBF1743BB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56" y="6492426"/>
              <a:ext cx="212333" cy="212333"/>
            </a:xfrm>
            <a:prstGeom prst="rect">
              <a:avLst/>
            </a:prstGeom>
          </p:spPr>
        </p:pic>
      </p:grpSp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F4555A1A-9345-9B8C-B346-C392F60F8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50" y="298151"/>
            <a:ext cx="2147387" cy="45367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EF0A4C8F-C179-95D2-A50A-AB3BD35419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5" y="84158"/>
            <a:ext cx="2016964" cy="925432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CA280DE4-BDDD-D5B3-D763-3E1DD4700F04}"/>
              </a:ext>
            </a:extLst>
          </p:cNvPr>
          <p:cNvSpPr/>
          <p:nvPr/>
        </p:nvSpPr>
        <p:spPr>
          <a:xfrm>
            <a:off x="11695487" y="6420420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82AD377D-FF1D-A977-3E88-F70B5FB3A00F}"/>
              </a:ext>
            </a:extLst>
          </p:cNvPr>
          <p:cNvSpPr/>
          <p:nvPr/>
        </p:nvSpPr>
        <p:spPr>
          <a:xfrm>
            <a:off x="0" y="1034772"/>
            <a:ext cx="12192000" cy="7203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00339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E9F3DBC2-E043-C903-6731-5F4BF2540E25}"/>
              </a:ext>
            </a:extLst>
          </p:cNvPr>
          <p:cNvSpPr/>
          <p:nvPr/>
        </p:nvSpPr>
        <p:spPr>
          <a:xfrm>
            <a:off x="0" y="1145567"/>
            <a:ext cx="12191999" cy="503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400" b="1" dirty="0">
                <a:solidFill>
                  <a:prstClr val="white"/>
                </a:solidFill>
                <a:cs typeface="Arial" panose="020B0604020202020204" pitchFamily="34" charset="0"/>
              </a:rPr>
              <a:t>ASESORÍA PARA EL DISEÑO Y FABRICACIÓN DEL PRIMER OCT CON ELASTOGRAFÍA EN EL PERÚ 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43B0A3BB-5D3C-D037-B062-DFC8D58A80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29" y="90151"/>
            <a:ext cx="896217" cy="89621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2F224A9D-F655-FEE3-47FD-F93BC7E75B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30" y="84158"/>
            <a:ext cx="923206" cy="926412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DC5C3F61-1A14-08B0-4761-AED96EE44EFA}"/>
              </a:ext>
            </a:extLst>
          </p:cNvPr>
          <p:cNvSpPr/>
          <p:nvPr/>
        </p:nvSpPr>
        <p:spPr>
          <a:xfrm>
            <a:off x="11760180" y="6454514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69EE24D-027F-89FD-7600-A81CAEC88E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69" y="1861669"/>
            <a:ext cx="6340111" cy="445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6B59038B-ADC7-8931-6DDE-D9052B2CF9E5}"/>
              </a:ext>
            </a:extLst>
          </p:cNvPr>
          <p:cNvSpPr/>
          <p:nvPr/>
        </p:nvSpPr>
        <p:spPr>
          <a:xfrm>
            <a:off x="6699695" y="1994054"/>
            <a:ext cx="5307505" cy="4261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400" dirty="0">
                <a:solidFill>
                  <a:schemeClr val="tx1"/>
                </a:solidFill>
              </a:rPr>
              <a:t>El </a:t>
            </a:r>
            <a:r>
              <a:rPr lang="es-ES" sz="2400" b="1" dirty="0">
                <a:solidFill>
                  <a:schemeClr val="tx1"/>
                </a:solidFill>
              </a:rPr>
              <a:t>Grupo de Investigación en Biofotónica y Óptica Biomédica de la PUCP</a:t>
            </a:r>
            <a:r>
              <a:rPr lang="es-ES" sz="2400" dirty="0">
                <a:solidFill>
                  <a:schemeClr val="tx1"/>
                </a:solidFill>
              </a:rPr>
              <a:t>, liderado por el </a:t>
            </a:r>
            <a:r>
              <a:rPr lang="es-ES" sz="2400" b="1" dirty="0">
                <a:solidFill>
                  <a:schemeClr val="tx1"/>
                </a:solidFill>
              </a:rPr>
              <a:t>Dr. Fernando Zvietcovich </a:t>
            </a:r>
            <a:r>
              <a:rPr lang="es-ES" sz="2400" dirty="0">
                <a:solidFill>
                  <a:schemeClr val="tx1"/>
                </a:solidFill>
              </a:rPr>
              <a:t>ha sido pionero en el desarrollo del </a:t>
            </a:r>
            <a:r>
              <a:rPr lang="es-ES" sz="2400" b="1" dirty="0">
                <a:solidFill>
                  <a:schemeClr val="tx1"/>
                </a:solidFill>
              </a:rPr>
              <a:t>primer tomógrafo de coherencia óptica con elastografía construido en un laboratorio en el Perú</a:t>
            </a:r>
            <a:r>
              <a:rPr lang="es-ES" sz="2400" dirty="0">
                <a:solidFill>
                  <a:schemeClr val="tx1"/>
                </a:solidFill>
              </a:rPr>
              <a:t>, abriendo nuevas posibilidades para la investigación en el diagnóstico de enfermedades oculares​.</a:t>
            </a:r>
          </a:p>
        </p:txBody>
      </p:sp>
    </p:spTree>
    <p:extLst>
      <p:ext uri="{BB962C8B-B14F-4D97-AF65-F5344CB8AC3E}">
        <p14:creationId xmlns:p14="http://schemas.microsoft.com/office/powerpoint/2010/main" val="252066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8DD051E-A904-A108-666E-85AE5D956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7A51AE8A-1DC4-49A5-574A-403D883358BC}"/>
              </a:ext>
            </a:extLst>
          </p:cNvPr>
          <p:cNvSpPr/>
          <p:nvPr/>
        </p:nvSpPr>
        <p:spPr>
          <a:xfrm>
            <a:off x="0" y="6494119"/>
            <a:ext cx="12192000" cy="3638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F9887236-8A00-A571-393A-58E8A7A70C82}"/>
              </a:ext>
            </a:extLst>
          </p:cNvPr>
          <p:cNvGrpSpPr/>
          <p:nvPr/>
        </p:nvGrpSpPr>
        <p:grpSpPr>
          <a:xfrm>
            <a:off x="1038989" y="6532509"/>
            <a:ext cx="2800061" cy="553998"/>
            <a:chOff x="921880" y="6471167"/>
            <a:chExt cx="2800061" cy="553998"/>
          </a:xfrm>
        </p:grpSpPr>
        <p:sp>
          <p:nvSpPr>
            <p:cNvPr id="8" name="CuadroTexto 7">
              <a:extLst>
                <a:ext uri="{FF2B5EF4-FFF2-40B4-BE49-F238E27FC236}">
                  <a16:creationId xmlns="" xmlns:a16="http://schemas.microsoft.com/office/drawing/2014/main" id="{19B73D6B-D390-5F08-43EF-1CFC822EE865}"/>
                </a:ext>
              </a:extLst>
            </p:cNvPr>
            <p:cNvSpPr txBox="1"/>
            <p:nvPr/>
          </p:nvSpPr>
          <p:spPr>
            <a:xfrm>
              <a:off x="1225713" y="6471167"/>
              <a:ext cx="24962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Av. Tingo María 398 Lima 1 – Perú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="" xmlns:a16="http://schemas.microsoft.com/office/drawing/2014/main" id="{DEDC1453-2908-DC6E-BFA7-E76B4BD70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80" y="6498875"/>
              <a:ext cx="221583" cy="221583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AFC34833-403E-14AD-6B3F-105138173DA2}"/>
              </a:ext>
            </a:extLst>
          </p:cNvPr>
          <p:cNvGrpSpPr/>
          <p:nvPr/>
        </p:nvGrpSpPr>
        <p:grpSpPr>
          <a:xfrm>
            <a:off x="5203387" y="6532509"/>
            <a:ext cx="1678100" cy="276999"/>
            <a:chOff x="5302001" y="6488083"/>
            <a:chExt cx="1678100" cy="276999"/>
          </a:xfrm>
        </p:grpSpPr>
        <p:sp>
          <p:nvSpPr>
            <p:cNvPr id="11" name="CuadroTexto 10">
              <a:extLst>
                <a:ext uri="{FF2B5EF4-FFF2-40B4-BE49-F238E27FC236}">
                  <a16:creationId xmlns="" xmlns:a16="http://schemas.microsoft.com/office/drawing/2014/main" id="{A3048439-F386-5BA7-8DAB-D4456C4413E1}"/>
                </a:ext>
              </a:extLst>
            </p:cNvPr>
            <p:cNvSpPr txBox="1"/>
            <p:nvPr/>
          </p:nvSpPr>
          <p:spPr>
            <a:xfrm>
              <a:off x="5522710" y="6488083"/>
              <a:ext cx="1457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Teléfono: 202-9060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="" xmlns:a16="http://schemas.microsoft.com/office/drawing/2014/main" id="{83D5B368-8D63-E191-2C36-58364CD11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001" y="6522629"/>
              <a:ext cx="189958" cy="189958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12E1B1E1-8473-2759-E9F1-75BF196445C2}"/>
              </a:ext>
            </a:extLst>
          </p:cNvPr>
          <p:cNvGrpSpPr/>
          <p:nvPr/>
        </p:nvGrpSpPr>
        <p:grpSpPr>
          <a:xfrm>
            <a:off x="9459965" y="6527943"/>
            <a:ext cx="2064678" cy="286962"/>
            <a:chOff x="9456156" y="6466601"/>
            <a:chExt cx="2064678" cy="286962"/>
          </a:xfrm>
        </p:grpSpPr>
        <p:sp>
          <p:nvSpPr>
            <p:cNvPr id="14" name="CuadroTexto 13">
              <a:extLst>
                <a:ext uri="{FF2B5EF4-FFF2-40B4-BE49-F238E27FC236}">
                  <a16:creationId xmlns="" xmlns:a16="http://schemas.microsoft.com/office/drawing/2014/main" id="{EB4CEC6D-3A39-613E-E078-EC161D3E66BE}"/>
                </a:ext>
              </a:extLst>
            </p:cNvPr>
            <p:cNvSpPr txBox="1"/>
            <p:nvPr/>
          </p:nvSpPr>
          <p:spPr>
            <a:xfrm>
              <a:off x="9630809" y="6466601"/>
              <a:ext cx="1890025" cy="286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www.ino.gob.pe</a:t>
              </a:r>
              <a:endPara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="" xmlns:a16="http://schemas.microsoft.com/office/drawing/2014/main" id="{E309DAC2-1A91-096E-0392-7499C9450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56" y="6492426"/>
              <a:ext cx="212333" cy="212333"/>
            </a:xfrm>
            <a:prstGeom prst="rect">
              <a:avLst/>
            </a:prstGeom>
          </p:spPr>
        </p:pic>
      </p:grpSp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69D5872D-48F7-4BAC-6D8C-A79BE749C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50" y="298151"/>
            <a:ext cx="2147387" cy="45367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3A57512E-92E1-822E-D93F-1E458236E4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5" y="84158"/>
            <a:ext cx="2016964" cy="925432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ED0BB84D-52F6-2D5F-8711-EC3CF192956B}"/>
              </a:ext>
            </a:extLst>
          </p:cNvPr>
          <p:cNvSpPr/>
          <p:nvPr/>
        </p:nvSpPr>
        <p:spPr>
          <a:xfrm>
            <a:off x="11695487" y="6420420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D1042AF0-22FD-C01A-86FB-33A29C8EC53A}"/>
              </a:ext>
            </a:extLst>
          </p:cNvPr>
          <p:cNvSpPr/>
          <p:nvPr/>
        </p:nvSpPr>
        <p:spPr>
          <a:xfrm>
            <a:off x="0" y="1034772"/>
            <a:ext cx="12192000" cy="7203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00339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D71DCB04-FF5B-CFC0-DCFA-1001037BD7DD}"/>
              </a:ext>
            </a:extLst>
          </p:cNvPr>
          <p:cNvSpPr/>
          <p:nvPr/>
        </p:nvSpPr>
        <p:spPr>
          <a:xfrm>
            <a:off x="0" y="1145567"/>
            <a:ext cx="12191999" cy="503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400" b="1" dirty="0">
                <a:solidFill>
                  <a:prstClr val="white"/>
                </a:solidFill>
                <a:cs typeface="Arial" panose="020B0604020202020204" pitchFamily="34" charset="0"/>
              </a:rPr>
              <a:t>ASESORÍA PARA EL DISEÑO Y FABRICACIÓN DEL PRIMER OCT CON ELASTOGRAFÍA EN EL PERÚ 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94D1B20F-3B27-37F7-061E-C160ACE3D3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29" y="90151"/>
            <a:ext cx="896217" cy="89621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9BFAE5E2-8B56-48F6-3846-52178DEF5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30" y="84158"/>
            <a:ext cx="923206" cy="926412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68DCBBB4-F477-AB8C-451F-308D8D114556}"/>
              </a:ext>
            </a:extLst>
          </p:cNvPr>
          <p:cNvSpPr/>
          <p:nvPr/>
        </p:nvSpPr>
        <p:spPr>
          <a:xfrm>
            <a:off x="11760180" y="6454514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A0EB03E-9212-D652-4D58-C52409133C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38" y="2546334"/>
            <a:ext cx="3321813" cy="3947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BF3572CD-22EB-DFCE-B74B-005F5EB411C4}"/>
              </a:ext>
            </a:extLst>
          </p:cNvPr>
          <p:cNvSpPr/>
          <p:nvPr/>
        </p:nvSpPr>
        <p:spPr>
          <a:xfrm>
            <a:off x="274671" y="1779275"/>
            <a:ext cx="11636725" cy="823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tx1"/>
                </a:solidFill>
              </a:rPr>
              <a:t>Actualmente viene siendo asesorado por especialistas del INO y el IMO para el ensamblaje final del equipo y la realización de pruebas en pacientes en la institución.</a:t>
            </a:r>
            <a:endParaRPr lang="es-PE" sz="2200" dirty="0">
              <a:solidFill>
                <a:schemeClr val="tx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0EF46B3E-76F5-5B39-4B67-0771DE4BA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8" y="2662241"/>
            <a:ext cx="5495730" cy="3661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9252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EA8F298B-C53E-FCDB-600F-3727EB501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DE769ACE-7002-78C3-123A-3EA9F7846087}"/>
              </a:ext>
            </a:extLst>
          </p:cNvPr>
          <p:cNvSpPr/>
          <p:nvPr/>
        </p:nvSpPr>
        <p:spPr>
          <a:xfrm>
            <a:off x="0" y="6494119"/>
            <a:ext cx="12192000" cy="3638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F49B331F-DD12-0C95-8770-7B0B88E9ECA6}"/>
              </a:ext>
            </a:extLst>
          </p:cNvPr>
          <p:cNvGrpSpPr/>
          <p:nvPr/>
        </p:nvGrpSpPr>
        <p:grpSpPr>
          <a:xfrm>
            <a:off x="1038989" y="6532509"/>
            <a:ext cx="2800061" cy="553998"/>
            <a:chOff x="921880" y="6471167"/>
            <a:chExt cx="2800061" cy="553998"/>
          </a:xfrm>
        </p:grpSpPr>
        <p:sp>
          <p:nvSpPr>
            <p:cNvPr id="8" name="CuadroTexto 7">
              <a:extLst>
                <a:ext uri="{FF2B5EF4-FFF2-40B4-BE49-F238E27FC236}">
                  <a16:creationId xmlns="" xmlns:a16="http://schemas.microsoft.com/office/drawing/2014/main" id="{A3056C35-BF49-DD95-2955-13C7DE36D4D6}"/>
                </a:ext>
              </a:extLst>
            </p:cNvPr>
            <p:cNvSpPr txBox="1"/>
            <p:nvPr/>
          </p:nvSpPr>
          <p:spPr>
            <a:xfrm>
              <a:off x="1225713" y="6471167"/>
              <a:ext cx="24962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Av. Tingo María 398 Lima 1 – Perú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="" xmlns:a16="http://schemas.microsoft.com/office/drawing/2014/main" id="{C089F3D9-A61F-7667-E344-4877D2DC8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80" y="6498875"/>
              <a:ext cx="221583" cy="221583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148E7140-D988-C764-54C8-A2CE5D5FB99B}"/>
              </a:ext>
            </a:extLst>
          </p:cNvPr>
          <p:cNvGrpSpPr/>
          <p:nvPr/>
        </p:nvGrpSpPr>
        <p:grpSpPr>
          <a:xfrm>
            <a:off x="5203387" y="6532509"/>
            <a:ext cx="1678100" cy="276999"/>
            <a:chOff x="5302001" y="6488083"/>
            <a:chExt cx="1678100" cy="276999"/>
          </a:xfrm>
        </p:grpSpPr>
        <p:sp>
          <p:nvSpPr>
            <p:cNvPr id="11" name="CuadroTexto 10">
              <a:extLst>
                <a:ext uri="{FF2B5EF4-FFF2-40B4-BE49-F238E27FC236}">
                  <a16:creationId xmlns="" xmlns:a16="http://schemas.microsoft.com/office/drawing/2014/main" id="{188B06E8-93D7-B1B5-04DB-F8569D5FF86D}"/>
                </a:ext>
              </a:extLst>
            </p:cNvPr>
            <p:cNvSpPr txBox="1"/>
            <p:nvPr/>
          </p:nvSpPr>
          <p:spPr>
            <a:xfrm>
              <a:off x="5522710" y="6488083"/>
              <a:ext cx="1457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Teléfono: 202-9060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="" xmlns:a16="http://schemas.microsoft.com/office/drawing/2014/main" id="{A70FE6D8-AD41-693B-255A-28EBF2FF1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001" y="6522629"/>
              <a:ext cx="189958" cy="189958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54D43F58-83B5-95D8-E84E-FA52FE16830D}"/>
              </a:ext>
            </a:extLst>
          </p:cNvPr>
          <p:cNvGrpSpPr/>
          <p:nvPr/>
        </p:nvGrpSpPr>
        <p:grpSpPr>
          <a:xfrm>
            <a:off x="9459965" y="6527943"/>
            <a:ext cx="2064678" cy="286962"/>
            <a:chOff x="9456156" y="6466601"/>
            <a:chExt cx="2064678" cy="286962"/>
          </a:xfrm>
        </p:grpSpPr>
        <p:sp>
          <p:nvSpPr>
            <p:cNvPr id="14" name="CuadroTexto 13">
              <a:extLst>
                <a:ext uri="{FF2B5EF4-FFF2-40B4-BE49-F238E27FC236}">
                  <a16:creationId xmlns="" xmlns:a16="http://schemas.microsoft.com/office/drawing/2014/main" id="{D57C5679-0CD0-76F9-0EDF-F1955A05C9E3}"/>
                </a:ext>
              </a:extLst>
            </p:cNvPr>
            <p:cNvSpPr txBox="1"/>
            <p:nvPr/>
          </p:nvSpPr>
          <p:spPr>
            <a:xfrm>
              <a:off x="9630809" y="6466601"/>
              <a:ext cx="1890025" cy="286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www.ino.gob.pe</a:t>
              </a:r>
              <a:endPara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="" xmlns:a16="http://schemas.microsoft.com/office/drawing/2014/main" id="{C13CADE3-3991-B8E6-141E-37F97C0FA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56" y="6492426"/>
              <a:ext cx="212333" cy="212333"/>
            </a:xfrm>
            <a:prstGeom prst="rect">
              <a:avLst/>
            </a:prstGeom>
          </p:spPr>
        </p:pic>
      </p:grpSp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D9799D1C-985B-C92C-8B9B-46A3066DE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50" y="298151"/>
            <a:ext cx="2147387" cy="45367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DBF80633-3A9A-16F8-140C-5CC7B81660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5" y="84158"/>
            <a:ext cx="2016964" cy="925432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207F9946-EC6F-CBB8-9376-B4E2E7CE7DCF}"/>
              </a:ext>
            </a:extLst>
          </p:cNvPr>
          <p:cNvSpPr/>
          <p:nvPr/>
        </p:nvSpPr>
        <p:spPr>
          <a:xfrm>
            <a:off x="11695487" y="6420420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A891D63B-2BDB-B239-83A3-6CA769B3A99A}"/>
              </a:ext>
            </a:extLst>
          </p:cNvPr>
          <p:cNvSpPr/>
          <p:nvPr/>
        </p:nvSpPr>
        <p:spPr>
          <a:xfrm>
            <a:off x="0" y="1034772"/>
            <a:ext cx="12192000" cy="7203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00339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A08C1F20-A10F-C499-5950-7796B34AB8F4}"/>
              </a:ext>
            </a:extLst>
          </p:cNvPr>
          <p:cNvSpPr/>
          <p:nvPr/>
        </p:nvSpPr>
        <p:spPr>
          <a:xfrm>
            <a:off x="0" y="1145567"/>
            <a:ext cx="12191999" cy="503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400" b="1" dirty="0">
                <a:solidFill>
                  <a:prstClr val="white"/>
                </a:solidFill>
                <a:cs typeface="Arial" panose="020B0604020202020204" pitchFamily="34" charset="0"/>
              </a:rPr>
              <a:t>ASESORÍA PARA EL DISEÑO Y FABRICACIÓN DEL PRIMER OCT CON ELASTOGRAFÍA EN EL PERÚ 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361B55E6-F8C6-81A6-7985-1951768D12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29" y="90151"/>
            <a:ext cx="896217" cy="89621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34578335-1278-67F8-56E3-EE6D67B620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30" y="84158"/>
            <a:ext cx="923206" cy="926412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29EC4138-5934-CC44-344E-E9D4F1219701}"/>
              </a:ext>
            </a:extLst>
          </p:cNvPr>
          <p:cNvSpPr/>
          <p:nvPr/>
        </p:nvSpPr>
        <p:spPr>
          <a:xfrm>
            <a:off x="11760180" y="6454514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3A6459FB-0E3B-F882-F828-DC5DD5329211}"/>
              </a:ext>
            </a:extLst>
          </p:cNvPr>
          <p:cNvSpPr/>
          <p:nvPr/>
        </p:nvSpPr>
        <p:spPr>
          <a:xfrm>
            <a:off x="356130" y="1957205"/>
            <a:ext cx="6147306" cy="4261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200" b="1" dirty="0">
                <a:solidFill>
                  <a:schemeClr val="tx1"/>
                </a:solidFill>
              </a:rPr>
              <a:t>Mayo 2025</a:t>
            </a:r>
          </a:p>
          <a:p>
            <a:pPr algn="just"/>
            <a:endParaRPr lang="es-PE" sz="2200" dirty="0">
              <a:solidFill>
                <a:schemeClr val="tx1"/>
              </a:solidFill>
            </a:endParaRPr>
          </a:p>
          <a:p>
            <a:pPr algn="just"/>
            <a:r>
              <a:rPr lang="es-PE" sz="2200" dirty="0">
                <a:solidFill>
                  <a:schemeClr val="tx1"/>
                </a:solidFill>
              </a:rPr>
              <a:t>Los investigadores </a:t>
            </a:r>
            <a:r>
              <a:rPr lang="es-PE" sz="2200" b="1" dirty="0">
                <a:solidFill>
                  <a:schemeClr val="tx1"/>
                </a:solidFill>
              </a:rPr>
              <a:t>Fernando Zvietcovich y Etsel Suarez Uribe </a:t>
            </a:r>
            <a:r>
              <a:rPr lang="es-ES" sz="2200" b="1" dirty="0">
                <a:solidFill>
                  <a:schemeClr val="tx1"/>
                </a:solidFill>
              </a:rPr>
              <a:t>miembros del Grupo de Investigación en Biofotónica y Óptica Biomédica (Gibio) de la PUCP </a:t>
            </a:r>
            <a:r>
              <a:rPr lang="es-ES" sz="2200" dirty="0">
                <a:solidFill>
                  <a:schemeClr val="tx1"/>
                </a:solidFill>
              </a:rPr>
              <a:t>recibieron el reconocimiento con la </a:t>
            </a:r>
            <a:r>
              <a:rPr lang="es-ES" sz="2200" b="1" dirty="0">
                <a:solidFill>
                  <a:schemeClr val="tx1"/>
                </a:solidFill>
              </a:rPr>
              <a:t>Medalla de Oro y una felicitación especial del jurado en el Salón Internacional de Invenciones de Ginebra 2025 </a:t>
            </a:r>
            <a:r>
              <a:rPr lang="es-ES" sz="2200" dirty="0">
                <a:solidFill>
                  <a:schemeClr val="tx1"/>
                </a:solidFill>
              </a:rPr>
              <a:t>con la  investigación </a:t>
            </a:r>
            <a:r>
              <a:rPr lang="es-ES" sz="2200" b="1" dirty="0">
                <a:solidFill>
                  <a:schemeClr val="tx1"/>
                </a:solidFill>
              </a:rPr>
              <a:t>“Método y sistema para diagnóstico y clasificación de estadio de enfermedades oculares”</a:t>
            </a:r>
            <a:endParaRPr lang="es-PE" sz="2200" b="1" dirty="0">
              <a:solidFill>
                <a:schemeClr val="tx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D0AD0DF7-227B-B358-F358-46C2B4715F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47" y="1830293"/>
            <a:ext cx="2612264" cy="464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8D58BD5A-0CD1-E3A7-2A44-731B3AA750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573" y="1828772"/>
            <a:ext cx="2456516" cy="4591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5675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D668277-37BA-5DAD-5412-BA7B5724F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52945514-B7C6-C65B-8B80-86E1146000D0}"/>
              </a:ext>
            </a:extLst>
          </p:cNvPr>
          <p:cNvSpPr/>
          <p:nvPr/>
        </p:nvSpPr>
        <p:spPr>
          <a:xfrm>
            <a:off x="0" y="6494119"/>
            <a:ext cx="12192000" cy="3638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18950C7A-28E2-6991-41F7-6706BD7E323D}"/>
              </a:ext>
            </a:extLst>
          </p:cNvPr>
          <p:cNvGrpSpPr/>
          <p:nvPr/>
        </p:nvGrpSpPr>
        <p:grpSpPr>
          <a:xfrm>
            <a:off x="1038989" y="6532509"/>
            <a:ext cx="2800061" cy="553998"/>
            <a:chOff x="921880" y="6471167"/>
            <a:chExt cx="2800061" cy="553998"/>
          </a:xfrm>
        </p:grpSpPr>
        <p:sp>
          <p:nvSpPr>
            <p:cNvPr id="8" name="CuadroTexto 7">
              <a:extLst>
                <a:ext uri="{FF2B5EF4-FFF2-40B4-BE49-F238E27FC236}">
                  <a16:creationId xmlns="" xmlns:a16="http://schemas.microsoft.com/office/drawing/2014/main" id="{528C04E2-A42A-A43D-BC7A-4EA175C560F3}"/>
                </a:ext>
              </a:extLst>
            </p:cNvPr>
            <p:cNvSpPr txBox="1"/>
            <p:nvPr/>
          </p:nvSpPr>
          <p:spPr>
            <a:xfrm>
              <a:off x="1225713" y="6471167"/>
              <a:ext cx="24962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Av. Tingo María 398 Lima 1 – Perú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="" xmlns:a16="http://schemas.microsoft.com/office/drawing/2014/main" id="{BEE9DC82-B197-6654-AF32-3BD1BFA3C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80" y="6498875"/>
              <a:ext cx="221583" cy="221583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AC0E261C-6613-93B5-5F91-4E9B8EBBD1F3}"/>
              </a:ext>
            </a:extLst>
          </p:cNvPr>
          <p:cNvGrpSpPr/>
          <p:nvPr/>
        </p:nvGrpSpPr>
        <p:grpSpPr>
          <a:xfrm>
            <a:off x="5203387" y="6532509"/>
            <a:ext cx="1678100" cy="276999"/>
            <a:chOff x="5302001" y="6488083"/>
            <a:chExt cx="1678100" cy="276999"/>
          </a:xfrm>
        </p:grpSpPr>
        <p:sp>
          <p:nvSpPr>
            <p:cNvPr id="11" name="CuadroTexto 10">
              <a:extLst>
                <a:ext uri="{FF2B5EF4-FFF2-40B4-BE49-F238E27FC236}">
                  <a16:creationId xmlns="" xmlns:a16="http://schemas.microsoft.com/office/drawing/2014/main" id="{641443F0-4434-D190-927D-D3995466542F}"/>
                </a:ext>
              </a:extLst>
            </p:cNvPr>
            <p:cNvSpPr txBox="1"/>
            <p:nvPr/>
          </p:nvSpPr>
          <p:spPr>
            <a:xfrm>
              <a:off x="5522710" y="6488083"/>
              <a:ext cx="1457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Teléfono: 202-9060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="" xmlns:a16="http://schemas.microsoft.com/office/drawing/2014/main" id="{0140C1AF-B0EC-8EC8-07F7-9D18BCECE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001" y="6522629"/>
              <a:ext cx="189958" cy="189958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E1BA89AE-EF44-93B1-37E8-6FEF8AF952D0}"/>
              </a:ext>
            </a:extLst>
          </p:cNvPr>
          <p:cNvGrpSpPr/>
          <p:nvPr/>
        </p:nvGrpSpPr>
        <p:grpSpPr>
          <a:xfrm>
            <a:off x="9459965" y="6527943"/>
            <a:ext cx="2064678" cy="286962"/>
            <a:chOff x="9456156" y="6466601"/>
            <a:chExt cx="2064678" cy="286962"/>
          </a:xfrm>
        </p:grpSpPr>
        <p:sp>
          <p:nvSpPr>
            <p:cNvPr id="14" name="CuadroTexto 13">
              <a:extLst>
                <a:ext uri="{FF2B5EF4-FFF2-40B4-BE49-F238E27FC236}">
                  <a16:creationId xmlns="" xmlns:a16="http://schemas.microsoft.com/office/drawing/2014/main" id="{68FB10EA-E319-1E1A-63AE-B1185C54A714}"/>
                </a:ext>
              </a:extLst>
            </p:cNvPr>
            <p:cNvSpPr txBox="1"/>
            <p:nvPr/>
          </p:nvSpPr>
          <p:spPr>
            <a:xfrm>
              <a:off x="9630809" y="6466601"/>
              <a:ext cx="1890025" cy="286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www.ino.gob.pe</a:t>
              </a:r>
              <a:endPara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="" xmlns:a16="http://schemas.microsoft.com/office/drawing/2014/main" id="{5228089F-7C6B-A147-F95F-5575C6E26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56" y="6492426"/>
              <a:ext cx="212333" cy="212333"/>
            </a:xfrm>
            <a:prstGeom prst="rect">
              <a:avLst/>
            </a:prstGeom>
          </p:spPr>
        </p:pic>
      </p:grpSp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6522CD1D-BB7F-AE43-26AD-5E552F434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50" y="298151"/>
            <a:ext cx="2147387" cy="45367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45CCA13C-157B-1D6F-6E05-D0BF784AF0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5" y="84158"/>
            <a:ext cx="2016964" cy="925432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BF134F30-9890-7938-93E7-7B6A8E620BB6}"/>
              </a:ext>
            </a:extLst>
          </p:cNvPr>
          <p:cNvSpPr/>
          <p:nvPr/>
        </p:nvSpPr>
        <p:spPr>
          <a:xfrm>
            <a:off x="11695487" y="6420420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542B91D6-A47A-331A-A7FC-1859159FD904}"/>
              </a:ext>
            </a:extLst>
          </p:cNvPr>
          <p:cNvSpPr/>
          <p:nvPr/>
        </p:nvSpPr>
        <p:spPr>
          <a:xfrm>
            <a:off x="0" y="1034772"/>
            <a:ext cx="12192000" cy="7203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00339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C4A4D09E-50D6-48F6-1A5A-8B30F6E9F992}"/>
              </a:ext>
            </a:extLst>
          </p:cNvPr>
          <p:cNvSpPr/>
          <p:nvPr/>
        </p:nvSpPr>
        <p:spPr>
          <a:xfrm>
            <a:off x="0" y="1145567"/>
            <a:ext cx="12191999" cy="503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400" b="1" dirty="0">
                <a:solidFill>
                  <a:prstClr val="white"/>
                </a:solidFill>
                <a:cs typeface="Arial" panose="020B0604020202020204" pitchFamily="34" charset="0"/>
              </a:rPr>
              <a:t>I CURSO DE BIODISEÑO-AGOSTO-DICIEMBRE-2024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C625BD15-EE5D-E270-2BAB-3A2CA95AA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29" y="90151"/>
            <a:ext cx="896217" cy="89621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BB1E4285-D936-7B92-9AA3-4D3EC2C81A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30" y="84158"/>
            <a:ext cx="923206" cy="926412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E598C1FF-37F0-91CB-CE58-A14B0E702843}"/>
              </a:ext>
            </a:extLst>
          </p:cNvPr>
          <p:cNvSpPr/>
          <p:nvPr/>
        </p:nvSpPr>
        <p:spPr>
          <a:xfrm>
            <a:off x="11760180" y="6454514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A5FD0529-5A9C-2A92-0F2B-4A1E12CC3251}"/>
              </a:ext>
            </a:extLst>
          </p:cNvPr>
          <p:cNvSpPr/>
          <p:nvPr/>
        </p:nvSpPr>
        <p:spPr>
          <a:xfrm>
            <a:off x="86442" y="1292538"/>
            <a:ext cx="11673738" cy="1905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PE" b="1" dirty="0">
                <a:solidFill>
                  <a:schemeClr val="tx1"/>
                </a:solidFill>
              </a:rPr>
              <a:t>Problemática: </a:t>
            </a:r>
            <a:r>
              <a:rPr lang="es-PE" dirty="0">
                <a:solidFill>
                  <a:schemeClr val="tx1"/>
                </a:solidFill>
              </a:rPr>
              <a:t>Situación del Glaucoma en el Perú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PE" b="1" dirty="0">
                <a:solidFill>
                  <a:schemeClr val="tx1"/>
                </a:solidFill>
              </a:rPr>
              <a:t>Objetivo: </a:t>
            </a:r>
            <a:r>
              <a:rPr lang="es-PE" dirty="0">
                <a:solidFill>
                  <a:schemeClr val="tx1"/>
                </a:solidFill>
              </a:rPr>
              <a:t>Diseñar y fabricar un prototipo de </a:t>
            </a:r>
            <a:r>
              <a:rPr lang="es-PE" b="1" dirty="0">
                <a:solidFill>
                  <a:schemeClr val="tx1"/>
                </a:solidFill>
              </a:rPr>
              <a:t>Retinógrafo Portátil y Campímetro Portátil </a:t>
            </a:r>
            <a:r>
              <a:rPr lang="es-PE" dirty="0">
                <a:solidFill>
                  <a:schemeClr val="tx1"/>
                </a:solidFill>
              </a:rPr>
              <a:t>que permita mejorar el acceso al diagnóstico oportuno del Glaucoma en las zonas más alejadas del país.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569EC836-B6C4-3639-5DCD-BC4C8C18E9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9" y="2701698"/>
            <a:ext cx="5376526" cy="3712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BA9CD607-0118-0FB2-E6CA-22F268A1A5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23" y="2701698"/>
            <a:ext cx="5403591" cy="3712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5927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892006E-42BE-240B-0783-74A15DA11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36FEEAFA-21B2-842E-9611-4982E63AEECD}"/>
              </a:ext>
            </a:extLst>
          </p:cNvPr>
          <p:cNvSpPr/>
          <p:nvPr/>
        </p:nvSpPr>
        <p:spPr>
          <a:xfrm>
            <a:off x="0" y="6494119"/>
            <a:ext cx="12192000" cy="3638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A22119E7-8D81-1E65-A09C-F1E14DA622D4}"/>
              </a:ext>
            </a:extLst>
          </p:cNvPr>
          <p:cNvGrpSpPr/>
          <p:nvPr/>
        </p:nvGrpSpPr>
        <p:grpSpPr>
          <a:xfrm>
            <a:off x="1038989" y="6532509"/>
            <a:ext cx="2800061" cy="553998"/>
            <a:chOff x="921880" y="6471167"/>
            <a:chExt cx="2800061" cy="553998"/>
          </a:xfrm>
        </p:grpSpPr>
        <p:sp>
          <p:nvSpPr>
            <p:cNvPr id="8" name="CuadroTexto 7">
              <a:extLst>
                <a:ext uri="{FF2B5EF4-FFF2-40B4-BE49-F238E27FC236}">
                  <a16:creationId xmlns="" xmlns:a16="http://schemas.microsoft.com/office/drawing/2014/main" id="{5508BF80-909C-C6FD-2156-ECC59BAF1C1F}"/>
                </a:ext>
              </a:extLst>
            </p:cNvPr>
            <p:cNvSpPr txBox="1"/>
            <p:nvPr/>
          </p:nvSpPr>
          <p:spPr>
            <a:xfrm>
              <a:off x="1225713" y="6471167"/>
              <a:ext cx="24962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Av. Tingo María 398 Lima 1 – Perú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="" xmlns:a16="http://schemas.microsoft.com/office/drawing/2014/main" id="{D0FE846D-F543-455D-C7C4-90F85D08C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80" y="6498875"/>
              <a:ext cx="221583" cy="221583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5D70AF94-D8E9-42AD-773B-3B906803CD38}"/>
              </a:ext>
            </a:extLst>
          </p:cNvPr>
          <p:cNvGrpSpPr/>
          <p:nvPr/>
        </p:nvGrpSpPr>
        <p:grpSpPr>
          <a:xfrm>
            <a:off x="5203387" y="6532509"/>
            <a:ext cx="1678100" cy="276999"/>
            <a:chOff x="5302001" y="6488083"/>
            <a:chExt cx="1678100" cy="276999"/>
          </a:xfrm>
        </p:grpSpPr>
        <p:sp>
          <p:nvSpPr>
            <p:cNvPr id="11" name="CuadroTexto 10">
              <a:extLst>
                <a:ext uri="{FF2B5EF4-FFF2-40B4-BE49-F238E27FC236}">
                  <a16:creationId xmlns="" xmlns:a16="http://schemas.microsoft.com/office/drawing/2014/main" id="{50CD1D10-4948-97CA-04CA-D3264524025E}"/>
                </a:ext>
              </a:extLst>
            </p:cNvPr>
            <p:cNvSpPr txBox="1"/>
            <p:nvPr/>
          </p:nvSpPr>
          <p:spPr>
            <a:xfrm>
              <a:off x="5522710" y="6488083"/>
              <a:ext cx="1457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Teléfono: 202-9060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="" xmlns:a16="http://schemas.microsoft.com/office/drawing/2014/main" id="{60B712F8-377A-3F51-922D-D600972CA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001" y="6522629"/>
              <a:ext cx="189958" cy="189958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80D004AC-3802-3A6E-EC2B-67B10A02F5EE}"/>
              </a:ext>
            </a:extLst>
          </p:cNvPr>
          <p:cNvGrpSpPr/>
          <p:nvPr/>
        </p:nvGrpSpPr>
        <p:grpSpPr>
          <a:xfrm>
            <a:off x="9459965" y="6527943"/>
            <a:ext cx="2064678" cy="286962"/>
            <a:chOff x="9456156" y="6466601"/>
            <a:chExt cx="2064678" cy="286962"/>
          </a:xfrm>
        </p:grpSpPr>
        <p:sp>
          <p:nvSpPr>
            <p:cNvPr id="14" name="CuadroTexto 13">
              <a:extLst>
                <a:ext uri="{FF2B5EF4-FFF2-40B4-BE49-F238E27FC236}">
                  <a16:creationId xmlns="" xmlns:a16="http://schemas.microsoft.com/office/drawing/2014/main" id="{13366D45-4D25-0C81-E5A0-013D7C0E18B0}"/>
                </a:ext>
              </a:extLst>
            </p:cNvPr>
            <p:cNvSpPr txBox="1"/>
            <p:nvPr/>
          </p:nvSpPr>
          <p:spPr>
            <a:xfrm>
              <a:off x="9630809" y="6466601"/>
              <a:ext cx="1890025" cy="286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www.ino.gob.pe</a:t>
              </a:r>
              <a:endParaRPr kumimoji="0" lang="es-P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="" xmlns:a16="http://schemas.microsoft.com/office/drawing/2014/main" id="{825062EF-4FAA-9882-710F-B1524E620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156" y="6492426"/>
              <a:ext cx="212333" cy="212333"/>
            </a:xfrm>
            <a:prstGeom prst="rect">
              <a:avLst/>
            </a:prstGeom>
          </p:spPr>
        </p:pic>
      </p:grpSp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97BAA378-32C3-FDB7-47C6-D435BCA7C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50" y="298151"/>
            <a:ext cx="2147387" cy="45367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51F7278A-C49C-CBF7-839D-467960B19F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5" y="84158"/>
            <a:ext cx="2016964" cy="925432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3F405CC0-EB0D-14E9-9758-E6EAFE31D3E1}"/>
              </a:ext>
            </a:extLst>
          </p:cNvPr>
          <p:cNvSpPr/>
          <p:nvPr/>
        </p:nvSpPr>
        <p:spPr>
          <a:xfrm>
            <a:off x="11695487" y="6420420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7EEE0B95-C309-2EA5-D140-62A0B822495D}"/>
              </a:ext>
            </a:extLst>
          </p:cNvPr>
          <p:cNvSpPr/>
          <p:nvPr/>
        </p:nvSpPr>
        <p:spPr>
          <a:xfrm>
            <a:off x="0" y="1034772"/>
            <a:ext cx="12192000" cy="7203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00339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E7FE8560-717C-D480-A95F-EE35D31146D7}"/>
              </a:ext>
            </a:extLst>
          </p:cNvPr>
          <p:cNvSpPr/>
          <p:nvPr/>
        </p:nvSpPr>
        <p:spPr>
          <a:xfrm>
            <a:off x="0" y="1145567"/>
            <a:ext cx="12191999" cy="503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2400" b="1" dirty="0">
                <a:solidFill>
                  <a:prstClr val="white"/>
                </a:solidFill>
                <a:cs typeface="Arial" panose="020B0604020202020204" pitchFamily="34" charset="0"/>
              </a:rPr>
              <a:t>I CURSO DE BIODISEÑO-AGOSTO-DICIEMBRE-2024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56A20ECA-854D-1A36-0A04-BFE2FE7D93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29" y="90151"/>
            <a:ext cx="896217" cy="89621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299F9A7E-BD7D-445F-F98E-3E29DB9458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30" y="84158"/>
            <a:ext cx="923206" cy="926412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AD7C88E7-B241-8DF1-DC13-F1D24305852E}"/>
              </a:ext>
            </a:extLst>
          </p:cNvPr>
          <p:cNvSpPr/>
          <p:nvPr/>
        </p:nvSpPr>
        <p:spPr>
          <a:xfrm>
            <a:off x="11760180" y="6454514"/>
            <a:ext cx="431819" cy="432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8924C64C-CB67-CAAF-DEAB-31B6B0D1B5DC}"/>
              </a:ext>
            </a:extLst>
          </p:cNvPr>
          <p:cNvSpPr/>
          <p:nvPr/>
        </p:nvSpPr>
        <p:spPr>
          <a:xfrm>
            <a:off x="720995" y="1778261"/>
            <a:ext cx="10750007" cy="804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tx1"/>
                </a:solidFill>
              </a:rPr>
              <a:t>Se hizo el acompañamiento junto con el equipo de especialistas del </a:t>
            </a:r>
            <a:r>
              <a:rPr lang="es-PE" sz="2000" b="1" dirty="0">
                <a:solidFill>
                  <a:schemeClr val="tx1"/>
                </a:solidFill>
              </a:rPr>
              <a:t>Departamento de Retina y Glaucoma</a:t>
            </a:r>
            <a:r>
              <a:rPr lang="es-PE" sz="2000" dirty="0">
                <a:solidFill>
                  <a:schemeClr val="tx1"/>
                </a:solidFill>
              </a:rPr>
              <a:t> para la evaluación final y retroalimentación a </a:t>
            </a:r>
            <a:r>
              <a:rPr lang="es-PE" sz="2000" b="1" dirty="0">
                <a:solidFill>
                  <a:schemeClr val="tx1"/>
                </a:solidFill>
              </a:rPr>
              <a:t>4 grupos del Curso de Biodiseño 2024.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6499D6BE-F0A6-086A-41C9-CCD623AAF0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6" y="2619294"/>
            <a:ext cx="5730622" cy="3699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8B83B88D-93C0-0C47-1E89-23E0054DC9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48" y="2641084"/>
            <a:ext cx="5684273" cy="370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528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6BFED4A-4A48-8DC0-C98E-27D916D7E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tinógrafo Portátil">
            <a:hlinkClick r:id="" action="ppaction://media"/>
            <a:extLst>
              <a:ext uri="{FF2B5EF4-FFF2-40B4-BE49-F238E27FC236}">
                <a16:creationId xmlns="" xmlns:a16="http://schemas.microsoft.com/office/drawing/2014/main" id="{2625A5F5-5628-6A6C-463D-C9505622F9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4053840" cy="6858000"/>
          </a:xfrm>
          <a:prstGeom prst="rect">
            <a:avLst/>
          </a:prstGeom>
        </p:spPr>
      </p:pic>
      <p:pic>
        <p:nvPicPr>
          <p:cNvPr id="20" name="Campímetro Portátil 2">
            <a:hlinkClick r:id="" action="ppaction://media"/>
            <a:extLst>
              <a:ext uri="{FF2B5EF4-FFF2-40B4-BE49-F238E27FC236}">
                <a16:creationId xmlns="" xmlns:a16="http://schemas.microsoft.com/office/drawing/2014/main" id="{023336ED-5765-DB83-732B-B21A9509A04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53840" y="0"/>
            <a:ext cx="4084322" cy="6858000"/>
          </a:xfrm>
          <a:prstGeom prst="rect">
            <a:avLst/>
          </a:prstGeom>
        </p:spPr>
      </p:pic>
      <p:pic>
        <p:nvPicPr>
          <p:cNvPr id="21" name="Reconocimiento">
            <a:hlinkClick r:id="" action="ppaction://media"/>
            <a:extLst>
              <a:ext uri="{FF2B5EF4-FFF2-40B4-BE49-F238E27FC236}">
                <a16:creationId xmlns="" xmlns:a16="http://schemas.microsoft.com/office/drawing/2014/main" id="{C35D9B70-775C-CBAE-E67D-1B871FC4AA7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28000" y="0"/>
            <a:ext cx="4084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3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1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47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3712</TotalTime>
  <Words>603</Words>
  <Application>Microsoft Office PowerPoint</Application>
  <PresentationFormat>Panorámica</PresentationFormat>
  <Paragraphs>76</Paragraphs>
  <Slides>17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Gutierrez Herrera</dc:creator>
  <cp:lastModifiedBy>ALBERTO</cp:lastModifiedBy>
  <cp:revision>222</cp:revision>
  <dcterms:created xsi:type="dcterms:W3CDTF">2018-09-14T19:34:42Z</dcterms:created>
  <dcterms:modified xsi:type="dcterms:W3CDTF">2025-08-28T04:50:35Z</dcterms:modified>
</cp:coreProperties>
</file>