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70" r:id="rId4"/>
    <p:sldId id="283" r:id="rId5"/>
    <p:sldId id="258" r:id="rId6"/>
    <p:sldId id="259" r:id="rId7"/>
    <p:sldId id="275" r:id="rId8"/>
    <p:sldId id="261" r:id="rId9"/>
    <p:sldId id="276" r:id="rId10"/>
    <p:sldId id="277" r:id="rId11"/>
    <p:sldId id="278" r:id="rId12"/>
    <p:sldId id="279" r:id="rId13"/>
    <p:sldId id="281" r:id="rId14"/>
    <p:sldId id="282" r:id="rId15"/>
    <p:sldId id="28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7"/>
    <p:restoredTop sz="94616"/>
  </p:normalViewPr>
  <p:slideViewPr>
    <p:cSldViewPr snapToGrid="0">
      <p:cViewPr varScale="1">
        <p:scale>
          <a:sx n="89" d="100"/>
          <a:sy n="89" d="100"/>
        </p:scale>
        <p:origin x="67"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171E2-825E-4058-86E1-E184883BC0A2}"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23B3C39F-A9E5-420F-9054-D3E84585C47E}">
      <dgm:prSet/>
      <dgm:spPr/>
      <dgm:t>
        <a:bodyPr/>
        <a:lstStyle/>
        <a:p>
          <a:r>
            <a:rPr lang="es-ES" b="1" i="0"/>
            <a:t>POVIDONA YODADA al 5 -10 %: </a:t>
          </a:r>
          <a:r>
            <a:rPr lang="es-ES" b="0" i="0"/>
            <a:t>La Sociedad Europea de Cirujanos de Cataratas y Refractivos nos dice que el manejo preoperatorio recomendado es la aplicación de solución de povidona yodada al 5% en el fórnix conjuntival, povidona yodada al  10% en la piel periocular durante al menos 3 minutos antes de la cirugía.</a:t>
          </a:r>
          <a:endParaRPr lang="en-US"/>
        </a:p>
      </dgm:t>
    </dgm:pt>
    <dgm:pt modelId="{0BEE0FAD-F3E7-420D-AE84-FB2FA789BA40}" type="parTrans" cxnId="{754885FD-2FF6-4592-BA13-285FAF9FDC27}">
      <dgm:prSet/>
      <dgm:spPr/>
      <dgm:t>
        <a:bodyPr/>
        <a:lstStyle/>
        <a:p>
          <a:endParaRPr lang="en-US"/>
        </a:p>
      </dgm:t>
    </dgm:pt>
    <dgm:pt modelId="{2AE6BBE7-2775-470D-81EF-E7E646446222}" type="sibTrans" cxnId="{754885FD-2FF6-4592-BA13-285FAF9FDC27}">
      <dgm:prSet/>
      <dgm:spPr/>
      <dgm:t>
        <a:bodyPr/>
        <a:lstStyle/>
        <a:p>
          <a:endParaRPr lang="en-US"/>
        </a:p>
      </dgm:t>
    </dgm:pt>
    <dgm:pt modelId="{4A95B443-A137-48C7-BEAB-C5852393BF2C}">
      <dgm:prSet/>
      <dgm:spPr/>
      <dgm:t>
        <a:bodyPr/>
        <a:lstStyle/>
        <a:p>
          <a:r>
            <a:rPr lang="es-ES" b="1"/>
            <a:t>CLORHEXIDINA al 0.02% y 0.05%: </a:t>
          </a:r>
          <a:r>
            <a:rPr lang="es-ES"/>
            <a:t>Está indicado en el tratamiento de la queratitis por una ameba llamada </a:t>
          </a:r>
          <a:r>
            <a:rPr lang="es-ES" b="1"/>
            <a:t> Acanthamoeba</a:t>
          </a:r>
          <a:r>
            <a:rPr lang="es-ES"/>
            <a:t>, que se encuentra en los suelos y el agua contaminado como las piscinas quienes los que padecen son  usuarios de LC por la falta de higiene, pacientes que sufren traumatismos oculares.  </a:t>
          </a:r>
          <a:endParaRPr lang="en-US"/>
        </a:p>
      </dgm:t>
    </dgm:pt>
    <dgm:pt modelId="{BCD4756C-7060-42AF-972A-B33B487F9ABF}" type="parTrans" cxnId="{9F704A05-78D5-4EDC-994A-F521A7971906}">
      <dgm:prSet/>
      <dgm:spPr/>
      <dgm:t>
        <a:bodyPr/>
        <a:lstStyle/>
        <a:p>
          <a:endParaRPr lang="en-US"/>
        </a:p>
      </dgm:t>
    </dgm:pt>
    <dgm:pt modelId="{87A7FEAD-E0EB-4F50-B75E-140C470EEC6E}" type="sibTrans" cxnId="{9F704A05-78D5-4EDC-994A-F521A7971906}">
      <dgm:prSet/>
      <dgm:spPr/>
      <dgm:t>
        <a:bodyPr/>
        <a:lstStyle/>
        <a:p>
          <a:endParaRPr lang="en-US"/>
        </a:p>
      </dgm:t>
    </dgm:pt>
    <dgm:pt modelId="{CB8C7575-032D-4C31-B4E7-B9E58715B155}">
      <dgm:prSet/>
      <dgm:spPr/>
      <dgm:t>
        <a:bodyPr/>
        <a:lstStyle/>
        <a:p>
          <a:r>
            <a:rPr lang="es-ES"/>
            <a:t>Siendo estos dos antisépticos lo que nos ayudaran a prevenir una</a:t>
          </a:r>
          <a:r>
            <a:rPr lang="es-ES" b="0" i="0"/>
            <a:t> endoftalmitis tras los procedimientos intraoculares. Por lo tanto las medidas profilácticas preoperatorias disminuyen la morbilidad asociada a esta enfermedad y representan un estándar de atención previo a la cirugía oftálmica</a:t>
          </a:r>
          <a:endParaRPr lang="en-US"/>
        </a:p>
      </dgm:t>
    </dgm:pt>
    <dgm:pt modelId="{10D61741-FD5B-4363-8DBA-E30010EE9DDD}" type="parTrans" cxnId="{0F479BEF-3FB8-4A10-8F75-B27174DB9E21}">
      <dgm:prSet/>
      <dgm:spPr/>
      <dgm:t>
        <a:bodyPr/>
        <a:lstStyle/>
        <a:p>
          <a:endParaRPr lang="en-US"/>
        </a:p>
      </dgm:t>
    </dgm:pt>
    <dgm:pt modelId="{5225BA4A-45DF-4B6F-ABF5-BA5FB7DCD611}" type="sibTrans" cxnId="{0F479BEF-3FB8-4A10-8F75-B27174DB9E21}">
      <dgm:prSet/>
      <dgm:spPr/>
      <dgm:t>
        <a:bodyPr/>
        <a:lstStyle/>
        <a:p>
          <a:endParaRPr lang="en-US"/>
        </a:p>
      </dgm:t>
    </dgm:pt>
    <dgm:pt modelId="{FF0E81DF-DAFE-214D-B6A5-CECA77B08630}" type="pres">
      <dgm:prSet presAssocID="{C1F171E2-825E-4058-86E1-E184883BC0A2}" presName="Name0" presStyleCnt="0">
        <dgm:presLayoutVars>
          <dgm:dir/>
          <dgm:resizeHandles val="exact"/>
        </dgm:presLayoutVars>
      </dgm:prSet>
      <dgm:spPr/>
      <dgm:t>
        <a:bodyPr/>
        <a:lstStyle/>
        <a:p>
          <a:endParaRPr lang="es-PE"/>
        </a:p>
      </dgm:t>
    </dgm:pt>
    <dgm:pt modelId="{08003E6F-4E69-D949-9ED8-47F19D90250B}" type="pres">
      <dgm:prSet presAssocID="{23B3C39F-A9E5-420F-9054-D3E84585C47E}" presName="node" presStyleLbl="node1" presStyleIdx="0" presStyleCnt="3">
        <dgm:presLayoutVars>
          <dgm:bulletEnabled val="1"/>
        </dgm:presLayoutVars>
      </dgm:prSet>
      <dgm:spPr/>
      <dgm:t>
        <a:bodyPr/>
        <a:lstStyle/>
        <a:p>
          <a:endParaRPr lang="es-PE"/>
        </a:p>
      </dgm:t>
    </dgm:pt>
    <dgm:pt modelId="{20B3F2A0-DA1C-2442-AAF5-118A4087D6BC}" type="pres">
      <dgm:prSet presAssocID="{2AE6BBE7-2775-470D-81EF-E7E646446222}" presName="sibTrans" presStyleLbl="sibTrans2D1" presStyleIdx="0" presStyleCnt="2"/>
      <dgm:spPr/>
      <dgm:t>
        <a:bodyPr/>
        <a:lstStyle/>
        <a:p>
          <a:endParaRPr lang="es-PE"/>
        </a:p>
      </dgm:t>
    </dgm:pt>
    <dgm:pt modelId="{06DD8669-D31D-AB46-AC6D-05E6E5B650E4}" type="pres">
      <dgm:prSet presAssocID="{2AE6BBE7-2775-470D-81EF-E7E646446222}" presName="connectorText" presStyleLbl="sibTrans2D1" presStyleIdx="0" presStyleCnt="2"/>
      <dgm:spPr/>
      <dgm:t>
        <a:bodyPr/>
        <a:lstStyle/>
        <a:p>
          <a:endParaRPr lang="es-PE"/>
        </a:p>
      </dgm:t>
    </dgm:pt>
    <dgm:pt modelId="{F1993451-9319-B949-80B1-DFC7FE0F2DE1}" type="pres">
      <dgm:prSet presAssocID="{4A95B443-A137-48C7-BEAB-C5852393BF2C}" presName="node" presStyleLbl="node1" presStyleIdx="1" presStyleCnt="3">
        <dgm:presLayoutVars>
          <dgm:bulletEnabled val="1"/>
        </dgm:presLayoutVars>
      </dgm:prSet>
      <dgm:spPr/>
      <dgm:t>
        <a:bodyPr/>
        <a:lstStyle/>
        <a:p>
          <a:endParaRPr lang="es-PE"/>
        </a:p>
      </dgm:t>
    </dgm:pt>
    <dgm:pt modelId="{61F0AAA6-8AEB-A24C-A489-665B6B3761AB}" type="pres">
      <dgm:prSet presAssocID="{87A7FEAD-E0EB-4F50-B75E-140C470EEC6E}" presName="sibTrans" presStyleLbl="sibTrans2D1" presStyleIdx="1" presStyleCnt="2"/>
      <dgm:spPr/>
      <dgm:t>
        <a:bodyPr/>
        <a:lstStyle/>
        <a:p>
          <a:endParaRPr lang="es-PE"/>
        </a:p>
      </dgm:t>
    </dgm:pt>
    <dgm:pt modelId="{B20ECE01-5902-D848-A83F-4D1DB44A4919}" type="pres">
      <dgm:prSet presAssocID="{87A7FEAD-E0EB-4F50-B75E-140C470EEC6E}" presName="connectorText" presStyleLbl="sibTrans2D1" presStyleIdx="1" presStyleCnt="2"/>
      <dgm:spPr/>
      <dgm:t>
        <a:bodyPr/>
        <a:lstStyle/>
        <a:p>
          <a:endParaRPr lang="es-PE"/>
        </a:p>
      </dgm:t>
    </dgm:pt>
    <dgm:pt modelId="{EE66EB78-E5AC-9E43-9F0D-137910A3C2E3}" type="pres">
      <dgm:prSet presAssocID="{CB8C7575-032D-4C31-B4E7-B9E58715B155}" presName="node" presStyleLbl="node1" presStyleIdx="2" presStyleCnt="3">
        <dgm:presLayoutVars>
          <dgm:bulletEnabled val="1"/>
        </dgm:presLayoutVars>
      </dgm:prSet>
      <dgm:spPr/>
      <dgm:t>
        <a:bodyPr/>
        <a:lstStyle/>
        <a:p>
          <a:endParaRPr lang="es-PE"/>
        </a:p>
      </dgm:t>
    </dgm:pt>
  </dgm:ptLst>
  <dgm:cxnLst>
    <dgm:cxn modelId="{AC752274-A9C3-414D-8348-9AD1D7E09A62}" type="presOf" srcId="{87A7FEAD-E0EB-4F50-B75E-140C470EEC6E}" destId="{B20ECE01-5902-D848-A83F-4D1DB44A4919}" srcOrd="1" destOrd="0" presId="urn:microsoft.com/office/officeart/2005/8/layout/process1"/>
    <dgm:cxn modelId="{A987AE00-04FA-0743-8D70-E6262232531A}" type="presOf" srcId="{87A7FEAD-E0EB-4F50-B75E-140C470EEC6E}" destId="{61F0AAA6-8AEB-A24C-A489-665B6B3761AB}" srcOrd="0" destOrd="0" presId="urn:microsoft.com/office/officeart/2005/8/layout/process1"/>
    <dgm:cxn modelId="{7151E710-56B2-7F4C-A1E2-E9A576A24442}" type="presOf" srcId="{4A95B443-A137-48C7-BEAB-C5852393BF2C}" destId="{F1993451-9319-B949-80B1-DFC7FE0F2DE1}" srcOrd="0" destOrd="0" presId="urn:microsoft.com/office/officeart/2005/8/layout/process1"/>
    <dgm:cxn modelId="{0F479BEF-3FB8-4A10-8F75-B27174DB9E21}" srcId="{C1F171E2-825E-4058-86E1-E184883BC0A2}" destId="{CB8C7575-032D-4C31-B4E7-B9E58715B155}" srcOrd="2" destOrd="0" parTransId="{10D61741-FD5B-4363-8DBA-E30010EE9DDD}" sibTransId="{5225BA4A-45DF-4B6F-ABF5-BA5FB7DCD611}"/>
    <dgm:cxn modelId="{8D5655BC-48C2-3643-8401-8F9082BABD58}" type="presOf" srcId="{2AE6BBE7-2775-470D-81EF-E7E646446222}" destId="{06DD8669-D31D-AB46-AC6D-05E6E5B650E4}" srcOrd="1" destOrd="0" presId="urn:microsoft.com/office/officeart/2005/8/layout/process1"/>
    <dgm:cxn modelId="{AC625D13-324C-6949-8809-FA4ED19FD51B}" type="presOf" srcId="{C1F171E2-825E-4058-86E1-E184883BC0A2}" destId="{FF0E81DF-DAFE-214D-B6A5-CECA77B08630}" srcOrd="0" destOrd="0" presId="urn:microsoft.com/office/officeart/2005/8/layout/process1"/>
    <dgm:cxn modelId="{89BA05A7-EB05-124B-BF8D-611C086CE85D}" type="presOf" srcId="{CB8C7575-032D-4C31-B4E7-B9E58715B155}" destId="{EE66EB78-E5AC-9E43-9F0D-137910A3C2E3}" srcOrd="0" destOrd="0" presId="urn:microsoft.com/office/officeart/2005/8/layout/process1"/>
    <dgm:cxn modelId="{9F704A05-78D5-4EDC-994A-F521A7971906}" srcId="{C1F171E2-825E-4058-86E1-E184883BC0A2}" destId="{4A95B443-A137-48C7-BEAB-C5852393BF2C}" srcOrd="1" destOrd="0" parTransId="{BCD4756C-7060-42AF-972A-B33B487F9ABF}" sibTransId="{87A7FEAD-E0EB-4F50-B75E-140C470EEC6E}"/>
    <dgm:cxn modelId="{754885FD-2FF6-4592-BA13-285FAF9FDC27}" srcId="{C1F171E2-825E-4058-86E1-E184883BC0A2}" destId="{23B3C39F-A9E5-420F-9054-D3E84585C47E}" srcOrd="0" destOrd="0" parTransId="{0BEE0FAD-F3E7-420D-AE84-FB2FA789BA40}" sibTransId="{2AE6BBE7-2775-470D-81EF-E7E646446222}"/>
    <dgm:cxn modelId="{FD64F5A8-6854-6E45-BFD0-C607519996D9}" type="presOf" srcId="{23B3C39F-A9E5-420F-9054-D3E84585C47E}" destId="{08003E6F-4E69-D949-9ED8-47F19D90250B}" srcOrd="0" destOrd="0" presId="urn:microsoft.com/office/officeart/2005/8/layout/process1"/>
    <dgm:cxn modelId="{9FCEFE5E-70C9-534A-A147-4D4DD7C38E0E}" type="presOf" srcId="{2AE6BBE7-2775-470D-81EF-E7E646446222}" destId="{20B3F2A0-DA1C-2442-AAF5-118A4087D6BC}" srcOrd="0" destOrd="0" presId="urn:microsoft.com/office/officeart/2005/8/layout/process1"/>
    <dgm:cxn modelId="{456F6556-166F-9E4E-A984-A2F0681AC6F4}" type="presParOf" srcId="{FF0E81DF-DAFE-214D-B6A5-CECA77B08630}" destId="{08003E6F-4E69-D949-9ED8-47F19D90250B}" srcOrd="0" destOrd="0" presId="urn:microsoft.com/office/officeart/2005/8/layout/process1"/>
    <dgm:cxn modelId="{6920DADA-8990-2343-9381-C8E2EB3A61BB}" type="presParOf" srcId="{FF0E81DF-DAFE-214D-B6A5-CECA77B08630}" destId="{20B3F2A0-DA1C-2442-AAF5-118A4087D6BC}" srcOrd="1" destOrd="0" presId="urn:microsoft.com/office/officeart/2005/8/layout/process1"/>
    <dgm:cxn modelId="{39D90652-838F-E24D-A2F6-B76C865B0CAF}" type="presParOf" srcId="{20B3F2A0-DA1C-2442-AAF5-118A4087D6BC}" destId="{06DD8669-D31D-AB46-AC6D-05E6E5B650E4}" srcOrd="0" destOrd="0" presId="urn:microsoft.com/office/officeart/2005/8/layout/process1"/>
    <dgm:cxn modelId="{131EFDF4-1C3E-8341-84EB-E2FEA2051D65}" type="presParOf" srcId="{FF0E81DF-DAFE-214D-B6A5-CECA77B08630}" destId="{F1993451-9319-B949-80B1-DFC7FE0F2DE1}" srcOrd="2" destOrd="0" presId="urn:microsoft.com/office/officeart/2005/8/layout/process1"/>
    <dgm:cxn modelId="{541B4EE7-B155-824A-A500-22CA45A03CDA}" type="presParOf" srcId="{FF0E81DF-DAFE-214D-B6A5-CECA77B08630}" destId="{61F0AAA6-8AEB-A24C-A489-665B6B3761AB}" srcOrd="3" destOrd="0" presId="urn:microsoft.com/office/officeart/2005/8/layout/process1"/>
    <dgm:cxn modelId="{21B7D49C-A4FD-144B-979B-BECEAB02EB73}" type="presParOf" srcId="{61F0AAA6-8AEB-A24C-A489-665B6B3761AB}" destId="{B20ECE01-5902-D848-A83F-4D1DB44A4919}" srcOrd="0" destOrd="0" presId="urn:microsoft.com/office/officeart/2005/8/layout/process1"/>
    <dgm:cxn modelId="{8CBC1D3C-580F-954D-A257-E6A596CBF0D2}" type="presParOf" srcId="{FF0E81DF-DAFE-214D-B6A5-CECA77B08630}" destId="{EE66EB78-E5AC-9E43-9F0D-137910A3C2E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7C987DD-0ACB-D048-8E48-AD4C6BB9A3C7}" type="datetimeFigureOut">
              <a:rPr lang="es-ES" smtClean="0"/>
              <a:t>29/08/2025</a:t>
            </a:fld>
            <a:endParaRPr lang="es-ES"/>
          </a:p>
        </p:txBody>
      </p:sp>
      <p:sp>
        <p:nvSpPr>
          <p:cNvPr id="5" name="Footer Placeholder 4"/>
          <p:cNvSpPr>
            <a:spLocks noGrp="1"/>
          </p:cNvSpPr>
          <p:nvPr>
            <p:ph type="ftr" sz="quarter" idx="11"/>
          </p:nvPr>
        </p:nvSpPr>
        <p:spPr>
          <a:xfrm>
            <a:off x="2416500" y="329307"/>
            <a:ext cx="4973915" cy="309201"/>
          </a:xfrm>
        </p:spPr>
        <p:txBody>
          <a:bodyPr/>
          <a:lstStyle/>
          <a:p>
            <a:endParaRPr lang="es-ES"/>
          </a:p>
        </p:txBody>
      </p:sp>
      <p:sp>
        <p:nvSpPr>
          <p:cNvPr id="6" name="Slide Number Placeholder 5"/>
          <p:cNvSpPr>
            <a:spLocks noGrp="1"/>
          </p:cNvSpPr>
          <p:nvPr>
            <p:ph type="sldNum" sz="quarter" idx="12"/>
          </p:nvPr>
        </p:nvSpPr>
        <p:spPr>
          <a:xfrm>
            <a:off x="1437664" y="798973"/>
            <a:ext cx="811019" cy="503578"/>
          </a:xfrm>
        </p:spPr>
        <p:txBody>
          <a:bodyPr/>
          <a:lstStyle/>
          <a:p>
            <a:fld id="{F3B6E1AE-24AC-674F-823C-339100A974CC}" type="slidenum">
              <a:rPr lang="es-ES" smtClean="0"/>
              <a:t>‹Nº›</a:t>
            </a:fld>
            <a:endParaRPr lang="es-E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539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987DD-0ACB-D048-8E48-AD4C6BB9A3C7}" type="datetimeFigureOut">
              <a:rPr lang="es-ES" smtClean="0"/>
              <a:t>29/08/2025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B6E1AE-24AC-674F-823C-339100A974CC}" type="slidenum">
              <a:rPr lang="es-ES" smtClean="0"/>
              <a:t>‹Nº›</a:t>
            </a:fld>
            <a:endParaRPr lang="es-E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600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987DD-0ACB-D048-8E48-AD4C6BB9A3C7}" type="datetimeFigureOut">
              <a:rPr lang="es-ES" smtClean="0"/>
              <a:t>29/08/2025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B6E1AE-24AC-674F-823C-339100A974CC}" type="slidenum">
              <a:rPr lang="es-ES" smtClean="0"/>
              <a:t>‹Nº›</a:t>
            </a:fld>
            <a:endParaRPr lang="es-E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125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7C987DD-0ACB-D048-8E48-AD4C6BB9A3C7}" type="datetimeFigureOut">
              <a:rPr lang="es-ES" smtClean="0"/>
              <a:t>29/08/2025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B6E1AE-24AC-674F-823C-339100A974CC}" type="slidenum">
              <a:rPr lang="es-ES" smtClean="0"/>
              <a:t>‹Nº›</a:t>
            </a:fld>
            <a:endParaRPr lang="es-E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542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7C987DD-0ACB-D048-8E48-AD4C6BB9A3C7}" type="datetimeFigureOut">
              <a:rPr lang="es-ES" smtClean="0"/>
              <a:t>29/08/2025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B6E1AE-24AC-674F-823C-339100A974CC}" type="slidenum">
              <a:rPr lang="es-ES" smtClean="0"/>
              <a:t>‹Nº›</a:t>
            </a:fld>
            <a:endParaRPr lang="es-E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25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7C987DD-0ACB-D048-8E48-AD4C6BB9A3C7}" type="datetimeFigureOut">
              <a:rPr lang="es-ES" smtClean="0"/>
              <a:t>29/08/2025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3B6E1AE-24AC-674F-823C-339100A974CC}" type="slidenum">
              <a:rPr lang="es-ES" smtClean="0"/>
              <a:t>‹Nº›</a:t>
            </a:fld>
            <a:endParaRPr lang="es-E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424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7C987DD-0ACB-D048-8E48-AD4C6BB9A3C7}" type="datetimeFigureOut">
              <a:rPr lang="es-ES" smtClean="0"/>
              <a:t>29/08/2025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3B6E1AE-24AC-674F-823C-339100A974CC}" type="slidenum">
              <a:rPr lang="es-ES" smtClean="0"/>
              <a:t>‹Nº›</a:t>
            </a:fld>
            <a:endParaRPr lang="es-E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27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7C987DD-0ACB-D048-8E48-AD4C6BB9A3C7}" type="datetimeFigureOut">
              <a:rPr lang="es-ES" smtClean="0"/>
              <a:t>29/08/2025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3B6E1AE-24AC-674F-823C-339100A974CC}" type="slidenum">
              <a:rPr lang="es-ES" smtClean="0"/>
              <a:t>‹Nº›</a:t>
            </a:fld>
            <a:endParaRPr lang="es-E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404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987DD-0ACB-D048-8E48-AD4C6BB9A3C7}" type="datetimeFigureOut">
              <a:rPr lang="es-ES" smtClean="0"/>
              <a:t>29/08/2025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3B6E1AE-24AC-674F-823C-339100A974CC}" type="slidenum">
              <a:rPr lang="es-ES" smtClean="0"/>
              <a:t>‹Nº›</a:t>
            </a:fld>
            <a:endParaRPr lang="es-ES"/>
          </a:p>
        </p:txBody>
      </p:sp>
    </p:spTree>
    <p:extLst>
      <p:ext uri="{BB962C8B-B14F-4D97-AF65-F5344CB8AC3E}">
        <p14:creationId xmlns:p14="http://schemas.microsoft.com/office/powerpoint/2010/main" val="168965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7C987DD-0ACB-D048-8E48-AD4C6BB9A3C7}" type="datetimeFigureOut">
              <a:rPr lang="es-ES" smtClean="0"/>
              <a:t>29/08/2025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3B6E1AE-24AC-674F-823C-339100A974CC}" type="slidenum">
              <a:rPr lang="es-ES" smtClean="0"/>
              <a:t>‹Nº›</a:t>
            </a:fld>
            <a:endParaRPr lang="es-E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721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7C987DD-0ACB-D048-8E48-AD4C6BB9A3C7}" type="datetimeFigureOut">
              <a:rPr lang="es-ES" smtClean="0"/>
              <a:t>29/08/2025</a:t>
            </a:fld>
            <a:endParaRPr lang="es-ES"/>
          </a:p>
        </p:txBody>
      </p:sp>
      <p:sp>
        <p:nvSpPr>
          <p:cNvPr id="6" name="Footer Placeholder 5"/>
          <p:cNvSpPr>
            <a:spLocks noGrp="1"/>
          </p:cNvSpPr>
          <p:nvPr>
            <p:ph type="ftr" sz="quarter" idx="11"/>
          </p:nvPr>
        </p:nvSpPr>
        <p:spPr>
          <a:xfrm>
            <a:off x="1447382" y="318640"/>
            <a:ext cx="5541004" cy="320931"/>
          </a:xfrm>
        </p:spPr>
        <p:txBody>
          <a:bodyPr/>
          <a:lstStyle/>
          <a:p>
            <a:endParaRPr lang="es-ES"/>
          </a:p>
        </p:txBody>
      </p:sp>
      <p:sp>
        <p:nvSpPr>
          <p:cNvPr id="7" name="Slide Number Placeholder 6"/>
          <p:cNvSpPr>
            <a:spLocks noGrp="1"/>
          </p:cNvSpPr>
          <p:nvPr>
            <p:ph type="sldNum" sz="quarter" idx="12"/>
          </p:nvPr>
        </p:nvSpPr>
        <p:spPr/>
        <p:txBody>
          <a:bodyPr/>
          <a:lstStyle/>
          <a:p>
            <a:fld id="{F3B6E1AE-24AC-674F-823C-339100A974CC}" type="slidenum">
              <a:rPr lang="es-ES" smtClean="0"/>
              <a:t>‹Nº›</a:t>
            </a:fld>
            <a:endParaRPr lang="es-E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22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7C987DD-0ACB-D048-8E48-AD4C6BB9A3C7}" type="datetimeFigureOut">
              <a:rPr lang="es-ES" smtClean="0"/>
              <a:t>29/08/2025</a:t>
            </a:fld>
            <a:endParaRPr lang="es-E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3B6E1AE-24AC-674F-823C-339100A974CC}" type="slidenum">
              <a:rPr lang="es-ES" smtClean="0"/>
              <a:t>‹Nº›</a:t>
            </a:fld>
            <a:endParaRPr lang="es-E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3840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s/perforadora-punch-herramienta-37756/"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D095B41-7312-4603-9F0F-93387C353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a usando una jeringa">
            <a:extLst>
              <a:ext uri="{FF2B5EF4-FFF2-40B4-BE49-F238E27FC236}">
                <a16:creationId xmlns:a16="http://schemas.microsoft.com/office/drawing/2014/main" xmlns="" id="{36911381-6729-476D-E0DD-7F1F656150A9}"/>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r="-1"/>
          <a:stretch>
            <a:fillRect/>
          </a:stretch>
        </p:blipFill>
        <p:spPr>
          <a:xfrm>
            <a:off x="305" y="10"/>
            <a:ext cx="12191695" cy="6857990"/>
          </a:xfrm>
          <a:prstGeom prst="rect">
            <a:avLst/>
          </a:prstGeom>
        </p:spPr>
      </p:pic>
      <p:sp>
        <p:nvSpPr>
          <p:cNvPr id="11" name="Rectangle 10">
            <a:extLst>
              <a:ext uri="{FF2B5EF4-FFF2-40B4-BE49-F238E27FC236}">
                <a16:creationId xmlns:a16="http://schemas.microsoft.com/office/drawing/2014/main" xmlns="" id="{1042C936-444C-4F0D-9737-291EAFE1E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57235C0D-C4C4-A1B5-76C8-114DCCB7E5A7}"/>
              </a:ext>
            </a:extLst>
          </p:cNvPr>
          <p:cNvSpPr>
            <a:spLocks noGrp="1"/>
          </p:cNvSpPr>
          <p:nvPr>
            <p:ph type="ctrTitle"/>
          </p:nvPr>
        </p:nvSpPr>
        <p:spPr>
          <a:xfrm>
            <a:off x="2417779" y="802298"/>
            <a:ext cx="8637073" cy="2541431"/>
          </a:xfrm>
        </p:spPr>
        <p:txBody>
          <a:bodyPr>
            <a:normAutofit/>
          </a:bodyPr>
          <a:lstStyle/>
          <a:p>
            <a:pPr algn="ctr"/>
            <a:r>
              <a:rPr lang="es-ES" sz="4100" dirty="0">
                <a:latin typeface="+mn-lt"/>
                <a:cs typeface="Arial" panose="020B0604020202020204" pitchFamily="34" charset="0"/>
              </a:rPr>
              <a:t>CONTROVERSIAS USO DE ANTISEPTICOS OCULARES Y PREPARACION FARMACOLOGICA DE INYECCIONES INTRAVITREAS</a:t>
            </a:r>
          </a:p>
        </p:txBody>
      </p:sp>
      <p:sp>
        <p:nvSpPr>
          <p:cNvPr id="3" name="Subtítulo 2">
            <a:extLst>
              <a:ext uri="{FF2B5EF4-FFF2-40B4-BE49-F238E27FC236}">
                <a16:creationId xmlns:a16="http://schemas.microsoft.com/office/drawing/2014/main" xmlns="" id="{FBCBC6A6-0ECF-3204-55D3-9E58BBA09001}"/>
              </a:ext>
            </a:extLst>
          </p:cNvPr>
          <p:cNvSpPr>
            <a:spLocks noGrp="1"/>
          </p:cNvSpPr>
          <p:nvPr>
            <p:ph type="subTitle" idx="1"/>
          </p:nvPr>
        </p:nvSpPr>
        <p:spPr>
          <a:xfrm>
            <a:off x="2417780" y="3531204"/>
            <a:ext cx="8637072" cy="977621"/>
          </a:xfrm>
        </p:spPr>
        <p:txBody>
          <a:bodyPr>
            <a:normAutofit/>
          </a:bodyPr>
          <a:lstStyle/>
          <a:p>
            <a:r>
              <a:rPr lang="es-ES" dirty="0"/>
              <a:t>LIC. ENF.  ALFREDO MENDIETA RUIZ</a:t>
            </a:r>
          </a:p>
        </p:txBody>
      </p:sp>
      <p:cxnSp>
        <p:nvCxnSpPr>
          <p:cNvPr id="13" name="Straight Connector 12">
            <a:extLst>
              <a:ext uri="{FF2B5EF4-FFF2-40B4-BE49-F238E27FC236}">
                <a16:creationId xmlns:a16="http://schemas.microsoft.com/office/drawing/2014/main" xmlns="" id="{B61C4D9F-F4AF-4ED2-9310-56EB2E19C08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xmlns="" id="{419FDB25-3050-4009-9806-3000DDD1C08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xmlns="" id="{8063EF0F-7BC0-4CFB-AB98-20A8DD91D7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36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xmlns="" id="{C6870151-9189-4C3A-8379-EF3D95827A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Qué son las inyecciones intravítreas? - Clínica VISIONKER">
            <a:extLst>
              <a:ext uri="{FF2B5EF4-FFF2-40B4-BE49-F238E27FC236}">
                <a16:creationId xmlns:a16="http://schemas.microsoft.com/office/drawing/2014/main" xmlns="" id="{1ECA0ADC-64DB-3EB7-BEF7-BFF964F193DD}"/>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3283" r="-1" b="15513"/>
          <a:stretch>
            <a:fillRect/>
          </a:stretch>
        </p:blipFill>
        <p:spPr bwMode="auto">
          <a:xfrm>
            <a:off x="305"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Slide Number Placeholder 7">
            <a:extLst>
              <a:ext uri="{FF2B5EF4-FFF2-40B4-BE49-F238E27FC236}">
                <a16:creationId xmlns:a16="http://schemas.microsoft.com/office/drawing/2014/main" xmlns="" id="{123EA69C-102A-4DD0-9547-05DCD271D159}"/>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4107" name="Footer Placeholder 6">
            <a:extLst>
              <a:ext uri="{FF2B5EF4-FFF2-40B4-BE49-F238E27FC236}">
                <a16:creationId xmlns:a16="http://schemas.microsoft.com/office/drawing/2014/main" xmlns="" id="{6A862265-5CA3-4C40-8582-7534C3B03C2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109" name="Rectangle 4108">
            <a:extLst>
              <a:ext uri="{FF2B5EF4-FFF2-40B4-BE49-F238E27FC236}">
                <a16:creationId xmlns:a16="http://schemas.microsoft.com/office/drawing/2014/main" xmlns="" id="{600EF80B-0391-4082-9AF5-F15B091B4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ítulo 1">
            <a:extLst>
              <a:ext uri="{FF2B5EF4-FFF2-40B4-BE49-F238E27FC236}">
                <a16:creationId xmlns:a16="http://schemas.microsoft.com/office/drawing/2014/main" xmlns="" id="{BAB38D39-D7AE-CA59-B560-4BB3382A085B}"/>
              </a:ext>
            </a:extLst>
          </p:cNvPr>
          <p:cNvSpPr>
            <a:spLocks noGrp="1"/>
          </p:cNvSpPr>
          <p:nvPr>
            <p:ph type="title"/>
          </p:nvPr>
        </p:nvSpPr>
        <p:spPr>
          <a:xfrm>
            <a:off x="123435" y="1079500"/>
            <a:ext cx="4089769" cy="4699000"/>
          </a:xfrm>
        </p:spPr>
        <p:txBody>
          <a:bodyPr anchor="ctr">
            <a:normAutofit/>
          </a:bodyPr>
          <a:lstStyle/>
          <a:p>
            <a:pPr algn="ctr"/>
            <a:r>
              <a:rPr lang="es-ES" dirty="0"/>
              <a:t>PREPARACION FARMACOLÓGICA DE INYECCIONES INTRAVITREAS</a:t>
            </a:r>
          </a:p>
        </p:txBody>
      </p:sp>
      <p:cxnSp>
        <p:nvCxnSpPr>
          <p:cNvPr id="4111" name="Straight Connector 4110">
            <a:extLst>
              <a:ext uri="{FF2B5EF4-FFF2-40B4-BE49-F238E27FC236}">
                <a16:creationId xmlns:a16="http://schemas.microsoft.com/office/drawing/2014/main" xmlns="" id="{D33AC32D-5F44-45F7-A0BD-7C11A86BED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xmlns="" id="{EBC2CD0B-A1B4-9579-2354-755162E50A5C}"/>
              </a:ext>
            </a:extLst>
          </p:cNvPr>
          <p:cNvSpPr>
            <a:spLocks noGrp="1"/>
          </p:cNvSpPr>
          <p:nvPr>
            <p:ph idx="1"/>
          </p:nvPr>
        </p:nvSpPr>
        <p:spPr>
          <a:xfrm>
            <a:off x="5095389" y="1199252"/>
            <a:ext cx="6863059" cy="4993244"/>
          </a:xfrm>
        </p:spPr>
        <p:txBody>
          <a:bodyPr anchor="ctr">
            <a:normAutofit/>
          </a:bodyPr>
          <a:lstStyle/>
          <a:p>
            <a:pPr algn="just">
              <a:buNone/>
            </a:pPr>
            <a:r>
              <a:rPr lang="es-ES" dirty="0">
                <a:effectLst/>
                <a:latin typeface="Arial" panose="020B0604020202020204" pitchFamily="34" charset="0"/>
              </a:rPr>
              <a:t>	</a:t>
            </a:r>
            <a:r>
              <a:rPr lang="es-ES" sz="2400" dirty="0">
                <a:effectLst/>
                <a:latin typeface="+mj-lt"/>
              </a:rPr>
              <a:t>Algunos productos farmacéuticos estériles que deben ser administrados por vía parenteral u otras vías como la intravítrea y no vienen listos para ser aplicados, es decir, no presentan la forma farmacéutica necesaria para cumplir con las necesidades de los pacientes, por lo que es necesario ser preparados y/o fraccionados previamente, este es el caso del producto biológico bevacizumab para uso intravítreo.</a:t>
            </a:r>
          </a:p>
          <a:p>
            <a:pPr>
              <a:buNone/>
            </a:pPr>
            <a:endParaRPr lang="es-ES" dirty="0">
              <a:effectLst/>
              <a:latin typeface="Arial" panose="020B0604020202020204" pitchFamily="34" charset="0"/>
            </a:endParaRPr>
          </a:p>
          <a:p>
            <a:endParaRPr lang="es-ES" dirty="0"/>
          </a:p>
        </p:txBody>
      </p:sp>
      <p:sp>
        <p:nvSpPr>
          <p:cNvPr id="4113" name="Date Placeholder 1">
            <a:extLst>
              <a:ext uri="{FF2B5EF4-FFF2-40B4-BE49-F238E27FC236}">
                <a16:creationId xmlns:a16="http://schemas.microsoft.com/office/drawing/2014/main" xmlns="" id="{3FBF03E8-C602-4192-9C52-F84B29FDCC88}"/>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636371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4729B8-F617-AA4A-570A-6DC19B62C1CB}"/>
              </a:ext>
            </a:extLst>
          </p:cNvPr>
          <p:cNvSpPr>
            <a:spLocks noGrp="1"/>
          </p:cNvSpPr>
          <p:nvPr>
            <p:ph type="title"/>
          </p:nvPr>
        </p:nvSpPr>
        <p:spPr>
          <a:xfrm>
            <a:off x="645694" y="305755"/>
            <a:ext cx="9603275" cy="1049235"/>
          </a:xfrm>
        </p:spPr>
        <p:txBody>
          <a:bodyPr/>
          <a:lstStyle/>
          <a:p>
            <a:r>
              <a:rPr lang="es-ES" dirty="0"/>
              <a:t>BEVACIZUMAB</a:t>
            </a:r>
          </a:p>
        </p:txBody>
      </p:sp>
      <p:sp>
        <p:nvSpPr>
          <p:cNvPr id="3" name="Marcador de contenido 2">
            <a:extLst>
              <a:ext uri="{FF2B5EF4-FFF2-40B4-BE49-F238E27FC236}">
                <a16:creationId xmlns:a16="http://schemas.microsoft.com/office/drawing/2014/main" xmlns="" id="{E3D5C441-6A72-51B2-12A7-4A81E7F077E2}"/>
              </a:ext>
            </a:extLst>
          </p:cNvPr>
          <p:cNvSpPr>
            <a:spLocks noGrp="1"/>
          </p:cNvSpPr>
          <p:nvPr>
            <p:ph idx="1"/>
          </p:nvPr>
        </p:nvSpPr>
        <p:spPr>
          <a:xfrm>
            <a:off x="208814" y="830372"/>
            <a:ext cx="6354546" cy="5604669"/>
          </a:xfrm>
        </p:spPr>
        <p:txBody>
          <a:bodyPr>
            <a:normAutofit fontScale="25000" lnSpcReduction="20000"/>
          </a:bodyPr>
          <a:lstStyle/>
          <a:p>
            <a:pPr marL="0" indent="0" algn="just" fontAlgn="ctr">
              <a:spcBef>
                <a:spcPts val="750"/>
              </a:spcBef>
              <a:spcAft>
                <a:spcPts val="1500"/>
              </a:spcAft>
              <a:buNone/>
            </a:pPr>
            <a:r>
              <a:rPr lang="es-ES" sz="6400" b="0" i="0" strike="noStrike" dirty="0">
                <a:solidFill>
                  <a:srgbClr val="001D35"/>
                </a:solidFill>
                <a:effectLst/>
              </a:rPr>
              <a:t>Es un medicamento anticanceroso que pertenece a la clase de los anti angiogénicos</a:t>
            </a:r>
            <a:r>
              <a:rPr lang="es-ES" sz="6400" dirty="0">
                <a:solidFill>
                  <a:srgbClr val="001D35"/>
                </a:solidFill>
              </a:rPr>
              <a:t>, f</a:t>
            </a:r>
            <a:r>
              <a:rPr lang="es-ES" sz="6400" b="0" i="0" strike="noStrike" dirty="0">
                <a:solidFill>
                  <a:srgbClr val="001D35"/>
                </a:solidFill>
                <a:effectLst/>
              </a:rPr>
              <a:t>unciona bloqueando el factor de crecimiento endotelial vascular y </a:t>
            </a:r>
            <a:r>
              <a:rPr lang="es-ES" sz="6400" dirty="0">
                <a:effectLst/>
              </a:rPr>
              <a:t>se utiliza para tratar patologías como: </a:t>
            </a:r>
          </a:p>
          <a:p>
            <a:pPr algn="just" fontAlgn="ctr">
              <a:spcBef>
                <a:spcPts val="750"/>
              </a:spcBef>
              <a:spcAft>
                <a:spcPts val="1500"/>
              </a:spcAft>
            </a:pPr>
            <a:r>
              <a:rPr lang="es-ES" sz="6400" dirty="0">
                <a:effectLst/>
              </a:rPr>
              <a:t>La degeneración macular húmeda.</a:t>
            </a:r>
          </a:p>
          <a:p>
            <a:pPr algn="just" fontAlgn="ctr">
              <a:spcBef>
                <a:spcPts val="750"/>
              </a:spcBef>
              <a:spcAft>
                <a:spcPts val="1500"/>
              </a:spcAft>
            </a:pPr>
            <a:r>
              <a:rPr lang="es-ES" sz="6400" dirty="0"/>
              <a:t>Edema macular diabético.</a:t>
            </a:r>
          </a:p>
          <a:p>
            <a:pPr algn="just" fontAlgn="ctr">
              <a:spcBef>
                <a:spcPts val="750"/>
              </a:spcBef>
              <a:spcAft>
                <a:spcPts val="1500"/>
              </a:spcAft>
            </a:pPr>
            <a:r>
              <a:rPr lang="es-ES" sz="6400" dirty="0"/>
              <a:t> Y </a:t>
            </a:r>
            <a:r>
              <a:rPr lang="es-ES" sz="6400" dirty="0">
                <a:effectLst/>
              </a:rPr>
              <a:t>otras condiciones relacionadas con el crecimiento anormal de vasos sanguíneos en el ojo.</a:t>
            </a:r>
            <a:endParaRPr lang="es-ES" sz="6400" dirty="0">
              <a:solidFill>
                <a:srgbClr val="000000"/>
              </a:solidFill>
              <a:effectLst/>
              <a:latin typeface="Arial" panose="020B0604020202020204" pitchFamily="34" charset="0"/>
            </a:endParaRPr>
          </a:p>
          <a:p>
            <a:pPr algn="just">
              <a:buNone/>
            </a:pPr>
            <a:r>
              <a:rPr lang="es-ES" sz="6400" dirty="0">
                <a:solidFill>
                  <a:srgbClr val="000000"/>
                </a:solidFill>
                <a:effectLst/>
              </a:rPr>
              <a:t>	El uso intravítreo de bevacizumab para el tratamiento de patologías oculares no está aprobado por la FDA, ni EMA. No obstante, su uso bajo ésta indicación está muy extendido a nivel mundial a partir del 2005 (</a:t>
            </a:r>
            <a:r>
              <a:rPr lang="es-ES" sz="6400" i="1" dirty="0">
                <a:solidFill>
                  <a:srgbClr val="000000"/>
                </a:solidFill>
                <a:effectLst/>
              </a:rPr>
              <a:t>off </a:t>
            </a:r>
            <a:r>
              <a:rPr lang="es-ES" sz="6400" i="1" dirty="0" err="1">
                <a:solidFill>
                  <a:srgbClr val="000000"/>
                </a:solidFill>
                <a:effectLst/>
              </a:rPr>
              <a:t>label</a:t>
            </a:r>
            <a:r>
              <a:rPr lang="es-ES" sz="6400" dirty="0">
                <a:solidFill>
                  <a:srgbClr val="000000"/>
                </a:solidFill>
                <a:effectLst/>
              </a:rPr>
              <a:t>) debido a la amplia evidencia científica sobre su costo-efectividad y seguridad en relación a otros Antigénicos. </a:t>
            </a:r>
            <a:r>
              <a:rPr lang="es-ES" sz="6400" dirty="0">
                <a:solidFill>
                  <a:srgbClr val="000000"/>
                </a:solidFill>
              </a:rPr>
              <a:t>L</a:t>
            </a:r>
            <a:r>
              <a:rPr lang="es-ES" sz="6400" dirty="0">
                <a:solidFill>
                  <a:srgbClr val="000000"/>
                </a:solidFill>
                <a:effectLst/>
              </a:rPr>
              <a:t>a preparación de bevacizumab intravítreo en una cabina de flujo laminar ISO5 en forma centralizada en el servicio de farmacia y que se entregue listo para su administración.</a:t>
            </a:r>
          </a:p>
          <a:p>
            <a:endParaRPr lang="es-ES" sz="5600" dirty="0">
              <a:solidFill>
                <a:srgbClr val="000000"/>
              </a:solidFill>
              <a:effectLst/>
            </a:endParaRPr>
          </a:p>
          <a:p>
            <a:pPr>
              <a:buNone/>
            </a:pPr>
            <a:endParaRPr lang="es-ES" dirty="0">
              <a:solidFill>
                <a:srgbClr val="000000"/>
              </a:solidFill>
              <a:effectLst/>
              <a:latin typeface="Arial" panose="020B0604020202020204" pitchFamily="34" charset="0"/>
            </a:endParaRPr>
          </a:p>
          <a:p>
            <a:pPr>
              <a:buNone/>
            </a:pPr>
            <a:endParaRPr lang="es-ES" dirty="0">
              <a:solidFill>
                <a:srgbClr val="000000"/>
              </a:solidFill>
              <a:effectLst/>
              <a:latin typeface="Arial" panose="020B0604020202020204" pitchFamily="34" charset="0"/>
            </a:endParaRPr>
          </a:p>
          <a:p>
            <a:pPr>
              <a:buNone/>
            </a:pPr>
            <a:endParaRPr lang="es-ES" dirty="0">
              <a:solidFill>
                <a:srgbClr val="000000"/>
              </a:solidFill>
              <a:effectLst/>
              <a:latin typeface="Arial" panose="020B0604020202020204" pitchFamily="34" charset="0"/>
            </a:endParaRPr>
          </a:p>
          <a:p>
            <a:pPr>
              <a:buNone/>
            </a:pPr>
            <a:endParaRPr lang="es-ES" dirty="0">
              <a:solidFill>
                <a:srgbClr val="000000"/>
              </a:solidFill>
              <a:effectLst/>
              <a:latin typeface="Arial" panose="020B0604020202020204" pitchFamily="34" charset="0"/>
            </a:endParaRPr>
          </a:p>
          <a:p>
            <a:pPr>
              <a:buNone/>
            </a:pPr>
            <a:r>
              <a:rPr lang="es-ES" dirty="0"/>
              <a:t/>
            </a:r>
            <a:br>
              <a:rPr lang="es-ES" dirty="0"/>
            </a:br>
            <a:endParaRPr lang="es-ES" dirty="0"/>
          </a:p>
        </p:txBody>
      </p:sp>
      <p:pic>
        <p:nvPicPr>
          <p:cNvPr id="5124" name="Picture 4" descr="Bevacizumab Información Española De la Droga">
            <a:extLst>
              <a:ext uri="{FF2B5EF4-FFF2-40B4-BE49-F238E27FC236}">
                <a16:creationId xmlns:a16="http://schemas.microsoft.com/office/drawing/2014/main" xmlns="" id="{AB86C6E2-5A07-83C8-DD50-5BD1C6B68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18" y="830372"/>
            <a:ext cx="4710361" cy="447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1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F077BD-9041-B58C-2323-65587D47BEF1}"/>
              </a:ext>
            </a:extLst>
          </p:cNvPr>
          <p:cNvSpPr>
            <a:spLocks noGrp="1"/>
          </p:cNvSpPr>
          <p:nvPr>
            <p:ph type="title"/>
          </p:nvPr>
        </p:nvSpPr>
        <p:spPr>
          <a:xfrm>
            <a:off x="303211" y="119811"/>
            <a:ext cx="11327824" cy="1049235"/>
          </a:xfrm>
        </p:spPr>
        <p:txBody>
          <a:bodyPr vert="horz" lIns="91440" tIns="45720" rIns="91440" bIns="45720" rtlCol="0">
            <a:normAutofit/>
          </a:bodyPr>
          <a:lstStyle/>
          <a:p>
            <a:pPr algn="ctr"/>
            <a:r>
              <a:rPr lang="en-US" sz="2000" dirty="0"/>
              <a:t>INSTITUTO DE EVALUACIÓN DE TECNOLOGÍAS EN SALUD E INVESTIGACIÓN – IETSI</a:t>
            </a:r>
            <a:br>
              <a:rPr lang="en-US" sz="2000" dirty="0"/>
            </a:br>
            <a:r>
              <a:rPr lang="en-US" sz="2000" dirty="0"/>
              <a:t>RECOMENDACIONES PARA LA PREPARACIÓN  DE BEVACIZUMAB INYECCIÓN INTRAVÍTREA</a:t>
            </a:r>
            <a:r>
              <a:rPr lang="en-US" sz="1300" dirty="0"/>
              <a:t/>
            </a:r>
            <a:br>
              <a:rPr lang="en-US" sz="1300" dirty="0"/>
            </a:br>
            <a:endParaRPr lang="en-US" sz="1300" dirty="0"/>
          </a:p>
        </p:txBody>
      </p:sp>
      <p:sp>
        <p:nvSpPr>
          <p:cNvPr id="32" name="Content Placeholder 31">
            <a:extLst>
              <a:ext uri="{FF2B5EF4-FFF2-40B4-BE49-F238E27FC236}">
                <a16:creationId xmlns:a16="http://schemas.microsoft.com/office/drawing/2014/main" xmlns="" id="{AF6A254D-1415-45FB-0E38-2F771AAA3128}"/>
              </a:ext>
            </a:extLst>
          </p:cNvPr>
          <p:cNvSpPr>
            <a:spLocks noGrp="1"/>
          </p:cNvSpPr>
          <p:nvPr>
            <p:ph idx="1"/>
          </p:nvPr>
        </p:nvSpPr>
        <p:spPr>
          <a:xfrm>
            <a:off x="1451579" y="2015734"/>
            <a:ext cx="4162555" cy="3450613"/>
          </a:xfrm>
        </p:spPr>
        <p:txBody>
          <a:bodyPr>
            <a:normAutofit/>
          </a:bodyPr>
          <a:lstStyle/>
          <a:p>
            <a:endParaRPr lang="en-US"/>
          </a:p>
        </p:txBody>
      </p:sp>
      <p:pic>
        <p:nvPicPr>
          <p:cNvPr id="5" name="Marcador de contenido 4" descr="Interfaz de usuario gráfica, Tabla, Word&#10;&#10;El contenido generado por IA puede ser incorrecto.">
            <a:extLst>
              <a:ext uri="{FF2B5EF4-FFF2-40B4-BE49-F238E27FC236}">
                <a16:creationId xmlns:a16="http://schemas.microsoft.com/office/drawing/2014/main" xmlns="" id="{03B023EE-9B2F-2199-34E6-4E4268B87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040"/>
            <a:ext cx="12192000" cy="6156960"/>
          </a:xfrm>
          <a:prstGeom prst="rect">
            <a:avLst/>
          </a:prstGeom>
        </p:spPr>
      </p:pic>
    </p:spTree>
    <p:extLst>
      <p:ext uri="{BB962C8B-B14F-4D97-AF65-F5344CB8AC3E}">
        <p14:creationId xmlns:p14="http://schemas.microsoft.com/office/powerpoint/2010/main" val="2699287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4" name="Rectangle 8">
            <a:extLst>
              <a:ext uri="{FF2B5EF4-FFF2-40B4-BE49-F238E27FC236}">
                <a16:creationId xmlns:a16="http://schemas.microsoft.com/office/drawing/2014/main" xmlns="" id="{84C75E2B-CACA-478C-B26B-182AF87A1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35" name="Picture 10">
            <a:extLst>
              <a:ext uri="{FF2B5EF4-FFF2-40B4-BE49-F238E27FC236}">
                <a16:creationId xmlns:a16="http://schemas.microsoft.com/office/drawing/2014/main" xmlns="" id="{50FF2874-547C-4D14-9E18-28B19002FB8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36" name="Straight Connector 12">
            <a:extLst>
              <a:ext uri="{FF2B5EF4-FFF2-40B4-BE49-F238E27FC236}">
                <a16:creationId xmlns:a16="http://schemas.microsoft.com/office/drawing/2014/main" xmlns="" id="{36CF827D-A163-47F7-BD87-34EB4FA7D6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14">
            <a:extLst>
              <a:ext uri="{FF2B5EF4-FFF2-40B4-BE49-F238E27FC236}">
                <a16:creationId xmlns:a16="http://schemas.microsoft.com/office/drawing/2014/main" xmlns="" id="{D299D9A9-1DA8-433D-A9BC-FB48D93D421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8" name="Rectangle 16">
            <a:extLst>
              <a:ext uri="{FF2B5EF4-FFF2-40B4-BE49-F238E27FC236}">
                <a16:creationId xmlns:a16="http://schemas.microsoft.com/office/drawing/2014/main" xmlns="" id="{F172B0D7-6709-466E-A145-AEA4267F2F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8">
            <a:extLst>
              <a:ext uri="{FF2B5EF4-FFF2-40B4-BE49-F238E27FC236}">
                <a16:creationId xmlns:a16="http://schemas.microsoft.com/office/drawing/2014/main" xmlns="" id="{05FF7151-9DEA-4E5B-9294-2D36AAD338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ítulo 1">
            <a:extLst>
              <a:ext uri="{FF2B5EF4-FFF2-40B4-BE49-F238E27FC236}">
                <a16:creationId xmlns:a16="http://schemas.microsoft.com/office/drawing/2014/main" xmlns="" id="{FF72EF40-E1F6-3EC8-A007-D993F230CF67}"/>
              </a:ext>
            </a:extLst>
          </p:cNvPr>
          <p:cNvSpPr>
            <a:spLocks noGrp="1"/>
          </p:cNvSpPr>
          <p:nvPr>
            <p:ph type="title"/>
          </p:nvPr>
        </p:nvSpPr>
        <p:spPr>
          <a:xfrm>
            <a:off x="160612" y="1735940"/>
            <a:ext cx="5611923" cy="3152742"/>
          </a:xfrm>
        </p:spPr>
        <p:txBody>
          <a:bodyPr vert="horz" lIns="91440" tIns="45720" rIns="91440" bIns="45720" rtlCol="0" anchor="ctr">
            <a:normAutofit/>
          </a:bodyPr>
          <a:lstStyle/>
          <a:p>
            <a:pPr algn="ctr"/>
            <a:r>
              <a:rPr lang="en-US" sz="2700" dirty="0"/>
              <a:t>INSTITUTO DE EVALUACIÓN DE TECNOLOGÍAS EN SALUD E</a:t>
            </a:r>
            <a:br>
              <a:rPr lang="en-US" sz="2700" dirty="0"/>
            </a:br>
            <a:r>
              <a:rPr lang="en-US" sz="2700" dirty="0"/>
              <a:t>INVESTIGACIÓN – IETSI</a:t>
            </a:r>
            <a:br>
              <a:rPr lang="en-US" sz="2700" dirty="0"/>
            </a:br>
            <a:r>
              <a:rPr lang="en-US" sz="2700" dirty="0"/>
              <a:t>RECOMENDACIONES PARA LA PREPARACIÓN</a:t>
            </a:r>
            <a:br>
              <a:rPr lang="en-US" sz="2700" dirty="0"/>
            </a:br>
            <a:r>
              <a:rPr lang="en-US" sz="2700" dirty="0"/>
              <a:t>DE BEVACIZUMAB INYECCIÓN INTRAVÍTREA</a:t>
            </a:r>
            <a:br>
              <a:rPr lang="en-US" sz="2700" dirty="0"/>
            </a:br>
            <a:endParaRPr lang="en-US" sz="2700" dirty="0"/>
          </a:p>
        </p:txBody>
      </p:sp>
      <p:pic>
        <p:nvPicPr>
          <p:cNvPr id="40" name="Picture 20">
            <a:extLst>
              <a:ext uri="{FF2B5EF4-FFF2-40B4-BE49-F238E27FC236}">
                <a16:creationId xmlns:a16="http://schemas.microsoft.com/office/drawing/2014/main" xmlns="" id="{9F735B68-7B50-4B28-B680-79A194AFDDA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41" name="Straight Connector 22">
            <a:extLst>
              <a:ext uri="{FF2B5EF4-FFF2-40B4-BE49-F238E27FC236}">
                <a16:creationId xmlns:a16="http://schemas.microsoft.com/office/drawing/2014/main" xmlns="" id="{48D6540B-669D-4156-A31F-C1697D3E80F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Marcador de contenido 4" descr="Tabla&#10;&#10;El contenido generado por IA puede ser incorrecto.">
            <a:extLst>
              <a:ext uri="{FF2B5EF4-FFF2-40B4-BE49-F238E27FC236}">
                <a16:creationId xmlns:a16="http://schemas.microsoft.com/office/drawing/2014/main" xmlns="" id="{77A081A1-DC87-B92F-C90C-FD7F10B2B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314" y="-1"/>
            <a:ext cx="6124074" cy="6857999"/>
          </a:xfrm>
          <a:prstGeom prst="rect">
            <a:avLst/>
          </a:prstGeom>
        </p:spPr>
      </p:pic>
    </p:spTree>
    <p:extLst>
      <p:ext uri="{BB962C8B-B14F-4D97-AF65-F5344CB8AC3E}">
        <p14:creationId xmlns:p14="http://schemas.microsoft.com/office/powerpoint/2010/main" val="919654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960B6C-C5FC-70EA-F51B-BB6E292474DB}"/>
              </a:ext>
            </a:extLst>
          </p:cNvPr>
          <p:cNvSpPr>
            <a:spLocks noGrp="1"/>
          </p:cNvSpPr>
          <p:nvPr>
            <p:ph type="title"/>
          </p:nvPr>
        </p:nvSpPr>
        <p:spPr>
          <a:xfrm>
            <a:off x="943579" y="279901"/>
            <a:ext cx="9603275" cy="1049235"/>
          </a:xfrm>
        </p:spPr>
        <p:txBody>
          <a:bodyPr>
            <a:normAutofit/>
          </a:bodyPr>
          <a:lstStyle/>
          <a:p>
            <a:r>
              <a:rPr lang="es-ES" dirty="0"/>
              <a:t>¿</a:t>
            </a:r>
            <a:r>
              <a:rPr lang="es-ES" dirty="0" err="1"/>
              <a:t>CUáNTO</a:t>
            </a:r>
            <a:r>
              <a:rPr lang="es-ES" dirty="0"/>
              <a:t> ES EL TIEMPO DE CONSERVACIÓN DE BEVACIZUMAD?</a:t>
            </a:r>
          </a:p>
        </p:txBody>
      </p:sp>
      <p:sp>
        <p:nvSpPr>
          <p:cNvPr id="3" name="Marcador de contenido 2">
            <a:extLst>
              <a:ext uri="{FF2B5EF4-FFF2-40B4-BE49-F238E27FC236}">
                <a16:creationId xmlns:a16="http://schemas.microsoft.com/office/drawing/2014/main" xmlns="" id="{F70CF00A-48BD-A1C8-47A1-0A7656761D11}"/>
              </a:ext>
            </a:extLst>
          </p:cNvPr>
          <p:cNvSpPr>
            <a:spLocks noGrp="1"/>
          </p:cNvSpPr>
          <p:nvPr>
            <p:ph idx="1"/>
          </p:nvPr>
        </p:nvSpPr>
        <p:spPr>
          <a:xfrm>
            <a:off x="130628" y="1329136"/>
            <a:ext cx="7647363" cy="4766864"/>
          </a:xfrm>
        </p:spPr>
        <p:txBody>
          <a:bodyPr>
            <a:normAutofit lnSpcReduction="10000"/>
          </a:bodyPr>
          <a:lstStyle/>
          <a:p>
            <a:pPr algn="just">
              <a:lnSpc>
                <a:spcPct val="110000"/>
              </a:lnSpc>
              <a:buNone/>
            </a:pPr>
            <a:r>
              <a:rPr lang="es-ES" sz="1600" dirty="0">
                <a:effectLst/>
                <a:latin typeface="Arial" panose="020B0604020202020204" pitchFamily="34" charset="0"/>
              </a:rPr>
              <a:t>	</a:t>
            </a:r>
            <a:r>
              <a:rPr lang="es-ES" sz="1600" dirty="0">
                <a:effectLst/>
                <a:latin typeface="+mj-lt"/>
              </a:rPr>
              <a:t>Cabe señalar, que se han encontrado estudios que tuvieron como objetivo evaluar la estabilidad química del fraccionamiento de bevacizumab intravítreo, concluyendo que el producto permanece sin alteración alguna por periodos prolongados, siempre y cuando se mantenga a temperatura entre 2°C a 8° C. Así, los estudios de Paul et al. (6) y </a:t>
            </a:r>
            <a:r>
              <a:rPr lang="es-ES" sz="1600" dirty="0" err="1">
                <a:effectLst/>
                <a:latin typeface="+mj-lt"/>
              </a:rPr>
              <a:t>Pereboom</a:t>
            </a:r>
            <a:r>
              <a:rPr lang="es-ES" sz="1600" dirty="0">
                <a:effectLst/>
                <a:latin typeface="+mj-lt"/>
              </a:rPr>
              <a:t> et al (7) concluyeron que el producto podría mantenerse sin alteraciones químicas por tres meses a 4°C, no obstante, los autores encontraron que a mayor tiempo de conservación los preparados de bevacizumab intravítreo contenían mayor número de partículas probablemente desprendidas de la jeringa (microgotas de aceite de silicona).</a:t>
            </a:r>
          </a:p>
          <a:p>
            <a:pPr algn="just">
              <a:lnSpc>
                <a:spcPct val="110000"/>
              </a:lnSpc>
              <a:buNone/>
            </a:pPr>
            <a:r>
              <a:rPr lang="es-ES" sz="1600" dirty="0">
                <a:effectLst/>
                <a:latin typeface="+mj-lt"/>
              </a:rPr>
              <a:t>	Con respecto a la contaminación microbiana, el estudio de </a:t>
            </a:r>
            <a:r>
              <a:rPr lang="es-ES" sz="1600" dirty="0" err="1">
                <a:effectLst/>
                <a:latin typeface="+mj-lt"/>
              </a:rPr>
              <a:t>Signorello</a:t>
            </a:r>
            <a:r>
              <a:rPr lang="es-ES" sz="1600" dirty="0">
                <a:effectLst/>
                <a:latin typeface="+mj-lt"/>
              </a:rPr>
              <a:t> et al. (8) encontró que el producto se mantuvo en condiciones estériles a los tres meses a 4°C y según Chen et al. (2009) el bevacizumab puede mantenerse en condiciones asépticas incluso hasta por seis meses en condiciones adecuadas.</a:t>
            </a:r>
          </a:p>
          <a:p>
            <a:pPr algn="just">
              <a:lnSpc>
                <a:spcPct val="110000"/>
              </a:lnSpc>
              <a:buNone/>
            </a:pPr>
            <a:r>
              <a:rPr lang="es-ES" sz="1600" dirty="0">
                <a:effectLst/>
                <a:latin typeface="+mj-lt"/>
              </a:rPr>
              <a:t>	En conclusión, la evidencia revisada explica que, si bien la estabilidad química del producto se mantiene, existe el riesgo de presencia de partículas extrañas que probablemente se desprenden de la jeringa utilizada, por lo que es mejor conservar el producto refrigerado de 2 a 8°C por periodos cortos, como de hasta 9 días.</a:t>
            </a:r>
          </a:p>
          <a:p>
            <a:pPr>
              <a:lnSpc>
                <a:spcPct val="110000"/>
              </a:lnSpc>
            </a:pPr>
            <a:endParaRPr lang="es-ES" sz="1100" dirty="0"/>
          </a:p>
        </p:txBody>
      </p:sp>
      <p:pic>
        <p:nvPicPr>
          <p:cNvPr id="6146" name="Picture 2" descr="Thinking Doctor Medical Male Personage Glasses: vector de stock (libre de  regalías) 1611211240 | Shutterstock">
            <a:extLst>
              <a:ext uri="{FF2B5EF4-FFF2-40B4-BE49-F238E27FC236}">
                <a16:creationId xmlns:a16="http://schemas.microsoft.com/office/drawing/2014/main" xmlns="" id="{21A8DAF3-FF09-7135-3ABE-E210979FC3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7991" y="1329136"/>
            <a:ext cx="3993095" cy="428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6152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06" name="Rectangle 7205">
            <a:extLst>
              <a:ext uri="{FF2B5EF4-FFF2-40B4-BE49-F238E27FC236}">
                <a16:creationId xmlns:a16="http://schemas.microsoft.com/office/drawing/2014/main" xmlns="" id="{1CE580D1-F917-4567-AFB4-99AA9B52A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7208" name="Picture 7207">
            <a:extLst>
              <a:ext uri="{FF2B5EF4-FFF2-40B4-BE49-F238E27FC236}">
                <a16:creationId xmlns:a16="http://schemas.microsoft.com/office/drawing/2014/main" xmlns="" id="{1F5620B8-A2D8-4568-B566-F0453A0D916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7210" name="Straight Connector 7209">
            <a:extLst>
              <a:ext uri="{FF2B5EF4-FFF2-40B4-BE49-F238E27FC236}">
                <a16:creationId xmlns:a16="http://schemas.microsoft.com/office/drawing/2014/main" xmlns="" id="{1C7D2BA4-4B7A-4596-8BCC-5CF71542389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212" name="Straight Connector 7211">
            <a:extLst>
              <a:ext uri="{FF2B5EF4-FFF2-40B4-BE49-F238E27FC236}">
                <a16:creationId xmlns:a16="http://schemas.microsoft.com/office/drawing/2014/main" xmlns="" id="{4977F1E1-2B6F-4BB6-899F-67D8764D83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214" name="Rectangle 7213">
            <a:extLst>
              <a:ext uri="{FF2B5EF4-FFF2-40B4-BE49-F238E27FC236}">
                <a16:creationId xmlns:a16="http://schemas.microsoft.com/office/drawing/2014/main" xmlns="" id="{65513E21-21B0-48DB-8CF1-35E43B33A4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Todo sobre el iris | Grupo Castanera">
            <a:extLst>
              <a:ext uri="{FF2B5EF4-FFF2-40B4-BE49-F238E27FC236}">
                <a16:creationId xmlns:a16="http://schemas.microsoft.com/office/drawing/2014/main" xmlns="" id="{A912B7EE-F719-4611-72C5-988C0EF023D7}"/>
              </a:ext>
            </a:extLst>
          </p:cNvPr>
          <p:cNvPicPr>
            <a:picLocks noGrp="1" noChangeAspect="1" noChangeArrowheads="1"/>
          </p:cNvPicPr>
          <p:nvPr>
            <p:ph idx="1"/>
          </p:nvPr>
        </p:nvPicPr>
        <p:blipFill>
          <a:blip r:embed="rId3">
            <a:alphaModFix amt="50000"/>
            <a:extLst>
              <a:ext uri="{28A0092B-C50C-407E-A947-70E740481C1C}">
                <a14:useLocalDpi xmlns:a14="http://schemas.microsoft.com/office/drawing/2010/main" val="0"/>
              </a:ext>
            </a:extLst>
          </a:blip>
          <a:srcRect r="-1"/>
          <a:stretch>
            <a:fillRect/>
          </a:stretch>
        </p:blipFill>
        <p:spPr bwMode="auto">
          <a:xfrm>
            <a:off x="20" y="10"/>
            <a:ext cx="12191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320B0470-559D-4654-4A9E-F64D972CCC66}"/>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3700"/>
              <a:t>El conocimiento es poder. La información es liberadora y la educación es la premisa del progreso en toda sociedad, en toda familia. (kofi Annan)</a:t>
            </a:r>
            <a:br>
              <a:rPr lang="en-US" sz="3700"/>
            </a:br>
            <a:endParaRPr lang="en-US" sz="3700"/>
          </a:p>
        </p:txBody>
      </p:sp>
      <p:cxnSp>
        <p:nvCxnSpPr>
          <p:cNvPr id="7216" name="Straight Connector 7215">
            <a:extLst>
              <a:ext uri="{FF2B5EF4-FFF2-40B4-BE49-F238E27FC236}">
                <a16:creationId xmlns:a16="http://schemas.microsoft.com/office/drawing/2014/main" xmlns="" id="{580B8A35-DEA7-4D43-9DF8-90B4681D0F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752140"/>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21A4066-B261-49FE-952E-A0FE3EE75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381B4579-E2EA-4BD7-94FF-0A0BEE135C6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ítulo 1">
            <a:extLst>
              <a:ext uri="{FF2B5EF4-FFF2-40B4-BE49-F238E27FC236}">
                <a16:creationId xmlns:a16="http://schemas.microsoft.com/office/drawing/2014/main" xmlns="" id="{179DB137-347C-4D8E-11DB-3B78187C4121}"/>
              </a:ext>
            </a:extLst>
          </p:cNvPr>
          <p:cNvSpPr>
            <a:spLocks noGrp="1"/>
          </p:cNvSpPr>
          <p:nvPr>
            <p:ph type="title"/>
          </p:nvPr>
        </p:nvSpPr>
        <p:spPr>
          <a:xfrm>
            <a:off x="1451580" y="804520"/>
            <a:ext cx="3530157" cy="1049235"/>
          </a:xfrm>
        </p:spPr>
        <p:txBody>
          <a:bodyPr>
            <a:normAutofit/>
          </a:bodyPr>
          <a:lstStyle/>
          <a:p>
            <a:pPr algn="ctr"/>
            <a:r>
              <a:rPr lang="es-ES" dirty="0">
                <a:latin typeface="+mn-lt"/>
              </a:rPr>
              <a:t>¿QUÉ ES UNA CONTROVERSIA?</a:t>
            </a:r>
          </a:p>
        </p:txBody>
      </p:sp>
      <p:sp>
        <p:nvSpPr>
          <p:cNvPr id="14" name="Rectangle 13">
            <a:extLst>
              <a:ext uri="{FF2B5EF4-FFF2-40B4-BE49-F238E27FC236}">
                <a16:creationId xmlns:a16="http://schemas.microsoft.com/office/drawing/2014/main" xmlns="" id="{81958111-BC13-4D45-AB27-0C2C83F9BA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Marcador de contenido 2">
            <a:extLst>
              <a:ext uri="{FF2B5EF4-FFF2-40B4-BE49-F238E27FC236}">
                <a16:creationId xmlns:a16="http://schemas.microsoft.com/office/drawing/2014/main" xmlns="" id="{FD395C16-F3C3-4F1F-F544-03CE700AC90B}"/>
              </a:ext>
            </a:extLst>
          </p:cNvPr>
          <p:cNvSpPr>
            <a:spLocks noGrp="1"/>
          </p:cNvSpPr>
          <p:nvPr>
            <p:ph idx="1"/>
          </p:nvPr>
        </p:nvSpPr>
        <p:spPr>
          <a:xfrm>
            <a:off x="1451581" y="2015732"/>
            <a:ext cx="3526523" cy="3450613"/>
          </a:xfrm>
        </p:spPr>
        <p:txBody>
          <a:bodyPr>
            <a:normAutofit/>
          </a:bodyPr>
          <a:lstStyle/>
          <a:p>
            <a:pPr algn="just">
              <a:buNone/>
            </a:pPr>
            <a:r>
              <a:rPr lang="es-ES" dirty="0"/>
              <a:t>E</a:t>
            </a:r>
            <a:r>
              <a:rPr lang="es-ES" b="0" i="0" u="none" strike="noStrike" dirty="0">
                <a:effectLst/>
              </a:rPr>
              <a:t>s un desacuerdo, discusión o conflicto entre dos o más partes sobre un tema determinado. Puede surgir en distintos contextos como legales, sociales y científicos.</a:t>
            </a:r>
            <a:endParaRPr lang="es-ES" dirty="0"/>
          </a:p>
        </p:txBody>
      </p:sp>
      <p:grpSp>
        <p:nvGrpSpPr>
          <p:cNvPr id="16" name="Group 15">
            <a:extLst>
              <a:ext uri="{FF2B5EF4-FFF2-40B4-BE49-F238E27FC236}">
                <a16:creationId xmlns:a16="http://schemas.microsoft.com/office/drawing/2014/main" xmlns="" id="{82188758-E18A-4CE5-9D03-F4BF5D887C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460131" y="482171"/>
            <a:ext cx="6091791" cy="5149101"/>
            <a:chOff x="5446003" y="583365"/>
            <a:chExt cx="6091790" cy="5181928"/>
          </a:xfrm>
        </p:grpSpPr>
        <p:sp>
          <p:nvSpPr>
            <p:cNvPr id="17" name="Rectangle 16">
              <a:extLst>
                <a:ext uri="{FF2B5EF4-FFF2-40B4-BE49-F238E27FC236}">
                  <a16:creationId xmlns:a16="http://schemas.microsoft.com/office/drawing/2014/main" xmlns="" id="{821513DD-C15F-4381-AEA6-ED9E5E218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ED2DE01-7F43-4858-85FC-27022DA781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n 4" descr="Imagen que contiene interior, persona, mujer, sostener&#10;&#10;El contenido generado por IA puede ser incorrecto.">
            <a:extLst>
              <a:ext uri="{FF2B5EF4-FFF2-40B4-BE49-F238E27FC236}">
                <a16:creationId xmlns:a16="http://schemas.microsoft.com/office/drawing/2014/main" xmlns="" id="{F748F0DD-099C-02F4-139A-A47CA02893B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a:stretch>
            <a:fillRect/>
          </a:stretch>
        </p:blipFill>
        <p:spPr>
          <a:xfrm>
            <a:off x="6093926" y="1116345"/>
            <a:ext cx="4821551" cy="3866172"/>
          </a:xfrm>
          <a:prstGeom prst="rect">
            <a:avLst/>
          </a:prstGeom>
        </p:spPr>
      </p:pic>
      <p:pic>
        <p:nvPicPr>
          <p:cNvPr id="20" name="Picture 19">
            <a:extLst>
              <a:ext uri="{FF2B5EF4-FFF2-40B4-BE49-F238E27FC236}">
                <a16:creationId xmlns:a16="http://schemas.microsoft.com/office/drawing/2014/main" xmlns="" id="{D42F4933-2ECF-4EE5-BCE4-F19E3CA609F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xmlns="" id="{C6FAC23C-014D-4AC5-AD1B-36F7D0E7EF3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57050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F83F93-6E3D-B8E2-A7DE-5ECC8014B901}"/>
              </a:ext>
            </a:extLst>
          </p:cNvPr>
          <p:cNvSpPr>
            <a:spLocks noGrp="1"/>
          </p:cNvSpPr>
          <p:nvPr>
            <p:ph type="title"/>
          </p:nvPr>
        </p:nvSpPr>
        <p:spPr/>
        <p:txBody>
          <a:bodyPr/>
          <a:lstStyle/>
          <a:p>
            <a:pPr algn="ctr"/>
            <a:r>
              <a:rPr lang="es-ES" dirty="0"/>
              <a:t>FLORA NORMAL DEL OJO HUMANO</a:t>
            </a:r>
          </a:p>
        </p:txBody>
      </p:sp>
      <p:sp>
        <p:nvSpPr>
          <p:cNvPr id="3" name="Marcador de contenido 2">
            <a:extLst>
              <a:ext uri="{FF2B5EF4-FFF2-40B4-BE49-F238E27FC236}">
                <a16:creationId xmlns:a16="http://schemas.microsoft.com/office/drawing/2014/main" xmlns="" id="{B4DB80C8-3596-D025-9C30-BDF2CF859B26}"/>
              </a:ext>
            </a:extLst>
          </p:cNvPr>
          <p:cNvSpPr>
            <a:spLocks noGrp="1"/>
          </p:cNvSpPr>
          <p:nvPr>
            <p:ph idx="1"/>
          </p:nvPr>
        </p:nvSpPr>
        <p:spPr/>
        <p:txBody>
          <a:bodyPr>
            <a:noAutofit/>
          </a:bodyPr>
          <a:lstStyle/>
          <a:p>
            <a:pPr algn="just"/>
            <a:r>
              <a:rPr lang="es-ES" i="0" u="none" strike="noStrike" dirty="0">
                <a:solidFill>
                  <a:srgbClr val="1B1B1B"/>
                </a:solidFill>
                <a:effectLst/>
              </a:rPr>
              <a:t>La flora conjuntival normal alberga diversas bacterias aeróbicas y anaeróbicas así como </a:t>
            </a:r>
            <a:r>
              <a:rPr lang="es-ES" b="0" i="0" u="none" strike="noStrike" dirty="0">
                <a:solidFill>
                  <a:srgbClr val="1B1B1B"/>
                </a:solidFill>
                <a:effectLst/>
              </a:rPr>
              <a:t>microorganismos grampositivos y gramnegativos </a:t>
            </a:r>
            <a:r>
              <a:rPr lang="es-ES" i="0" u="none" strike="noStrike" dirty="0">
                <a:solidFill>
                  <a:srgbClr val="1B1B1B"/>
                </a:solidFill>
                <a:effectLst/>
              </a:rPr>
              <a:t>que mantienen la homeostasis superficial y la </a:t>
            </a:r>
            <a:r>
              <a:rPr lang="es-ES" i="0" u="none" strike="noStrike" dirty="0" err="1">
                <a:solidFill>
                  <a:srgbClr val="1B1B1B"/>
                </a:solidFill>
                <a:effectLst/>
              </a:rPr>
              <a:t>inmunorregulación</a:t>
            </a:r>
            <a:r>
              <a:rPr lang="es-ES" i="0" u="none" strike="noStrike" dirty="0">
                <a:solidFill>
                  <a:srgbClr val="1B1B1B"/>
                </a:solidFill>
                <a:effectLst/>
              </a:rPr>
              <a:t>. </a:t>
            </a:r>
            <a:r>
              <a:rPr lang="es-ES" dirty="0">
                <a:solidFill>
                  <a:srgbClr val="1B1B1B"/>
                </a:solidFill>
              </a:rPr>
              <a:t>Dichas bacterias son l</a:t>
            </a:r>
            <a:r>
              <a:rPr lang="es-ES" b="0" i="0" u="none" strike="noStrike" dirty="0">
                <a:solidFill>
                  <a:srgbClr val="1B1B1B"/>
                </a:solidFill>
                <a:effectLst/>
              </a:rPr>
              <a:t>os géneros:</a:t>
            </a:r>
          </a:p>
          <a:p>
            <a:pPr algn="just">
              <a:lnSpc>
                <a:spcPct val="100000"/>
              </a:lnSpc>
            </a:pPr>
            <a:r>
              <a:rPr lang="es-ES" b="0" i="0" u="none" strike="noStrike" dirty="0">
                <a:solidFill>
                  <a:srgbClr val="1B1B1B"/>
                </a:solidFill>
                <a:effectLst/>
              </a:rPr>
              <a:t> </a:t>
            </a:r>
            <a:r>
              <a:rPr lang="es-ES" b="0" i="1" u="none" strike="noStrike" dirty="0" err="1">
                <a:solidFill>
                  <a:srgbClr val="1B1B1B"/>
                </a:solidFill>
                <a:effectLst/>
              </a:rPr>
              <a:t>Staphylococcus</a:t>
            </a:r>
            <a:r>
              <a:rPr lang="es-ES" dirty="0">
                <a:solidFill>
                  <a:srgbClr val="1B1B1B"/>
                </a:solidFill>
              </a:rPr>
              <a:t>.</a:t>
            </a:r>
            <a:endParaRPr lang="es-ES" b="0" i="0" u="none" strike="noStrike" dirty="0">
              <a:solidFill>
                <a:srgbClr val="1B1B1B"/>
              </a:solidFill>
              <a:effectLst/>
            </a:endParaRPr>
          </a:p>
          <a:p>
            <a:pPr algn="just">
              <a:lnSpc>
                <a:spcPct val="100000"/>
              </a:lnSpc>
            </a:pPr>
            <a:r>
              <a:rPr lang="es-ES" b="0" i="1" u="none" strike="noStrike" dirty="0" err="1">
                <a:solidFill>
                  <a:srgbClr val="1B1B1B"/>
                </a:solidFill>
                <a:effectLst/>
              </a:rPr>
              <a:t>Corynebacterium</a:t>
            </a:r>
            <a:r>
              <a:rPr lang="es-ES" dirty="0">
                <a:solidFill>
                  <a:srgbClr val="1B1B1B"/>
                </a:solidFill>
              </a:rPr>
              <a:t>.</a:t>
            </a:r>
            <a:endParaRPr lang="es-ES" b="0" i="0" u="none" strike="noStrike" dirty="0">
              <a:solidFill>
                <a:srgbClr val="1B1B1B"/>
              </a:solidFill>
              <a:effectLst/>
            </a:endParaRPr>
          </a:p>
          <a:p>
            <a:pPr algn="just">
              <a:lnSpc>
                <a:spcPct val="100000"/>
              </a:lnSpc>
            </a:pPr>
            <a:r>
              <a:rPr lang="es-ES" b="0" i="0" u="none" strike="noStrike" dirty="0">
                <a:solidFill>
                  <a:srgbClr val="1B1B1B"/>
                </a:solidFill>
                <a:effectLst/>
              </a:rPr>
              <a:t> </a:t>
            </a:r>
            <a:r>
              <a:rPr lang="es-ES" b="0" i="1" u="none" strike="noStrike" dirty="0" err="1">
                <a:solidFill>
                  <a:srgbClr val="1B1B1B"/>
                </a:solidFill>
                <a:effectLst/>
              </a:rPr>
              <a:t>Streptococcus</a:t>
            </a:r>
            <a:r>
              <a:rPr lang="es-ES" dirty="0">
                <a:solidFill>
                  <a:srgbClr val="1B1B1B"/>
                </a:solidFill>
              </a:rPr>
              <a:t>.</a:t>
            </a:r>
          </a:p>
          <a:p>
            <a:pPr algn="just">
              <a:lnSpc>
                <a:spcPct val="100000"/>
              </a:lnSpc>
            </a:pPr>
            <a:r>
              <a:rPr lang="es-ES" b="0" i="0" u="none" strike="noStrike" dirty="0">
                <a:solidFill>
                  <a:srgbClr val="1B1B1B"/>
                </a:solidFill>
                <a:effectLst/>
              </a:rPr>
              <a:t> </a:t>
            </a:r>
            <a:r>
              <a:rPr lang="es-ES" b="0" i="1" u="none" strike="noStrike" dirty="0" err="1">
                <a:solidFill>
                  <a:srgbClr val="1B1B1B"/>
                </a:solidFill>
                <a:effectLst/>
              </a:rPr>
              <a:t>Propionibacterium</a:t>
            </a:r>
            <a:r>
              <a:rPr lang="es-ES" dirty="0">
                <a:solidFill>
                  <a:srgbClr val="1B1B1B"/>
                </a:solidFill>
              </a:rPr>
              <a:t>.</a:t>
            </a:r>
          </a:p>
          <a:p>
            <a:pPr algn="just">
              <a:lnSpc>
                <a:spcPct val="100000"/>
              </a:lnSpc>
            </a:pPr>
            <a:r>
              <a:rPr lang="es-ES" b="0" i="0" u="none" strike="noStrike" dirty="0">
                <a:solidFill>
                  <a:srgbClr val="1B1B1B"/>
                </a:solidFill>
                <a:effectLst/>
              </a:rPr>
              <a:t> </a:t>
            </a:r>
            <a:r>
              <a:rPr lang="es-ES" b="0" i="1" u="none" strike="noStrike" dirty="0" err="1">
                <a:solidFill>
                  <a:srgbClr val="1B1B1B"/>
                </a:solidFill>
                <a:effectLst/>
              </a:rPr>
              <a:t>Micrococcus</a:t>
            </a:r>
            <a:r>
              <a:rPr lang="es-ES" b="0" i="0" u="none" strike="noStrike" dirty="0">
                <a:solidFill>
                  <a:srgbClr val="1B1B1B"/>
                </a:solidFill>
                <a:effectLst/>
              </a:rPr>
              <a:t> </a:t>
            </a:r>
            <a:endParaRPr lang="es-ES" i="0" u="none" strike="noStrike" dirty="0">
              <a:solidFill>
                <a:srgbClr val="000000"/>
              </a:solidFill>
              <a:effectLst/>
            </a:endParaRPr>
          </a:p>
          <a:p>
            <a:pPr algn="just"/>
            <a:r>
              <a:rPr lang="es-ES" dirty="0" err="1">
                <a:solidFill>
                  <a:srgbClr val="000000"/>
                </a:solidFill>
              </a:rPr>
              <a:t>Endoftalmitis</a:t>
            </a:r>
            <a:r>
              <a:rPr lang="es-ES" dirty="0">
                <a:solidFill>
                  <a:srgbClr val="000000"/>
                </a:solidFill>
              </a:rPr>
              <a:t> (</a:t>
            </a:r>
            <a:r>
              <a:rPr lang="es-ES" b="0" i="0" u="none" strike="noStrike" dirty="0">
                <a:solidFill>
                  <a:srgbClr val="1B1B1B"/>
                </a:solidFill>
                <a:effectLst/>
                <a:latin typeface="Cambria" panose="02040503050406030204" pitchFamily="18" charset="0"/>
              </a:rPr>
              <a:t>Siendo una la complicación mas grave tras procedimientos intraoculares).</a:t>
            </a:r>
            <a:endParaRPr lang="es-ES" b="0" i="0" u="none" strike="noStrike" dirty="0">
              <a:solidFill>
                <a:srgbClr val="000000"/>
              </a:solidFill>
              <a:effectLst/>
            </a:endParaRPr>
          </a:p>
        </p:txBody>
      </p:sp>
    </p:spTree>
    <p:extLst>
      <p:ext uri="{BB962C8B-B14F-4D97-AF65-F5344CB8AC3E}">
        <p14:creationId xmlns:p14="http://schemas.microsoft.com/office/powerpoint/2010/main" val="282403804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275BE5-39FF-DBF8-200F-3477BACA3EBD}"/>
              </a:ext>
            </a:extLst>
          </p:cNvPr>
          <p:cNvSpPr>
            <a:spLocks noGrp="1"/>
          </p:cNvSpPr>
          <p:nvPr>
            <p:ph type="title"/>
          </p:nvPr>
        </p:nvSpPr>
        <p:spPr/>
        <p:txBody>
          <a:bodyPr/>
          <a:lstStyle/>
          <a:p>
            <a:pPr algn="ctr"/>
            <a:r>
              <a:rPr lang="es-ES" dirty="0"/>
              <a:t>FLORA NORMAL DEL OJO HUMANO</a:t>
            </a:r>
          </a:p>
        </p:txBody>
      </p:sp>
      <p:sp>
        <p:nvSpPr>
          <p:cNvPr id="3" name="Marcador de contenido 2">
            <a:extLst>
              <a:ext uri="{FF2B5EF4-FFF2-40B4-BE49-F238E27FC236}">
                <a16:creationId xmlns:a16="http://schemas.microsoft.com/office/drawing/2014/main" xmlns="" id="{C2E61052-19AA-D2AD-D504-F9AA4CF18865}"/>
              </a:ext>
            </a:extLst>
          </p:cNvPr>
          <p:cNvSpPr>
            <a:spLocks noGrp="1"/>
          </p:cNvSpPr>
          <p:nvPr>
            <p:ph idx="1"/>
          </p:nvPr>
        </p:nvSpPr>
        <p:spPr>
          <a:xfrm>
            <a:off x="1451579" y="2015732"/>
            <a:ext cx="9603275" cy="4037749"/>
          </a:xfrm>
        </p:spPr>
        <p:txBody>
          <a:bodyPr>
            <a:normAutofit/>
          </a:bodyPr>
          <a:lstStyle/>
          <a:p>
            <a:pPr algn="just">
              <a:buNone/>
            </a:pPr>
            <a:r>
              <a:rPr lang="es-ES" b="0" i="0" u="none" strike="noStrike" dirty="0">
                <a:solidFill>
                  <a:srgbClr val="000000"/>
                </a:solidFill>
                <a:effectLst/>
              </a:rPr>
              <a:t>	Cuando este equilibrio se rompe (por uso excesivo de antibióticos, trauma, lentes de contacto, enfermedades sistémicas, cirugías, etc.), pueden desarrollarse infecciones oculares como:</a:t>
            </a:r>
          </a:p>
          <a:p>
            <a:pPr algn="just">
              <a:buFont typeface="Arial" panose="020B0604020202020204" pitchFamily="34" charset="0"/>
              <a:buChar char="•"/>
            </a:pPr>
            <a:r>
              <a:rPr lang="es-ES" b="0" i="0" u="none" strike="noStrike" dirty="0">
                <a:solidFill>
                  <a:srgbClr val="000000"/>
                </a:solidFill>
                <a:effectLst/>
              </a:rPr>
              <a:t>Conjuntivitis</a:t>
            </a:r>
          </a:p>
          <a:p>
            <a:pPr algn="just">
              <a:buFont typeface="Arial" panose="020B0604020202020204" pitchFamily="34" charset="0"/>
              <a:buChar char="•"/>
            </a:pPr>
            <a:r>
              <a:rPr lang="es-ES" b="0" i="0" u="none" strike="noStrike" dirty="0">
                <a:solidFill>
                  <a:srgbClr val="000000"/>
                </a:solidFill>
                <a:effectLst/>
              </a:rPr>
              <a:t>Blefaritis.</a:t>
            </a:r>
          </a:p>
          <a:p>
            <a:pPr algn="just">
              <a:buFont typeface="Arial" panose="020B0604020202020204" pitchFamily="34" charset="0"/>
              <a:buChar char="•"/>
            </a:pPr>
            <a:r>
              <a:rPr lang="es-ES" b="0" i="0" u="none" strike="noStrike" dirty="0">
                <a:solidFill>
                  <a:srgbClr val="000000"/>
                </a:solidFill>
                <a:effectLst/>
              </a:rPr>
              <a:t>Queratitis.</a:t>
            </a:r>
          </a:p>
          <a:p>
            <a:pPr algn="just">
              <a:buFont typeface="Arial" panose="020B0604020202020204" pitchFamily="34" charset="0"/>
              <a:buChar char="•"/>
            </a:pPr>
            <a:r>
              <a:rPr lang="es-ES" dirty="0" err="1">
                <a:solidFill>
                  <a:srgbClr val="000000"/>
                </a:solidFill>
              </a:rPr>
              <a:t>Sindrome</a:t>
            </a:r>
            <a:r>
              <a:rPr lang="es-ES" dirty="0">
                <a:solidFill>
                  <a:srgbClr val="000000"/>
                </a:solidFill>
              </a:rPr>
              <a:t> de Ojo seco.</a:t>
            </a:r>
          </a:p>
          <a:p>
            <a:pPr algn="just"/>
            <a:r>
              <a:rPr lang="es-ES" dirty="0" err="1">
                <a:solidFill>
                  <a:srgbClr val="000000"/>
                </a:solidFill>
              </a:rPr>
              <a:t>Endoftalmitis</a:t>
            </a:r>
            <a:r>
              <a:rPr lang="es-ES" dirty="0">
                <a:solidFill>
                  <a:srgbClr val="000000"/>
                </a:solidFill>
              </a:rPr>
              <a:t> (Siendo una la complicación mas grave tras procedimientos intraoculares).</a:t>
            </a:r>
          </a:p>
          <a:p>
            <a:pPr marL="0" indent="0" algn="just">
              <a:buNone/>
            </a:pPr>
            <a:endParaRPr lang="es-ES" b="0" i="0" u="none" strike="noStrike" dirty="0">
              <a:solidFill>
                <a:srgbClr val="000000"/>
              </a:solidFill>
              <a:effectLst/>
            </a:endParaRPr>
          </a:p>
          <a:p>
            <a:endParaRPr lang="es-ES" dirty="0"/>
          </a:p>
        </p:txBody>
      </p:sp>
    </p:spTree>
    <p:extLst>
      <p:ext uri="{BB962C8B-B14F-4D97-AF65-F5344CB8AC3E}">
        <p14:creationId xmlns:p14="http://schemas.microsoft.com/office/powerpoint/2010/main" val="16578778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6BA8820-C0AB-087A-E536-E4D63EDE89E6}"/>
              </a:ext>
            </a:extLst>
          </p:cNvPr>
          <p:cNvSpPr>
            <a:spLocks noGrp="1"/>
          </p:cNvSpPr>
          <p:nvPr>
            <p:ph type="title"/>
          </p:nvPr>
        </p:nvSpPr>
        <p:spPr>
          <a:xfrm>
            <a:off x="1451579" y="804519"/>
            <a:ext cx="9603275" cy="1049235"/>
          </a:xfrm>
        </p:spPr>
        <p:txBody>
          <a:bodyPr>
            <a:normAutofit/>
          </a:bodyPr>
          <a:lstStyle/>
          <a:p>
            <a:r>
              <a:rPr lang="es-ES"/>
              <a:t>ANTISEPTICOS</a:t>
            </a:r>
          </a:p>
        </p:txBody>
      </p:sp>
      <p:sp>
        <p:nvSpPr>
          <p:cNvPr id="3" name="Marcador de contenido 2">
            <a:extLst>
              <a:ext uri="{FF2B5EF4-FFF2-40B4-BE49-F238E27FC236}">
                <a16:creationId xmlns:a16="http://schemas.microsoft.com/office/drawing/2014/main" xmlns="" id="{01BD8DBD-0AB0-C43A-1A4E-FEF3380AA683}"/>
              </a:ext>
            </a:extLst>
          </p:cNvPr>
          <p:cNvSpPr>
            <a:spLocks noGrp="1"/>
          </p:cNvSpPr>
          <p:nvPr>
            <p:ph idx="1"/>
          </p:nvPr>
        </p:nvSpPr>
        <p:spPr>
          <a:xfrm>
            <a:off x="1451579" y="2015734"/>
            <a:ext cx="4158849" cy="3450613"/>
          </a:xfrm>
        </p:spPr>
        <p:txBody>
          <a:bodyPr>
            <a:normAutofit/>
          </a:bodyPr>
          <a:lstStyle/>
          <a:p>
            <a:pPr marL="0" indent="0">
              <a:buNone/>
            </a:pPr>
            <a:r>
              <a:rPr lang="es-ES" b="1" i="0" u="none" strike="noStrike">
                <a:effectLst/>
                <a:latin typeface="+mj-lt"/>
              </a:rPr>
              <a:t>Los antisépticos son  sustancias químicas que se aplican de forma tópica sobre tejidos vivos, como pueden ser la piel intacta, las mucosas o las heridas, sin afectar de forma sensible a estos tejidos, con la intención de eliminar o reducir la población de microorganismos vivos</a:t>
            </a:r>
            <a:r>
              <a:rPr lang="es-ES" b="1" baseline="30000">
                <a:latin typeface="+mj-lt"/>
              </a:rPr>
              <a:t>.</a:t>
            </a:r>
          </a:p>
          <a:p>
            <a:pPr marL="0" indent="0">
              <a:buNone/>
            </a:pPr>
            <a:endParaRPr lang="es-ES"/>
          </a:p>
        </p:txBody>
      </p:sp>
      <p:grpSp>
        <p:nvGrpSpPr>
          <p:cNvPr id="32" name="Group 31">
            <a:extLst>
              <a:ext uri="{FF2B5EF4-FFF2-40B4-BE49-F238E27FC236}">
                <a16:creationId xmlns:a16="http://schemas.microsoft.com/office/drawing/2014/main" xmlns="" id="{F7C65FA4-631C-444F-89AA-F891363CCF6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09823" y="2012810"/>
            <a:ext cx="4948659" cy="3453535"/>
            <a:chOff x="7807230" y="2012810"/>
            <a:chExt cx="3251252" cy="3459865"/>
          </a:xfrm>
        </p:grpSpPr>
        <p:sp>
          <p:nvSpPr>
            <p:cNvPr id="33" name="Rectangle 32">
              <a:extLst>
                <a:ext uri="{FF2B5EF4-FFF2-40B4-BE49-F238E27FC236}">
                  <a16:creationId xmlns:a16="http://schemas.microsoft.com/office/drawing/2014/main" xmlns="" id="{353C58CC-6818-48FD-9CE0-B43BF88B73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1B2694E9-2175-4647-803A-3AD63554C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4" name="Marcador de contenido 3">
            <a:extLst>
              <a:ext uri="{FF2B5EF4-FFF2-40B4-BE49-F238E27FC236}">
                <a16:creationId xmlns:a16="http://schemas.microsoft.com/office/drawing/2014/main" xmlns="" id="{C8C57087-28C7-6DBF-94BF-40616CFA304B}"/>
              </a:ext>
            </a:extLst>
          </p:cNvPr>
          <p:cNvGraphicFramePr>
            <a:graphicFrameLocks/>
          </p:cNvGraphicFramePr>
          <p:nvPr>
            <p:extLst>
              <p:ext uri="{D42A27DB-BD31-4B8C-83A1-F6EECF244321}">
                <p14:modId xmlns:p14="http://schemas.microsoft.com/office/powerpoint/2010/main" val="3563856934"/>
              </p:ext>
            </p:extLst>
          </p:nvPr>
        </p:nvGraphicFramePr>
        <p:xfrm>
          <a:off x="6277257" y="2378718"/>
          <a:ext cx="4613874" cy="2715401"/>
        </p:xfrm>
        <a:graphic>
          <a:graphicData uri="http://schemas.openxmlformats.org/drawingml/2006/table">
            <a:tbl>
              <a:tblPr>
                <a:noFill/>
                <a:tableStyleId>{3B4B98B0-60AC-42C2-AFA5-B58CD77FA1E5}</a:tableStyleId>
              </a:tblPr>
              <a:tblGrid>
                <a:gridCol w="1380918">
                  <a:extLst>
                    <a:ext uri="{9D8B030D-6E8A-4147-A177-3AD203B41FA5}">
                      <a16:colId xmlns:a16="http://schemas.microsoft.com/office/drawing/2014/main" xmlns="" val="2889005171"/>
                    </a:ext>
                  </a:extLst>
                </a:gridCol>
                <a:gridCol w="945337">
                  <a:extLst>
                    <a:ext uri="{9D8B030D-6E8A-4147-A177-3AD203B41FA5}">
                      <a16:colId xmlns:a16="http://schemas.microsoft.com/office/drawing/2014/main" xmlns="" val="424215575"/>
                    </a:ext>
                  </a:extLst>
                </a:gridCol>
                <a:gridCol w="2287619">
                  <a:extLst>
                    <a:ext uri="{9D8B030D-6E8A-4147-A177-3AD203B41FA5}">
                      <a16:colId xmlns:a16="http://schemas.microsoft.com/office/drawing/2014/main" xmlns="" val="74431136"/>
                    </a:ext>
                  </a:extLst>
                </a:gridCol>
              </a:tblGrid>
              <a:tr h="216953">
                <a:tc>
                  <a:txBody>
                    <a:bodyPr/>
                    <a:lstStyle/>
                    <a:p>
                      <a:r>
                        <a:rPr lang="es-ES" sz="800" b="1" cap="none" spc="0">
                          <a:solidFill>
                            <a:schemeClr val="tx1"/>
                          </a:solidFill>
                        </a:rPr>
                        <a:t>Antiséptico</a:t>
                      </a:r>
                      <a:endParaRPr lang="es-ES" sz="800" cap="none" spc="0">
                        <a:solidFill>
                          <a:schemeClr val="tx1"/>
                        </a:solidFill>
                      </a:endParaRPr>
                    </a:p>
                  </a:txBody>
                  <a:tcPr marL="26517" marR="26517" marT="36742" marB="36742" anchor="ctr">
                    <a:lnL w="28575" cap="flat" cmpd="sng" algn="ctr">
                      <a:noFill/>
                      <a:prstDash val="solid"/>
                    </a:lnL>
                    <a:lnR w="12700" cmpd="sng">
                      <a:noFill/>
                      <a:prstDash val="solid"/>
                    </a:lnR>
                    <a:lnT w="28575" cap="flat" cmpd="sng" algn="ctr">
                      <a:noFill/>
                      <a:prstDash val="solid"/>
                    </a:lnT>
                    <a:lnB w="12700" cmpd="sng">
                      <a:noFill/>
                      <a:prstDash val="solid"/>
                    </a:lnB>
                    <a:noFill/>
                  </a:tcPr>
                </a:tc>
                <a:tc>
                  <a:txBody>
                    <a:bodyPr/>
                    <a:lstStyle/>
                    <a:p>
                      <a:r>
                        <a:rPr lang="es-ES" sz="800" b="1" cap="none" spc="0">
                          <a:solidFill>
                            <a:schemeClr val="tx1"/>
                          </a:solidFill>
                        </a:rPr>
                        <a:t>Tiempo Residual</a:t>
                      </a:r>
                      <a:endParaRPr lang="es-ES" sz="800" cap="none" spc="0">
                        <a:solidFill>
                          <a:schemeClr val="tx1"/>
                        </a:solidFill>
                      </a:endParaRPr>
                    </a:p>
                  </a:txBody>
                  <a:tcPr marL="26517" marR="26517" marT="36742" marB="36742" anchor="ctr">
                    <a:lnL w="12700" cmpd="sng">
                      <a:noFill/>
                      <a:prstDash val="solid"/>
                    </a:lnL>
                    <a:lnR w="12700" cmpd="sng">
                      <a:noFill/>
                      <a:prstDash val="solid"/>
                    </a:lnR>
                    <a:lnT w="28575" cap="flat" cmpd="sng" algn="ctr">
                      <a:noFill/>
                      <a:prstDash val="solid"/>
                    </a:lnT>
                    <a:lnB w="12700" cmpd="sng">
                      <a:noFill/>
                      <a:prstDash val="solid"/>
                    </a:lnB>
                    <a:noFill/>
                  </a:tcPr>
                </a:tc>
                <a:tc>
                  <a:txBody>
                    <a:bodyPr/>
                    <a:lstStyle/>
                    <a:p>
                      <a:r>
                        <a:rPr lang="es-ES" sz="800" b="1" cap="none" spc="0">
                          <a:solidFill>
                            <a:schemeClr val="tx1"/>
                          </a:solidFill>
                        </a:rPr>
                        <a:t>Espectro Antimicrobiano</a:t>
                      </a:r>
                      <a:endParaRPr lang="es-ES" sz="800" cap="none" spc="0">
                        <a:solidFill>
                          <a:schemeClr val="tx1"/>
                        </a:solidFill>
                      </a:endParaRPr>
                    </a:p>
                  </a:txBody>
                  <a:tcPr marL="26517" marR="26517" marT="36742" marB="36742" anchor="ctr">
                    <a:lnL w="12700" cmpd="sng">
                      <a:noFill/>
                      <a:prstDash val="solid"/>
                    </a:lnL>
                    <a:lnR w="28575" cap="flat" cmpd="sng" algn="ctr">
                      <a:noFill/>
                      <a:prstDash val="solid"/>
                    </a:lnR>
                    <a:lnT w="28575" cap="flat" cmpd="sng" algn="ctr">
                      <a:noFill/>
                      <a:prstDash val="solid"/>
                    </a:lnT>
                    <a:lnB w="12700" cmpd="sng">
                      <a:noFill/>
                      <a:prstDash val="solid"/>
                    </a:lnB>
                    <a:noFill/>
                  </a:tcPr>
                </a:tc>
                <a:extLst>
                  <a:ext uri="{0D108BD9-81ED-4DB2-BD59-A6C34878D82A}">
                    <a16:rowId xmlns:a16="http://schemas.microsoft.com/office/drawing/2014/main" xmlns="" val="1325148785"/>
                  </a:ext>
                </a:extLst>
              </a:tr>
              <a:tr h="461898">
                <a:tc>
                  <a:txBody>
                    <a:bodyPr/>
                    <a:lstStyle/>
                    <a:p>
                      <a:r>
                        <a:rPr lang="es-ES" sz="800" b="1" cap="none" spc="0">
                          <a:solidFill>
                            <a:schemeClr val="tx1"/>
                          </a:solidFill>
                        </a:rPr>
                        <a:t>Alcoholes</a:t>
                      </a:r>
                      <a:r>
                        <a:rPr lang="es-ES" sz="800" cap="none" spc="0">
                          <a:solidFill>
                            <a:schemeClr val="tx1"/>
                          </a:solidFill>
                        </a:rPr>
                        <a:t> (etanol, isopropanol)</a:t>
                      </a: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Bajo (evapora rápido; &lt;1 h)</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Bactericida (Gram + y -), virucida (virus lipofílicos). No esporicida, limitado efecto sobre hongos.</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681431072"/>
                  </a:ext>
                </a:extLst>
              </a:tr>
              <a:tr h="339425">
                <a:tc>
                  <a:txBody>
                    <a:bodyPr/>
                    <a:lstStyle/>
                    <a:p>
                      <a:r>
                        <a:rPr lang="es-ES" sz="800" b="1" cap="none" spc="0">
                          <a:solidFill>
                            <a:schemeClr val="tx1"/>
                          </a:solidFill>
                        </a:rPr>
                        <a:t>Clorhexidina</a:t>
                      </a:r>
                      <a:endParaRPr lang="es-ES" sz="800" cap="none" spc="0">
                        <a:solidFill>
                          <a:schemeClr val="tx1"/>
                        </a:solidFill>
                      </a:endParaRP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Alto (hasta 6-8 horas)</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Amplio espectro: bactericida (Gram + y -), fungicida, virucida parcial. No esporicida.</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3749342239"/>
                  </a:ext>
                </a:extLst>
              </a:tr>
              <a:tr h="339425">
                <a:tc>
                  <a:txBody>
                    <a:bodyPr/>
                    <a:lstStyle/>
                    <a:p>
                      <a:r>
                        <a:rPr lang="es-ES" sz="800" b="1" cap="none" spc="0">
                          <a:solidFill>
                            <a:schemeClr val="tx1"/>
                          </a:solidFill>
                        </a:rPr>
                        <a:t>Yodóforos</a:t>
                      </a:r>
                      <a:r>
                        <a:rPr lang="es-ES" sz="800" cap="none" spc="0">
                          <a:solidFill>
                            <a:schemeClr val="tx1"/>
                          </a:solidFill>
                        </a:rPr>
                        <a:t> (como povidona yodada)</a:t>
                      </a: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Medio (2–4 horas)</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Muy amplio: bacterias, virus, hongos, algunos protozoos y esporas (actividad limitada).</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2226240262"/>
                  </a:ext>
                </a:extLst>
              </a:tr>
              <a:tr h="339425">
                <a:tc>
                  <a:txBody>
                    <a:bodyPr/>
                    <a:lstStyle/>
                    <a:p>
                      <a:r>
                        <a:rPr lang="es-ES" sz="800" b="1" cap="none" spc="0">
                          <a:solidFill>
                            <a:schemeClr val="tx1"/>
                          </a:solidFill>
                        </a:rPr>
                        <a:t>Peróxido de hidrógeno</a:t>
                      </a:r>
                      <a:endParaRPr lang="es-ES" sz="800" cap="none" spc="0">
                        <a:solidFill>
                          <a:schemeClr val="tx1"/>
                        </a:solidFill>
                      </a:endParaRP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Bajo–medio (1–2 horas)</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Bactericida, virucida, fungicida y esporicida (dependiendo de concentración y tiempo).</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332346767"/>
                  </a:ext>
                </a:extLst>
              </a:tr>
              <a:tr h="339425">
                <a:tc>
                  <a:txBody>
                    <a:bodyPr/>
                    <a:lstStyle/>
                    <a:p>
                      <a:r>
                        <a:rPr lang="es-ES" sz="800" b="1" cap="none" spc="0">
                          <a:solidFill>
                            <a:schemeClr val="tx1"/>
                          </a:solidFill>
                        </a:rPr>
                        <a:t>Compuestos de amonio cuaternario</a:t>
                      </a:r>
                      <a:endParaRPr lang="es-ES" sz="800" cap="none" spc="0">
                        <a:solidFill>
                          <a:schemeClr val="tx1"/>
                        </a:solidFill>
                      </a:endParaRP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Medio (4–6 horas aprox.)</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Bacteriostático y bactericida (más eficaz en Gram +), algo de acción contra hongos y virus.</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4050879795"/>
                  </a:ext>
                </a:extLst>
              </a:tr>
              <a:tr h="339425">
                <a:tc>
                  <a:txBody>
                    <a:bodyPr/>
                    <a:lstStyle/>
                    <a:p>
                      <a:r>
                        <a:rPr lang="es-ES" sz="800" b="1" cap="none" spc="0">
                          <a:solidFill>
                            <a:schemeClr val="tx1"/>
                          </a:solidFill>
                        </a:rPr>
                        <a:t>Ácidos orgánicos</a:t>
                      </a:r>
                      <a:r>
                        <a:rPr lang="es-ES" sz="800" cap="none" spc="0">
                          <a:solidFill>
                            <a:schemeClr val="tx1"/>
                          </a:solidFill>
                        </a:rPr>
                        <a:t> (ácido bórico, acético)</a:t>
                      </a:r>
                    </a:p>
                  </a:txBody>
                  <a:tcPr marL="26517" marR="26517" marT="36742" marB="36742" anchor="ctr">
                    <a:lnL w="28575" cap="flat" cmpd="sng" algn="ctr">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Bajo–medio</a:t>
                      </a:r>
                    </a:p>
                  </a:txBody>
                  <a:tcPr marL="26517" marR="26517" marT="36742" marB="367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s-ES" sz="800" cap="none" spc="0">
                          <a:solidFill>
                            <a:schemeClr val="tx1"/>
                          </a:solidFill>
                        </a:rPr>
                        <a:t>Acción limitada: principalmente bacteriostática y antifúngica.</a:t>
                      </a:r>
                    </a:p>
                  </a:txBody>
                  <a:tcPr marL="26517" marR="26517" marT="36742" marB="36742" anchor="ctr">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xmlns="" val="852191173"/>
                  </a:ext>
                </a:extLst>
              </a:tr>
              <a:tr h="339425">
                <a:tc>
                  <a:txBody>
                    <a:bodyPr/>
                    <a:lstStyle/>
                    <a:p>
                      <a:r>
                        <a:rPr lang="es-ES" sz="800" b="1" cap="none" spc="0">
                          <a:solidFill>
                            <a:schemeClr val="tx1"/>
                          </a:solidFill>
                        </a:rPr>
                        <a:t>Fenoles y derivados</a:t>
                      </a:r>
                      <a:endParaRPr lang="es-ES" sz="800" cap="none" spc="0">
                        <a:solidFill>
                          <a:schemeClr val="tx1"/>
                        </a:solidFill>
                      </a:endParaRPr>
                    </a:p>
                  </a:txBody>
                  <a:tcPr marL="26517" marR="26517" marT="36742" marB="36742" anchor="ctr">
                    <a:lnL w="28575" cap="flat" cmpd="sng" algn="ctr">
                      <a:noFill/>
                      <a:prstDash val="solid"/>
                    </a:lnL>
                    <a:lnR w="12700" cmpd="sng">
                      <a:noFill/>
                      <a:prstDash val="solid"/>
                    </a:lnR>
                    <a:lnT w="12700" cmpd="sng">
                      <a:noFill/>
                      <a:prstDash val="solid"/>
                    </a:lnT>
                    <a:lnB w="28575" cap="flat" cmpd="sng" algn="ctr">
                      <a:noFill/>
                      <a:prstDash val="solid"/>
                    </a:lnB>
                    <a:noFill/>
                  </a:tcPr>
                </a:tc>
                <a:tc>
                  <a:txBody>
                    <a:bodyPr/>
                    <a:lstStyle/>
                    <a:p>
                      <a:r>
                        <a:rPr lang="es-ES" sz="800" cap="none" spc="0">
                          <a:solidFill>
                            <a:schemeClr val="tx1"/>
                          </a:solidFill>
                        </a:rPr>
                        <a:t>Medio</a:t>
                      </a:r>
                    </a:p>
                  </a:txBody>
                  <a:tcPr marL="26517" marR="26517" marT="36742" marB="36742" anchor="ctr">
                    <a:lnL w="12700" cmpd="sng">
                      <a:noFill/>
                      <a:prstDash val="solid"/>
                    </a:lnL>
                    <a:lnR w="12700" cmpd="sng">
                      <a:noFill/>
                      <a:prstDash val="solid"/>
                    </a:lnR>
                    <a:lnT w="12700" cmpd="sng">
                      <a:noFill/>
                      <a:prstDash val="solid"/>
                    </a:lnT>
                    <a:lnB w="28575" cap="flat" cmpd="sng" algn="ctr">
                      <a:noFill/>
                      <a:prstDash val="solid"/>
                    </a:lnB>
                    <a:noFill/>
                  </a:tcPr>
                </a:tc>
                <a:tc>
                  <a:txBody>
                    <a:bodyPr/>
                    <a:lstStyle/>
                    <a:p>
                      <a:r>
                        <a:rPr lang="es-ES" sz="800" cap="none" spc="0">
                          <a:solidFill>
                            <a:schemeClr val="tx1"/>
                          </a:solidFill>
                        </a:rPr>
                        <a:t>Bactericida (Gram + y -), fungicida. Eficacia limitada contra virus no lipofílicos.</a:t>
                      </a:r>
                    </a:p>
                  </a:txBody>
                  <a:tcPr marL="26517" marR="26517" marT="36742" marB="36742" anchor="ctr">
                    <a:lnL w="12700" cmpd="sng">
                      <a:noFill/>
                      <a:prstDash val="solid"/>
                    </a:lnL>
                    <a:lnR w="28575" cap="flat" cmpd="sng" algn="ctr">
                      <a:noFill/>
                      <a:prstDash val="solid"/>
                    </a:lnR>
                    <a:lnT w="12700" cmpd="sng">
                      <a:noFill/>
                      <a:prstDash val="solid"/>
                    </a:lnT>
                    <a:lnB w="28575" cap="flat" cmpd="sng" algn="ctr">
                      <a:noFill/>
                      <a:prstDash val="solid"/>
                    </a:lnB>
                    <a:noFill/>
                  </a:tcPr>
                </a:tc>
                <a:extLst>
                  <a:ext uri="{0D108BD9-81ED-4DB2-BD59-A6C34878D82A}">
                    <a16:rowId xmlns:a16="http://schemas.microsoft.com/office/drawing/2014/main" xmlns="" val="2085298615"/>
                  </a:ext>
                </a:extLst>
              </a:tr>
            </a:tbl>
          </a:graphicData>
        </a:graphic>
      </p:graphicFrame>
    </p:spTree>
    <p:extLst>
      <p:ext uri="{BB962C8B-B14F-4D97-AF65-F5344CB8AC3E}">
        <p14:creationId xmlns:p14="http://schemas.microsoft.com/office/powerpoint/2010/main" val="3654597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482E7304-2AC2-4A5C-924D-A6AC3FFC5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CA197833-C04C-E818-A35F-7663084CFD4B}"/>
              </a:ext>
            </a:extLst>
          </p:cNvPr>
          <p:cNvSpPr>
            <a:spLocks noGrp="1"/>
          </p:cNvSpPr>
          <p:nvPr>
            <p:ph type="title"/>
          </p:nvPr>
        </p:nvSpPr>
        <p:spPr>
          <a:xfrm>
            <a:off x="1451579" y="804519"/>
            <a:ext cx="9603275" cy="1049235"/>
          </a:xfrm>
        </p:spPr>
        <p:txBody>
          <a:bodyPr>
            <a:normAutofit/>
          </a:bodyPr>
          <a:lstStyle/>
          <a:p>
            <a:r>
              <a:rPr lang="es-ES"/>
              <a:t>ANTISÉPTICOS OCULARES</a:t>
            </a:r>
          </a:p>
        </p:txBody>
      </p:sp>
      <p:cxnSp>
        <p:nvCxnSpPr>
          <p:cNvPr id="13" name="Straight Connector 12">
            <a:extLst>
              <a:ext uri="{FF2B5EF4-FFF2-40B4-BE49-F238E27FC236}">
                <a16:creationId xmlns:a16="http://schemas.microsoft.com/office/drawing/2014/main" xmlns="" id="{D259FEF2-F6A5-442F-BA10-4E39EECD0A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Rectangle 14">
            <a:extLst>
              <a:ext uri="{FF2B5EF4-FFF2-40B4-BE49-F238E27FC236}">
                <a16:creationId xmlns:a16="http://schemas.microsoft.com/office/drawing/2014/main" xmlns="" id="{A3C183B1-1D4B-4E3D-A02E-A426E3BFA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5" name="Marcador de contenido 4">
            <a:extLst>
              <a:ext uri="{FF2B5EF4-FFF2-40B4-BE49-F238E27FC236}">
                <a16:creationId xmlns:a16="http://schemas.microsoft.com/office/drawing/2014/main" xmlns="" id="{A6EA6245-C05D-252C-76B3-7E9E0CFB3A45}"/>
              </a:ext>
            </a:extLst>
          </p:cNvPr>
          <p:cNvGraphicFramePr>
            <a:graphicFrameLocks noGrp="1"/>
          </p:cNvGraphicFramePr>
          <p:nvPr>
            <p:ph idx="1"/>
            <p:extLst>
              <p:ext uri="{D42A27DB-BD31-4B8C-83A1-F6EECF244321}">
                <p14:modId xmlns:p14="http://schemas.microsoft.com/office/powerpoint/2010/main" val="597415289"/>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235029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64387EF-6A3C-B7AF-6533-A272587D3D6B}"/>
              </a:ext>
            </a:extLst>
          </p:cNvPr>
          <p:cNvSpPr>
            <a:spLocks noGrp="1"/>
          </p:cNvSpPr>
          <p:nvPr>
            <p:ph type="title"/>
          </p:nvPr>
        </p:nvSpPr>
        <p:spPr>
          <a:xfrm>
            <a:off x="1451579" y="804519"/>
            <a:ext cx="9603275" cy="1049235"/>
          </a:xfrm>
        </p:spPr>
        <p:txBody>
          <a:bodyPr>
            <a:normAutofit/>
          </a:bodyPr>
          <a:lstStyle/>
          <a:p>
            <a:r>
              <a:rPr lang="es-ES"/>
              <a:t>CONTROVERSIA</a:t>
            </a:r>
            <a:br>
              <a:rPr lang="es-ES"/>
            </a:br>
            <a:r>
              <a:rPr lang="es-ES"/>
              <a:t>¿Existe alergia al Yodo?</a:t>
            </a:r>
            <a:endParaRPr lang="es-ES" dirty="0"/>
          </a:p>
        </p:txBody>
      </p:sp>
      <p:sp>
        <p:nvSpPr>
          <p:cNvPr id="2062" name="Marcador de contenido 2">
            <a:extLst>
              <a:ext uri="{FF2B5EF4-FFF2-40B4-BE49-F238E27FC236}">
                <a16:creationId xmlns:a16="http://schemas.microsoft.com/office/drawing/2014/main" xmlns="" id="{D54B6A5B-5DFF-5FBC-7F80-222B9422B477}"/>
              </a:ext>
            </a:extLst>
          </p:cNvPr>
          <p:cNvSpPr>
            <a:spLocks noGrp="1"/>
          </p:cNvSpPr>
          <p:nvPr>
            <p:ph idx="1"/>
          </p:nvPr>
        </p:nvSpPr>
        <p:spPr>
          <a:xfrm>
            <a:off x="209863" y="2015734"/>
            <a:ext cx="7244732" cy="3921928"/>
          </a:xfrm>
        </p:spPr>
        <p:txBody>
          <a:bodyPr>
            <a:normAutofit/>
          </a:bodyPr>
          <a:lstStyle/>
          <a:p>
            <a:pPr marL="0" indent="0" algn="just" fontAlgn="ctr">
              <a:lnSpc>
                <a:spcPct val="110000"/>
              </a:lnSpc>
              <a:spcBef>
                <a:spcPts val="750"/>
              </a:spcBef>
              <a:spcAft>
                <a:spcPts val="600"/>
              </a:spcAft>
              <a:buNone/>
            </a:pPr>
            <a:r>
              <a:rPr lang="es-ES" sz="1600" dirty="0"/>
              <a:t>Según El Centro Nacional de Información de Biotecnológica nos dice: </a:t>
            </a:r>
          </a:p>
          <a:p>
            <a:pPr marL="0" indent="0" algn="just" fontAlgn="ctr">
              <a:lnSpc>
                <a:spcPct val="110000"/>
              </a:lnSpc>
              <a:spcBef>
                <a:spcPts val="750"/>
              </a:spcBef>
              <a:spcAft>
                <a:spcPts val="600"/>
              </a:spcAft>
              <a:buNone/>
            </a:pPr>
            <a:r>
              <a:rPr lang="es-ES" sz="1600" dirty="0"/>
              <a:t>Que el yodo es un elemento químico </a:t>
            </a:r>
            <a:r>
              <a:rPr lang="es-ES" sz="1600" b="0" i="0" u="none" strike="noStrike" dirty="0">
                <a:effectLst/>
                <a:latin typeface="Google Sans"/>
              </a:rPr>
              <a:t>esencial para el funcionamiento de la tiroides y por lo tanto es necesario para el cuerpo humano; la alergia al Yodo no es necesariamente al químico, sino a los tintes de fluorescentes y medios de radio contraste que lo acompañan. Ya que la f</a:t>
            </a:r>
            <a:r>
              <a:rPr lang="es-ES" sz="1600" dirty="0"/>
              <a:t>alta la evidencia científica de la existencia de una reacción alérgica mediada por anticuerpos (reacción de tipo I) y  en particular de una anafilaxia mediada por inmunoglobulina E contra el yodo </a:t>
            </a:r>
            <a:r>
              <a:rPr lang="es-ES" sz="1600" dirty="0" err="1"/>
              <a:t>ó</a:t>
            </a:r>
            <a:r>
              <a:rPr lang="es-ES" sz="1600" dirty="0"/>
              <a:t> las irritaciones químicas y las alergias de contacto (reacción de tipo IV) inducidas por desinfectantes que contienen yodo no están mediadas por anticuerpos y no causan anafilaxia (reacción de tipo I). </a:t>
            </a:r>
            <a:r>
              <a:rPr lang="es-ES" sz="1600" dirty="0">
                <a:latin typeface="Google Sans"/>
              </a:rPr>
              <a:t>Por lo tanto se llega a la c</a:t>
            </a:r>
            <a:r>
              <a:rPr lang="es-ES" sz="1600" dirty="0"/>
              <a:t>onclusión que la llamada "alergia al yodo" es un mito médico que carece de una base científica y no debería resultar en un aumento de los riesgos para los pacientes debido a la desinfección preoperatoria omitida.</a:t>
            </a:r>
          </a:p>
          <a:p>
            <a:pPr marL="0" indent="0" fontAlgn="ctr">
              <a:lnSpc>
                <a:spcPct val="110000"/>
              </a:lnSpc>
              <a:spcBef>
                <a:spcPts val="750"/>
              </a:spcBef>
              <a:spcAft>
                <a:spcPts val="600"/>
              </a:spcAft>
              <a:buNone/>
            </a:pPr>
            <a:endParaRPr lang="es-ES" sz="1400" dirty="0"/>
          </a:p>
          <a:p>
            <a:pPr>
              <a:lnSpc>
                <a:spcPct val="110000"/>
              </a:lnSpc>
            </a:pPr>
            <a:endParaRPr lang="es-ES" sz="1400" dirty="0"/>
          </a:p>
        </p:txBody>
      </p:sp>
      <p:grpSp>
        <p:nvGrpSpPr>
          <p:cNvPr id="2055" name="Group 2054">
            <a:extLst>
              <a:ext uri="{FF2B5EF4-FFF2-40B4-BE49-F238E27FC236}">
                <a16:creationId xmlns:a16="http://schemas.microsoft.com/office/drawing/2014/main" xmlns="" id="{7B733C3F-9682-42F2-95C8-440BBDB77DE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49537" y="2012810"/>
            <a:ext cx="3108945" cy="3453535"/>
            <a:chOff x="7807230" y="2012810"/>
            <a:chExt cx="3251252" cy="3459865"/>
          </a:xfrm>
        </p:grpSpPr>
        <p:sp>
          <p:nvSpPr>
            <p:cNvPr id="2056" name="Rectangle 2055">
              <a:extLst>
                <a:ext uri="{FF2B5EF4-FFF2-40B4-BE49-F238E27FC236}">
                  <a16:creationId xmlns:a16="http://schemas.microsoft.com/office/drawing/2014/main" xmlns="" id="{7DAA79E5-501E-47F1-B927-7C05579F70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xmlns="" id="{FF65AAE0-FA0E-4FC3-95C8-629AB65414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iodine3__protectwyjqcm90zwn0il0_focusfillwzi5ncwymjisingildfd-8043937-5655941">
            <a:extLst>
              <a:ext uri="{FF2B5EF4-FFF2-40B4-BE49-F238E27FC236}">
                <a16:creationId xmlns:a16="http://schemas.microsoft.com/office/drawing/2014/main" xmlns="" id="{FF440370-5794-EFFA-7C84-5ADC2E698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756" y="2174242"/>
            <a:ext cx="2762372" cy="31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3646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9A622D-ACBB-C92D-E624-C8B93C3C1845}"/>
              </a:ext>
            </a:extLst>
          </p:cNvPr>
          <p:cNvSpPr>
            <a:spLocks noGrp="1"/>
          </p:cNvSpPr>
          <p:nvPr>
            <p:ph type="title"/>
          </p:nvPr>
        </p:nvSpPr>
        <p:spPr>
          <a:xfrm>
            <a:off x="1451579" y="804519"/>
            <a:ext cx="9603275" cy="1049235"/>
          </a:xfrm>
        </p:spPr>
        <p:txBody>
          <a:bodyPr>
            <a:normAutofit/>
          </a:bodyPr>
          <a:lstStyle/>
          <a:p>
            <a:r>
              <a:rPr lang="es-ES" sz="3000"/>
              <a:t>CONTROVERSIA </a:t>
            </a:r>
            <a:br>
              <a:rPr lang="es-ES" sz="3000"/>
            </a:br>
            <a:r>
              <a:rPr lang="es-ES" sz="3000"/>
              <a:t>¿Qué hacer en pacientes con alergia al yodo?</a:t>
            </a:r>
          </a:p>
        </p:txBody>
      </p:sp>
      <p:sp>
        <p:nvSpPr>
          <p:cNvPr id="3" name="Marcador de contenido 2">
            <a:extLst>
              <a:ext uri="{FF2B5EF4-FFF2-40B4-BE49-F238E27FC236}">
                <a16:creationId xmlns:a16="http://schemas.microsoft.com/office/drawing/2014/main" xmlns="" id="{132F7224-DCD5-E97C-9A29-80B364E7BF01}"/>
              </a:ext>
            </a:extLst>
          </p:cNvPr>
          <p:cNvSpPr>
            <a:spLocks noGrp="1"/>
          </p:cNvSpPr>
          <p:nvPr>
            <p:ph idx="1"/>
          </p:nvPr>
        </p:nvSpPr>
        <p:spPr>
          <a:xfrm>
            <a:off x="974361" y="2015734"/>
            <a:ext cx="4948656" cy="3450613"/>
          </a:xfrm>
        </p:spPr>
        <p:txBody>
          <a:bodyPr>
            <a:normAutofit fontScale="92500" lnSpcReduction="10000"/>
          </a:bodyPr>
          <a:lstStyle/>
          <a:p>
            <a:pPr>
              <a:lnSpc>
                <a:spcPct val="110000"/>
              </a:lnSpc>
            </a:pPr>
            <a:r>
              <a:rPr lang="es-ES" sz="1600" b="0" i="0" u="none" strike="noStrike" dirty="0">
                <a:effectLst/>
              </a:rPr>
              <a:t>El uso de </a:t>
            </a:r>
            <a:r>
              <a:rPr lang="es-ES" sz="1600" i="0" u="none" strike="noStrike" dirty="0">
                <a:effectLst/>
              </a:rPr>
              <a:t>clorhexidina</a:t>
            </a:r>
            <a:r>
              <a:rPr lang="es-ES" sz="1600" b="0" i="0" u="none" strike="noStrike" dirty="0">
                <a:effectLst/>
              </a:rPr>
              <a:t> en concentraciones entre 0,02 % y 0,5 %.</a:t>
            </a:r>
          </a:p>
          <a:p>
            <a:pPr>
              <a:lnSpc>
                <a:spcPct val="110000"/>
              </a:lnSpc>
            </a:pPr>
            <a:r>
              <a:rPr lang="es-ES" sz="1600" dirty="0"/>
              <a:t>Lavado de fondo de saco con 01 </a:t>
            </a:r>
            <a:r>
              <a:rPr lang="es-ES" sz="1600" dirty="0" err="1"/>
              <a:t>amp</a:t>
            </a:r>
            <a:r>
              <a:rPr lang="es-ES" sz="1600" dirty="0"/>
              <a:t>. De Gentamicina diluido con </a:t>
            </a:r>
            <a:r>
              <a:rPr lang="es-ES" sz="1600" b="0" i="0" u="none" strike="noStrike" dirty="0">
                <a:effectLst/>
              </a:rPr>
              <a:t>NaCl</a:t>
            </a:r>
            <a:r>
              <a:rPr lang="es-ES" sz="1600" dirty="0"/>
              <a:t> en una jeringa de 20cc.</a:t>
            </a:r>
          </a:p>
          <a:p>
            <a:pPr>
              <a:lnSpc>
                <a:spcPct val="110000"/>
              </a:lnSpc>
            </a:pPr>
            <a:r>
              <a:rPr lang="es-ES" sz="1600" dirty="0"/>
              <a:t>Aplicación de 2 </a:t>
            </a:r>
            <a:r>
              <a:rPr lang="es-ES" sz="1600" dirty="0" err="1"/>
              <a:t>amp</a:t>
            </a:r>
            <a:r>
              <a:rPr lang="es-ES" sz="1600" dirty="0"/>
              <a:t>. De  Gentamicina en Frasco de 500ml de </a:t>
            </a:r>
            <a:r>
              <a:rPr lang="es-ES" sz="1600" dirty="0" err="1"/>
              <a:t>Bss</a:t>
            </a:r>
            <a:r>
              <a:rPr lang="es-ES" sz="1600" dirty="0"/>
              <a:t> en el intraoperatorio.</a:t>
            </a:r>
          </a:p>
          <a:p>
            <a:pPr>
              <a:lnSpc>
                <a:spcPct val="110000"/>
              </a:lnSpc>
            </a:pPr>
            <a:r>
              <a:rPr lang="es-ES" sz="1600" dirty="0"/>
              <a:t>Lavado de cara con clorhexidina al 2% preoperatoria.</a:t>
            </a:r>
          </a:p>
          <a:p>
            <a:pPr>
              <a:lnSpc>
                <a:spcPct val="110000"/>
              </a:lnSpc>
            </a:pPr>
            <a:r>
              <a:rPr lang="es-ES" sz="1600" dirty="0"/>
              <a:t>Uso de antibiótico Moxifloxacino 0.05cc intracameral como medida profiláctica al termino de la cirugía de faco.</a:t>
            </a:r>
          </a:p>
          <a:p>
            <a:pPr>
              <a:lnSpc>
                <a:spcPct val="110000"/>
              </a:lnSpc>
            </a:pPr>
            <a:r>
              <a:rPr lang="es-ES" sz="1600" dirty="0"/>
              <a:t>Antisepsia con Alcohol Isopropílico al 70% en zona Periocular.</a:t>
            </a:r>
          </a:p>
          <a:p>
            <a:pPr>
              <a:lnSpc>
                <a:spcPct val="110000"/>
              </a:lnSpc>
            </a:pPr>
            <a:endParaRPr lang="es-ES" sz="1300" dirty="0"/>
          </a:p>
          <a:p>
            <a:pPr>
              <a:lnSpc>
                <a:spcPct val="110000"/>
              </a:lnSpc>
            </a:pPr>
            <a:endParaRPr lang="es-ES" sz="1300" dirty="0"/>
          </a:p>
          <a:p>
            <a:pPr>
              <a:lnSpc>
                <a:spcPct val="110000"/>
              </a:lnSpc>
            </a:pPr>
            <a:endParaRPr lang="es-ES" sz="1300" dirty="0"/>
          </a:p>
        </p:txBody>
      </p:sp>
      <p:grpSp>
        <p:nvGrpSpPr>
          <p:cNvPr id="3139" name="Group 3138">
            <a:extLst>
              <a:ext uri="{FF2B5EF4-FFF2-40B4-BE49-F238E27FC236}">
                <a16:creationId xmlns:a16="http://schemas.microsoft.com/office/drawing/2014/main" xmlns="" id="{F8994030-DDB3-4615-85A8-6BD9E3D2A8F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09823" y="2012810"/>
            <a:ext cx="4948659" cy="3453535"/>
            <a:chOff x="7807230" y="2012810"/>
            <a:chExt cx="3251252" cy="3459865"/>
          </a:xfrm>
        </p:grpSpPr>
        <p:sp>
          <p:nvSpPr>
            <p:cNvPr id="3140" name="Rectangle 3139">
              <a:extLst>
                <a:ext uri="{FF2B5EF4-FFF2-40B4-BE49-F238E27FC236}">
                  <a16:creationId xmlns:a16="http://schemas.microsoft.com/office/drawing/2014/main" xmlns="" id="{D3BA2FA4-F71A-47C6-837C-197DF1BD41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1" name="Rectangle 3140">
              <a:extLst>
                <a:ext uri="{FF2B5EF4-FFF2-40B4-BE49-F238E27FC236}">
                  <a16:creationId xmlns:a16="http://schemas.microsoft.com/office/drawing/2014/main" xmlns="" id="{F71F2F95-DC9A-44C3-B3E6-0C60F65CDC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6" name="Picture 4" descr="Instilación De Gotas En El Ojo. Un Hombre Deja Caer Gotas. Oftalmología  Fotos, retratos, imágenes y fotografía de archivo libres de derecho. Image  203672075">
            <a:extLst>
              <a:ext uri="{FF2B5EF4-FFF2-40B4-BE49-F238E27FC236}">
                <a16:creationId xmlns:a16="http://schemas.microsoft.com/office/drawing/2014/main" xmlns="" id="{18CBD0E8-AD85-E2CB-0AA0-640641C3F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257" y="2190710"/>
            <a:ext cx="2225073" cy="3107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avarse la cara: ¿por qué es necesario hacerlo?">
            <a:extLst>
              <a:ext uri="{FF2B5EF4-FFF2-40B4-BE49-F238E27FC236}">
                <a16:creationId xmlns:a16="http://schemas.microsoft.com/office/drawing/2014/main" xmlns="" id="{2D93F391-1B99-6A66-3F8C-43453E728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9" r="12066" b="5"/>
          <a:stretch>
            <a:fillRect/>
          </a:stretch>
        </p:blipFill>
        <p:spPr bwMode="auto">
          <a:xfrm>
            <a:off x="8666055" y="2190710"/>
            <a:ext cx="2221443" cy="14716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cumento sin título">
            <a:extLst>
              <a:ext uri="{FF2B5EF4-FFF2-40B4-BE49-F238E27FC236}">
                <a16:creationId xmlns:a16="http://schemas.microsoft.com/office/drawing/2014/main" xmlns="" id="{E289D452-58BA-796A-AC4B-808983E29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762" y="3824977"/>
            <a:ext cx="2221443" cy="147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24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4" name="Rectangle 29">
            <a:extLst>
              <a:ext uri="{FF2B5EF4-FFF2-40B4-BE49-F238E27FC236}">
                <a16:creationId xmlns:a16="http://schemas.microsoft.com/office/drawing/2014/main" xmlns="" id="{84C75E2B-CACA-478C-B26B-182AF87A18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55" name="Picture 31">
            <a:extLst>
              <a:ext uri="{FF2B5EF4-FFF2-40B4-BE49-F238E27FC236}">
                <a16:creationId xmlns:a16="http://schemas.microsoft.com/office/drawing/2014/main" xmlns="" id="{50FF2874-547C-4D14-9E18-28B19002FB8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56" name="Straight Connector 33">
            <a:extLst>
              <a:ext uri="{FF2B5EF4-FFF2-40B4-BE49-F238E27FC236}">
                <a16:creationId xmlns:a16="http://schemas.microsoft.com/office/drawing/2014/main" xmlns="" id="{36CF827D-A163-47F7-BD87-34EB4FA7D6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35">
            <a:extLst>
              <a:ext uri="{FF2B5EF4-FFF2-40B4-BE49-F238E27FC236}">
                <a16:creationId xmlns:a16="http://schemas.microsoft.com/office/drawing/2014/main" xmlns="" id="{D299D9A9-1DA8-433D-A9BC-FB48D93D421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8" name="Rectangle 37">
            <a:extLst>
              <a:ext uri="{FF2B5EF4-FFF2-40B4-BE49-F238E27FC236}">
                <a16:creationId xmlns:a16="http://schemas.microsoft.com/office/drawing/2014/main" xmlns="" id="{A27F90C0-6841-4262-975F-D9C3AB50CB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9">
            <a:extLst>
              <a:ext uri="{FF2B5EF4-FFF2-40B4-BE49-F238E27FC236}">
                <a16:creationId xmlns:a16="http://schemas.microsoft.com/office/drawing/2014/main" xmlns="" id="{22AE7EF9-769D-42F9-9430-F2DF739C9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ítulo 1">
            <a:extLst>
              <a:ext uri="{FF2B5EF4-FFF2-40B4-BE49-F238E27FC236}">
                <a16:creationId xmlns:a16="http://schemas.microsoft.com/office/drawing/2014/main" xmlns="" id="{9FCFECBD-8CB7-00A2-20DD-B4A6FCD73A35}"/>
              </a:ext>
            </a:extLst>
          </p:cNvPr>
          <p:cNvSpPr>
            <a:spLocks noGrp="1"/>
          </p:cNvSpPr>
          <p:nvPr>
            <p:ph type="title"/>
          </p:nvPr>
        </p:nvSpPr>
        <p:spPr>
          <a:xfrm>
            <a:off x="887598" y="-118965"/>
            <a:ext cx="10740118" cy="1253240"/>
          </a:xfrm>
        </p:spPr>
        <p:txBody>
          <a:bodyPr vert="horz" lIns="91440" tIns="45720" rIns="91440" bIns="45720" rtlCol="0" anchor="ctr">
            <a:normAutofit/>
          </a:bodyPr>
          <a:lstStyle/>
          <a:p>
            <a:r>
              <a:rPr lang="en-US" dirty="0"/>
              <a:t>ASEPSIA DE LA ZONA OPERATORIA EN OFTALMOLOGÍA</a:t>
            </a:r>
          </a:p>
        </p:txBody>
      </p:sp>
      <p:pic>
        <p:nvPicPr>
          <p:cNvPr id="4" name="WhatsApp Video 2025-08-14 at 5.51.38 PM.mp4">
            <a:hlinkClick r:id="" action="ppaction://media"/>
            <a:extLst>
              <a:ext uri="{FF2B5EF4-FFF2-40B4-BE49-F238E27FC236}">
                <a16:creationId xmlns:a16="http://schemas.microsoft.com/office/drawing/2014/main" xmlns="" id="{990F4F1E-6D3C-C38A-D4A8-5B565E6078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43790" y="839454"/>
            <a:ext cx="8649325" cy="5275590"/>
          </a:xfrm>
          <a:prstGeom prst="rect">
            <a:avLst/>
          </a:prstGeom>
        </p:spPr>
      </p:pic>
      <p:pic>
        <p:nvPicPr>
          <p:cNvPr id="60" name="Picture 41">
            <a:extLst>
              <a:ext uri="{FF2B5EF4-FFF2-40B4-BE49-F238E27FC236}">
                <a16:creationId xmlns:a16="http://schemas.microsoft.com/office/drawing/2014/main" xmlns="" id="{511E2EF0-3BCB-402C-B2C1-C6FC2BA7443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b="-1562"/>
          <a:stretch/>
        </p:blipFill>
        <p:spPr bwMode="black">
          <a:xfrm>
            <a:off x="0" y="6126480"/>
            <a:ext cx="12192000" cy="742950"/>
          </a:xfrm>
          <a:prstGeom prst="rect">
            <a:avLst/>
          </a:prstGeom>
        </p:spPr>
      </p:pic>
      <p:cxnSp>
        <p:nvCxnSpPr>
          <p:cNvPr id="61" name="Straight Connector 43">
            <a:extLst>
              <a:ext uri="{FF2B5EF4-FFF2-40B4-BE49-F238E27FC236}">
                <a16:creationId xmlns:a16="http://schemas.microsoft.com/office/drawing/2014/main" xmlns="" id="{BF68608F-34C2-43D6-84DB-5A870495E70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934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715</TotalTime>
  <Words>747</Words>
  <Application>Microsoft Office PowerPoint</Application>
  <PresentationFormat>Panorámica</PresentationFormat>
  <Paragraphs>82</Paragraphs>
  <Slides>15</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15</vt:i4>
      </vt:variant>
    </vt:vector>
  </HeadingPairs>
  <TitlesOfParts>
    <vt:vector size="20" baseType="lpstr">
      <vt:lpstr>Arial</vt:lpstr>
      <vt:lpstr>Cambria</vt:lpstr>
      <vt:lpstr>Gill Sans MT</vt:lpstr>
      <vt:lpstr>Google Sans</vt:lpstr>
      <vt:lpstr>Galería</vt:lpstr>
      <vt:lpstr>CONTROVERSIAS USO DE ANTISEPTICOS OCULARES Y PREPARACION FARMACOLOGICA DE INYECCIONES INTRAVITREAS</vt:lpstr>
      <vt:lpstr>¿QUÉ ES UNA CONTROVERSIA?</vt:lpstr>
      <vt:lpstr>FLORA NORMAL DEL OJO HUMANO</vt:lpstr>
      <vt:lpstr>FLORA NORMAL DEL OJO HUMANO</vt:lpstr>
      <vt:lpstr>ANTISEPTICOS</vt:lpstr>
      <vt:lpstr>ANTISÉPTICOS OCULARES</vt:lpstr>
      <vt:lpstr>CONTROVERSIA ¿Existe alergia al Yodo?</vt:lpstr>
      <vt:lpstr>CONTROVERSIA  ¿Qué hacer en pacientes con alergia al yodo?</vt:lpstr>
      <vt:lpstr>ASEPSIA DE LA ZONA OPERATORIA EN OFTALMOLOGÍA</vt:lpstr>
      <vt:lpstr>PREPARACION FARMACOLÓGICA DE INYECCIONES INTRAVITREAS</vt:lpstr>
      <vt:lpstr>BEVACIZUMAB</vt:lpstr>
      <vt:lpstr>INSTITUTO DE EVALUACIÓN DE TECNOLOGÍAS EN SALUD E INVESTIGACIÓN – IETSI RECOMENDACIONES PARA LA PREPARACIÓN  DE BEVACIZUMAB INYECCIÓN INTRAVÍTREA </vt:lpstr>
      <vt:lpstr>INSTITUTO DE EVALUACIÓN DE TECNOLOGÍAS EN SALUD E INVESTIGACIÓN – IETSI RECOMENDACIONES PARA LA PREPARACIÓN DE BEVACIZUMAB INYECCIÓN INTRAVÍTREA </vt:lpstr>
      <vt:lpstr>¿CUáNTO ES EL TIEMPO DE CONSERVACIÓN DE BEVACIZUMAD?</vt:lpstr>
      <vt:lpstr>El conocimiento es poder. La información es liberadora y la educación es la premisa del progreso en toda sociedad, en toda familia. (kofi Annan)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CONTROVERSIAS USO DE ANTISEPTICOS OCULARES Y PREPARACION FARMACOLOGICA DE INYECCIONES INTRAVITREAS</dc:title>
  <dc:creator>alfredito1023@gmail.com</dc:creator>
  <cp:lastModifiedBy>ALBERTO</cp:lastModifiedBy>
  <cp:revision>68</cp:revision>
  <dcterms:created xsi:type="dcterms:W3CDTF">2025-08-12T03:11:26Z</dcterms:created>
  <dcterms:modified xsi:type="dcterms:W3CDTF">2025-08-29T15:22:58Z</dcterms:modified>
</cp:coreProperties>
</file>