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69" r:id="rId3"/>
    <p:sldId id="256" r:id="rId4"/>
    <p:sldId id="29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70" r:id="rId14"/>
  </p:sldIdLst>
  <p:sldSz cx="14630400" cy="8229600"/>
  <p:notesSz cx="8229600" cy="14630400"/>
  <p:embeddedFontLst>
    <p:embeddedFont>
      <p:font typeface="Lucida Handwriting" panose="03010101010101010101" pitchFamily="66" charset="0"/>
      <p:regular r:id="rId16"/>
    </p:embeddedFont>
    <p:embeddedFont>
      <p:font typeface="Outfit Extra Bold" panose="020B0604020202020204" charset="0"/>
      <p:regular r:id="rId17"/>
    </p:embeddedFont>
    <p:embeddedFont>
      <p:font typeface="Instrument Sans Semi Bold" panose="020B0604020202020204" charset="0"/>
      <p:regular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mo" panose="020B0604020202020204" charset="0"/>
      <p:regular r:id="rId25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7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50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198F144-33A3-3255-65CC-222B5BF63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EF03D71-15FE-A358-BF68-4C7944E2F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3F96DFD-7924-5D65-8728-4A4C9094C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6A68A0-D4D9-A161-EB86-1E4D11E09D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8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7C8FDC-D2AA-467B-9926-F7C78E005828}" type="datetimeFigureOut">
              <a:rPr lang="es-PE" smtClean="0"/>
              <a:pPr/>
              <a:t>28/08/2025</a:t>
            </a:fld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FBACF9-FA8B-4D8F-AEEA-847D8B12D8E4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85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6FCE175-F901-39E4-E0D4-7999AD627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0415" y="0"/>
            <a:ext cx="11169570" cy="82413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92D4ED1-8932-A39F-4ACD-BCA25E18E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578" y="7677150"/>
            <a:ext cx="17716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7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74368" y="208835"/>
            <a:ext cx="11912798" cy="549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6000" b="1" dirty="0">
                <a:solidFill>
                  <a:srgbClr val="091C53"/>
                </a:solidFill>
                <a:latin typeface="Outfit Extra Bold" panose="020B0604020202020204" charset="0"/>
                <a:cs typeface="Outfit Extra Bold" panose="020B0604020202020204" charset="0"/>
              </a:rPr>
              <a:t>Preparación del Paciente </a:t>
            </a:r>
          </a:p>
        </p:txBody>
      </p:sp>
      <p:sp>
        <p:nvSpPr>
          <p:cNvPr id="3" name="Text 1"/>
          <p:cNvSpPr/>
          <p:nvPr/>
        </p:nvSpPr>
        <p:spPr>
          <a:xfrm>
            <a:off x="312516" y="1870864"/>
            <a:ext cx="7625621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n-US" sz="2400" dirty="0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La adecuada preparación del paciente en la </a:t>
            </a:r>
            <a:r>
              <a:rPr lang="en-US" sz="2400" dirty="0" err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camila</a:t>
            </a:r>
            <a:r>
              <a:rPr lang="en-US" sz="2400" dirty="0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 quirúrgica es fundamental para el éxito de la cirugía refractiva y el confort del paciente.</a:t>
            </a:r>
          </a:p>
        </p:txBody>
      </p:sp>
      <p:sp>
        <p:nvSpPr>
          <p:cNvPr id="4" name="Text 2"/>
          <p:cNvSpPr/>
          <p:nvPr/>
        </p:nvSpPr>
        <p:spPr>
          <a:xfrm>
            <a:off x="312516" y="3615586"/>
            <a:ext cx="7492466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n-US" sz="2400" b="1" dirty="0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Posición Decúbito Dorsal</a:t>
            </a:r>
            <a:r>
              <a:rPr lang="en-US" sz="2400" dirty="0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: Con cabeza estable y alineada para un acceso óptimo.</a:t>
            </a:r>
          </a:p>
        </p:txBody>
      </p:sp>
      <p:sp>
        <p:nvSpPr>
          <p:cNvPr id="5" name="Text 3"/>
          <p:cNvSpPr/>
          <p:nvPr/>
        </p:nvSpPr>
        <p:spPr>
          <a:xfrm>
            <a:off x="312516" y="5000690"/>
            <a:ext cx="7745716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n-US" sz="2400" b="1" dirty="0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Colocación de Campos Estériles</a:t>
            </a:r>
            <a:r>
              <a:rPr lang="en-US" sz="2400" dirty="0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: Aislamiento del campo quirúrgico para mantener la asepsia.</a:t>
            </a:r>
          </a:p>
        </p:txBody>
      </p:sp>
      <p:sp>
        <p:nvSpPr>
          <p:cNvPr id="6" name="Text 4"/>
          <p:cNvSpPr/>
          <p:nvPr/>
        </p:nvSpPr>
        <p:spPr>
          <a:xfrm>
            <a:off x="312516" y="6224837"/>
            <a:ext cx="7612561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n-US" sz="2400" b="1" dirty="0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Protección de Anexos Oculares: </a:t>
            </a:r>
            <a:r>
              <a:rPr lang="en-US" sz="2400" dirty="0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Cuidado de pestañas y párpados para evitar interferencias y </a:t>
            </a:r>
            <a:r>
              <a:rPr lang="en-US" sz="2400" dirty="0" err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lesiones</a:t>
            </a:r>
            <a:r>
              <a:rPr lang="en-US" sz="2400" dirty="0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.</a:t>
            </a:r>
          </a:p>
        </p:txBody>
      </p:sp>
      <p:pic>
        <p:nvPicPr>
          <p:cNvPr id="8" name="Picture 4" descr="C:\Users\HP1\Desktop\lasik\IMG_46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599" y="1119771"/>
            <a:ext cx="4990081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838" y="3896929"/>
            <a:ext cx="3633162" cy="430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3ACA8EC-AFDE-B9AF-13BE-125C9EB44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166" y="7772047"/>
            <a:ext cx="174323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302" y="169385"/>
            <a:ext cx="14527675" cy="531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s-PE" sz="6000" b="1" noProof="1">
                <a:solidFill>
                  <a:srgbClr val="091C53"/>
                </a:solidFill>
                <a:latin typeface="Outfit Extra Bold" panose="020B0604020202020204" charset="0"/>
                <a:cs typeface="Outfit Extra Bold" panose="020B0604020202020204" charset="0"/>
              </a:rPr>
              <a:t>Material Clave para la Cirugía Refractiva</a:t>
            </a:r>
          </a:p>
        </p:txBody>
      </p:sp>
      <p:sp>
        <p:nvSpPr>
          <p:cNvPr id="6" name="Text 1"/>
          <p:cNvSpPr/>
          <p:nvPr/>
        </p:nvSpPr>
        <p:spPr>
          <a:xfrm>
            <a:off x="593063" y="4625929"/>
            <a:ext cx="13733885" cy="272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Estos son algunos de los elementos imprescindibles que la enfermera perioperatoria debe tener preparados y verificados:</a:t>
            </a:r>
          </a:p>
        </p:txBody>
      </p:sp>
      <p:sp>
        <p:nvSpPr>
          <p:cNvPr id="7" name="Text 2"/>
          <p:cNvSpPr/>
          <p:nvPr/>
        </p:nvSpPr>
        <p:spPr>
          <a:xfrm>
            <a:off x="647096" y="5598888"/>
            <a:ext cx="13625817" cy="272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400" b="1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Equipos de Alta Precisión</a:t>
            </a: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: Microscopio quirúrgico, femtosegund y mesa quirúrgica adaptable.</a:t>
            </a:r>
          </a:p>
        </p:txBody>
      </p:sp>
      <p:sp>
        <p:nvSpPr>
          <p:cNvPr id="8" name="Text 3"/>
          <p:cNvSpPr/>
          <p:nvPr/>
        </p:nvSpPr>
        <p:spPr>
          <a:xfrm>
            <a:off x="593063" y="6538884"/>
            <a:ext cx="13042821" cy="272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400" b="1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Instrumental Específico</a:t>
            </a: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: Blefarostato, pinzas y cánulas 27 G.</a:t>
            </a:r>
          </a:p>
        </p:txBody>
      </p:sp>
      <p:sp>
        <p:nvSpPr>
          <p:cNvPr id="9" name="Text 4"/>
          <p:cNvSpPr/>
          <p:nvPr/>
        </p:nvSpPr>
        <p:spPr>
          <a:xfrm>
            <a:off x="621816" y="7497909"/>
            <a:ext cx="13479123" cy="531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400" b="1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Insumos Esenciales: </a:t>
            </a: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campo fenestrado</a:t>
            </a:r>
            <a:r>
              <a:rPr lang="es-PE" sz="2400" b="1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, </a:t>
            </a: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microesponja y solución salina balanceada (BSS).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AEB09E1-CA2E-745F-56BF-F236B7D8B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7800975"/>
            <a:ext cx="1726075" cy="42862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947" y="1167639"/>
            <a:ext cx="5441966" cy="294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C:\Users\HP1\Desktop\lasik\IMG_462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4213" y="1222438"/>
            <a:ext cx="4816459" cy="294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725" y="223718"/>
            <a:ext cx="14527675" cy="588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s-PE" sz="6000" b="1" noProof="1">
                <a:solidFill>
                  <a:srgbClr val="091C53"/>
                </a:solidFill>
                <a:latin typeface="Outfit Extra Bold" panose="020B0604020202020204" charset="0"/>
                <a:cs typeface="Outfit Extra Bold" panose="020B0604020202020204" charset="0"/>
              </a:rPr>
              <a:t>Apoyo Emocional Intraoperatorio: Un Enfoque Humano</a:t>
            </a:r>
          </a:p>
        </p:txBody>
      </p:sp>
      <p:sp>
        <p:nvSpPr>
          <p:cNvPr id="4" name="Text 1"/>
          <p:cNvSpPr/>
          <p:nvPr/>
        </p:nvSpPr>
        <p:spPr>
          <a:xfrm>
            <a:off x="7552611" y="1680738"/>
            <a:ext cx="6425922" cy="602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Aunque el paciente esté sedado, el apoyo emocional de la enfermera es vital para su bienestar durante la cirugía.</a:t>
            </a:r>
          </a:p>
        </p:txBody>
      </p:sp>
      <p:sp>
        <p:nvSpPr>
          <p:cNvPr id="5" name="Text 2"/>
          <p:cNvSpPr/>
          <p:nvPr/>
        </p:nvSpPr>
        <p:spPr>
          <a:xfrm>
            <a:off x="7544993" y="3589972"/>
            <a:ext cx="6857870" cy="602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400" b="1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Comunicación Tranquila</a:t>
            </a: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: Mantener un tono de voz sereno y claro, explicando brevemente los pasos si es necesario.</a:t>
            </a:r>
          </a:p>
        </p:txBody>
      </p:sp>
      <p:sp>
        <p:nvSpPr>
          <p:cNvPr id="6" name="Text 3"/>
          <p:cNvSpPr/>
          <p:nvPr/>
        </p:nvSpPr>
        <p:spPr>
          <a:xfrm>
            <a:off x="7544993" y="5383832"/>
            <a:ext cx="6857870" cy="602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400" b="1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Reducción de la Ansiedad: </a:t>
            </a: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Transmitir confianza y seguridad, minimizando el estrés del paciente.</a:t>
            </a:r>
          </a:p>
        </p:txBody>
      </p:sp>
      <p:sp>
        <p:nvSpPr>
          <p:cNvPr id="7" name="Text 4"/>
          <p:cNvSpPr/>
          <p:nvPr/>
        </p:nvSpPr>
        <p:spPr>
          <a:xfrm>
            <a:off x="7552611" y="6529360"/>
            <a:ext cx="6425922" cy="602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400" b="1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Presencia Constante: </a:t>
            </a: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Asegurar que el paciente se sienta acompañado y atendido en todo momento.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A91E6CA-EAA9-C86A-8D74-33DC0CD6F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7800975"/>
            <a:ext cx="1726075" cy="428625"/>
          </a:xfrm>
          <a:prstGeom prst="rect">
            <a:avLst/>
          </a:prstGeom>
        </p:spPr>
      </p:pic>
      <p:pic>
        <p:nvPicPr>
          <p:cNvPr id="9" name="Picture 4" descr="C:\Users\HP1\Desktop\lasik\IMG_45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9764" y="2116261"/>
            <a:ext cx="7354964" cy="530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A91E6CA-EAA9-C86A-8D74-33DC0CD6F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7800975"/>
            <a:ext cx="1726075" cy="4286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693558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3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Subtítulo"/>
          <p:cNvSpPr>
            <a:spLocks noGrp="1"/>
          </p:cNvSpPr>
          <p:nvPr>
            <p:ph type="subTitle" idx="4294967295"/>
          </p:nvPr>
        </p:nvSpPr>
        <p:spPr>
          <a:xfrm>
            <a:off x="1914487" y="7694325"/>
            <a:ext cx="7406640" cy="278128"/>
          </a:xfrm>
        </p:spPr>
        <p:txBody>
          <a:bodyPr>
            <a:noAutofit/>
          </a:bodyPr>
          <a:lstStyle/>
          <a:p>
            <a:r>
              <a:rPr lang="es-PE" sz="1920" dirty="0">
                <a:solidFill>
                  <a:srgbClr val="002060"/>
                </a:solidFill>
                <a:latin typeface="Lucida Handwriting" pitchFamily="66" charset="0"/>
              </a:rPr>
              <a:t>Sergio </a:t>
            </a:r>
            <a:r>
              <a:rPr lang="es-PE" sz="1920" dirty="0" err="1">
                <a:solidFill>
                  <a:srgbClr val="002060"/>
                </a:solidFill>
                <a:latin typeface="Lucida Handwriting" pitchFamily="66" charset="0"/>
              </a:rPr>
              <a:t>Adanaqué</a:t>
            </a:r>
            <a:r>
              <a:rPr lang="es-PE" sz="1920" dirty="0">
                <a:solidFill>
                  <a:srgbClr val="002060"/>
                </a:solidFill>
                <a:latin typeface="Lucida Handwriting" pitchFamily="66" charset="0"/>
              </a:rPr>
              <a:t> Ch.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14" y="1042482"/>
            <a:ext cx="10972800" cy="61722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28" y="1"/>
            <a:ext cx="2567857" cy="25605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754" y="144755"/>
            <a:ext cx="3794760" cy="1737360"/>
          </a:xfrm>
          <a:prstGeom prst="rect">
            <a:avLst/>
          </a:prstGeom>
        </p:spPr>
      </p:pic>
      <p:pic>
        <p:nvPicPr>
          <p:cNvPr id="13315" name="Picture 3" descr="C:\Users\Elizabet\Downloads\Lasik intrala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37" y="3857623"/>
            <a:ext cx="3733805" cy="2800354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877328" y="2364377"/>
            <a:ext cx="10992852" cy="1407511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91C53"/>
                </a:solidFill>
                <a:latin typeface="Outfit Extra Bold" panose="020B0604020202020204" charset="0"/>
                <a:ea typeface="Instrument Sans Semi Bold" pitchFamily="34" charset="-122"/>
                <a:cs typeface="Outfit Extra Bold" panose="020B0604020202020204" charset="0"/>
              </a:rPr>
              <a:t>Cuidados</a:t>
            </a:r>
            <a:r>
              <a:rPr lang="en-US" sz="4800" b="1" dirty="0">
                <a:solidFill>
                  <a:srgbClr val="091C53"/>
                </a:solidFill>
                <a:latin typeface="Outfit Extra Bold" panose="020B0604020202020204" charset="0"/>
                <a:ea typeface="Instrument Sans Semi Bold" pitchFamily="34" charset="-122"/>
                <a:cs typeface="Outfit Extra Bold" panose="020B0604020202020204" charset="0"/>
              </a:rPr>
              <a:t> de </a:t>
            </a:r>
            <a:r>
              <a:rPr lang="en-US" sz="4800" b="1" dirty="0" err="1">
                <a:solidFill>
                  <a:srgbClr val="091C53"/>
                </a:solidFill>
                <a:latin typeface="Outfit Extra Bold" panose="020B0604020202020204" charset="0"/>
                <a:ea typeface="Instrument Sans Semi Bold" pitchFamily="34" charset="-122"/>
                <a:cs typeface="Outfit Extra Bold" panose="020B0604020202020204" charset="0"/>
              </a:rPr>
              <a:t>Enfermería</a:t>
            </a:r>
            <a:r>
              <a:rPr lang="en-US" sz="4800" b="1" dirty="0">
                <a:solidFill>
                  <a:srgbClr val="091C53"/>
                </a:solidFill>
                <a:latin typeface="Outfit Extra Bold" panose="020B0604020202020204" charset="0"/>
                <a:ea typeface="Instrument Sans Semi Bold" pitchFamily="34" charset="-122"/>
                <a:cs typeface="Outfit Extra Bold" panose="020B0604020202020204" charset="0"/>
              </a:rPr>
              <a:t> </a:t>
            </a:r>
            <a:r>
              <a:rPr lang="en-US" sz="4800" b="1" dirty="0" err="1">
                <a:solidFill>
                  <a:srgbClr val="091C53"/>
                </a:solidFill>
                <a:latin typeface="Outfit Extra Bold" panose="020B0604020202020204" charset="0"/>
                <a:ea typeface="Instrument Sans Semi Bold" pitchFamily="34" charset="-122"/>
                <a:cs typeface="Outfit Extra Bold" panose="020B0604020202020204" charset="0"/>
              </a:rPr>
              <a:t>en</a:t>
            </a:r>
            <a:r>
              <a:rPr lang="en-US" sz="4800" b="1" dirty="0">
                <a:solidFill>
                  <a:srgbClr val="091C53"/>
                </a:solidFill>
                <a:latin typeface="Outfit Extra Bold" panose="020B0604020202020204" charset="0"/>
                <a:ea typeface="Instrument Sans Semi Bold" pitchFamily="34" charset="-122"/>
                <a:cs typeface="Outfit Extra Bold" panose="020B0604020202020204" charset="0"/>
              </a:rPr>
              <a:t> el </a:t>
            </a:r>
            <a:r>
              <a:rPr lang="en-US" sz="4800" b="1" dirty="0" err="1">
                <a:solidFill>
                  <a:srgbClr val="091C53"/>
                </a:solidFill>
                <a:latin typeface="Outfit Extra Bold" panose="020B0604020202020204" charset="0"/>
                <a:ea typeface="Instrument Sans Semi Bold" pitchFamily="34" charset="-122"/>
                <a:cs typeface="Outfit Extra Bold" panose="020B0604020202020204" charset="0"/>
              </a:rPr>
              <a:t>Perioperatorio</a:t>
            </a:r>
            <a:r>
              <a:rPr lang="en-US" sz="4800" b="1" dirty="0">
                <a:solidFill>
                  <a:srgbClr val="091C53"/>
                </a:solidFill>
                <a:latin typeface="Outfit Extra Bold" panose="020B0604020202020204" charset="0"/>
                <a:ea typeface="Instrument Sans Semi Bold" pitchFamily="34" charset="-122"/>
                <a:cs typeface="Outfit Extra Bold" panose="020B0604020202020204" charset="0"/>
              </a:rPr>
              <a:t> </a:t>
            </a:r>
            <a:r>
              <a:rPr lang="en-US" sz="4800" b="1" dirty="0" err="1">
                <a:solidFill>
                  <a:srgbClr val="091C53"/>
                </a:solidFill>
                <a:latin typeface="Outfit Extra Bold" panose="020B0604020202020204" charset="0"/>
                <a:ea typeface="Instrument Sans Semi Bold" pitchFamily="34" charset="-122"/>
                <a:cs typeface="Outfit Extra Bold" panose="020B0604020202020204" charset="0"/>
              </a:rPr>
              <a:t>en</a:t>
            </a:r>
            <a:r>
              <a:rPr lang="en-US" sz="4800" b="1" dirty="0">
                <a:solidFill>
                  <a:srgbClr val="091C53"/>
                </a:solidFill>
                <a:latin typeface="Outfit Extra Bold" panose="020B0604020202020204" charset="0"/>
                <a:ea typeface="Instrument Sans Semi Bold" pitchFamily="34" charset="-122"/>
                <a:cs typeface="Outfit Extra Bold" panose="020B0604020202020204" charset="0"/>
              </a:rPr>
              <a:t> </a:t>
            </a:r>
            <a:r>
              <a:rPr lang="en-US" sz="4800" b="1" dirty="0" err="1">
                <a:solidFill>
                  <a:srgbClr val="091C53"/>
                </a:solidFill>
                <a:latin typeface="Outfit Extra Bold" panose="020B0604020202020204" charset="0"/>
                <a:ea typeface="Instrument Sans Semi Bold" pitchFamily="34" charset="-122"/>
                <a:cs typeface="Outfit Extra Bold" panose="020B0604020202020204" charset="0"/>
              </a:rPr>
              <a:t>Cirugía</a:t>
            </a:r>
            <a:r>
              <a:rPr lang="en-US" sz="4800" b="1" dirty="0">
                <a:solidFill>
                  <a:srgbClr val="091C53"/>
                </a:solidFill>
                <a:latin typeface="Outfit Extra Bold" panose="020B0604020202020204" charset="0"/>
                <a:ea typeface="Instrument Sans Semi Bold" pitchFamily="34" charset="-122"/>
                <a:cs typeface="Outfit Extra Bold" panose="020B0604020202020204" charset="0"/>
              </a:rPr>
              <a:t> </a:t>
            </a:r>
            <a:r>
              <a:rPr lang="en-US" sz="4800" b="1" dirty="0" err="1">
                <a:solidFill>
                  <a:srgbClr val="091C53"/>
                </a:solidFill>
                <a:latin typeface="Outfit Extra Bold" panose="020B0604020202020204" charset="0"/>
                <a:ea typeface="Instrument Sans Semi Bold" pitchFamily="34" charset="-122"/>
                <a:cs typeface="Outfit Extra Bold" panose="020B0604020202020204" charset="0"/>
              </a:rPr>
              <a:t>Refractiva</a:t>
            </a:r>
            <a:r>
              <a:rPr lang="en-US" sz="4800" b="1" dirty="0">
                <a:latin typeface="Outfit Extra Bold" panose="020B0604020202020204" charset="0"/>
                <a:cs typeface="Outfit Extra Bold" panose="020B0604020202020204" charset="0"/>
              </a:rPr>
              <a:t/>
            </a:r>
            <a:br>
              <a:rPr lang="en-US" sz="4800" b="1" dirty="0">
                <a:latin typeface="Outfit Extra Bold" panose="020B0604020202020204" charset="0"/>
                <a:cs typeface="Outfit Extra Bold" panose="020B0604020202020204" charset="0"/>
              </a:rPr>
            </a:br>
            <a:endParaRPr lang="es-PE" sz="4800" dirty="0"/>
          </a:p>
        </p:txBody>
      </p:sp>
    </p:spTree>
    <p:extLst>
      <p:ext uri="{BB962C8B-B14F-4D97-AF65-F5344CB8AC3E}">
        <p14:creationId xmlns:p14="http://schemas.microsoft.com/office/powerpoint/2010/main" val="233865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783191F-AE72-1DDB-8B07-FDA5621C1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7800975"/>
            <a:ext cx="1726075" cy="4286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3BE854D-799B-E562-FC41-EAAC0FA05FC7}"/>
              </a:ext>
            </a:extLst>
          </p:cNvPr>
          <p:cNvSpPr/>
          <p:nvPr/>
        </p:nvSpPr>
        <p:spPr>
          <a:xfrm>
            <a:off x="1676400" y="1375411"/>
            <a:ext cx="116966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/>
              <a:t>"En el quirófano, cada segundo cuenta, y cada acción importa“</a:t>
            </a:r>
          </a:p>
          <a:p>
            <a:endParaRPr lang="es-ES" sz="5400" dirty="0"/>
          </a:p>
          <a:p>
            <a:r>
              <a:rPr lang="es-ES" sz="5400" dirty="0"/>
              <a:t> "Un pequeño gesto puede marcar una gran diferencia en la vida de alguien que lucha por ver."</a:t>
            </a:r>
            <a:endParaRPr lang="es-PE" sz="16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82C7DA-A5F1-27A2-6F21-2780CE64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xmlns="" id="{A58E1C6F-93EA-9D15-0826-BCF749158CDA}"/>
              </a:ext>
            </a:extLst>
          </p:cNvPr>
          <p:cNvSpPr/>
          <p:nvPr/>
        </p:nvSpPr>
        <p:spPr>
          <a:xfrm>
            <a:off x="5521124" y="404225"/>
            <a:ext cx="8808334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800" b="1" dirty="0">
                <a:solidFill>
                  <a:srgbClr val="091C53"/>
                </a:solidFill>
                <a:latin typeface="Outfit Extra Bold" panose="020B0604020202020204" charset="0"/>
                <a:ea typeface="Instrument Sans Semi Bold" pitchFamily="34" charset="-122"/>
                <a:cs typeface="Outfit Extra Bold" panose="020B0604020202020204" charset="0"/>
              </a:rPr>
              <a:t>Cuidados Enfermeros en el Intraoperatorio en Cirugía Refractiva</a:t>
            </a:r>
            <a:endParaRPr lang="en-US" sz="4800" b="1" dirty="0">
              <a:latin typeface="Outfit Extra Bold" panose="020B0604020202020204" charset="0"/>
              <a:cs typeface="Outfit Extra Bold" panose="020B0604020202020204" charset="0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xmlns="" id="{C0F22C15-A7C8-8E72-0D1E-3AA11F0A521E}"/>
              </a:ext>
            </a:extLst>
          </p:cNvPr>
          <p:cNvSpPr/>
          <p:nvPr/>
        </p:nvSpPr>
        <p:spPr>
          <a:xfrm>
            <a:off x="6597079" y="3154786"/>
            <a:ext cx="773238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4000"/>
              </a:lnSpc>
            </a:pPr>
            <a:r>
              <a:rPr lang="es-PE" sz="36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En el complejo entorno de la cirugía refractiva, el rol de la enfermera es esencial para la seguridad del paciente y el éxito quirúrgico. Su pericia y atención al detalle marcan la diferencia</a:t>
            </a:r>
            <a:r>
              <a:rPr lang="es-PE" sz="28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C087938-8EEC-168B-6020-0AFF2325F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7800975"/>
            <a:ext cx="1726075" cy="428625"/>
          </a:xfrm>
          <a:prstGeom prst="rect">
            <a:avLst/>
          </a:prstGeo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xmlns="" id="{7F5B397B-1F36-EB99-F61E-CEA550102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187"/>
            <a:ext cx="6485883" cy="48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9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87288" y="381089"/>
            <a:ext cx="5053481" cy="479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s-PE" sz="6000" b="1" noProof="1">
                <a:solidFill>
                  <a:srgbClr val="091C53"/>
                </a:solidFill>
                <a:latin typeface="Outfit Extra Bold" panose="020B0604020202020204" charset="0"/>
                <a:cs typeface="Outfit Extra Bold" panose="020B0604020202020204" charset="0"/>
              </a:rPr>
              <a:t>Introducción</a:t>
            </a:r>
          </a:p>
        </p:txBody>
      </p:sp>
      <p:sp>
        <p:nvSpPr>
          <p:cNvPr id="3" name="Text 1"/>
          <p:cNvSpPr/>
          <p:nvPr/>
        </p:nvSpPr>
        <p:spPr>
          <a:xfrm>
            <a:off x="537091" y="1208246"/>
            <a:ext cx="13556218" cy="491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8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La enfermera perioperatoria desempeña un papel fundamental en la cirugía refractiva. Su experiencia y habilidades son vitales para garantizar un entorno quirúrgico estéril, seguro y eficiente, donde cada detalle cuenta para el bienestar del paciente y el éxito del procedimiento.</a:t>
            </a: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5355" y="2707959"/>
            <a:ext cx="7818360" cy="5440102"/>
          </a:xfrm>
          <a:prstGeom prst="rect">
            <a:avLst/>
          </a:prstGeom>
          <a:noFill/>
          <a:ln/>
        </p:spPr>
      </p:pic>
      <p:sp>
        <p:nvSpPr>
          <p:cNvPr id="5" name="Text 2"/>
          <p:cNvSpPr/>
          <p:nvPr/>
        </p:nvSpPr>
        <p:spPr>
          <a:xfrm>
            <a:off x="5295355" y="5428010"/>
            <a:ext cx="3280553" cy="762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300"/>
              </a:lnSpc>
            </a:pPr>
            <a:r>
              <a:rPr lang="es-PE" sz="2400" noProof="1">
                <a:solidFill>
                  <a:srgbClr val="000000"/>
                </a:solidFill>
                <a:latin typeface="Instrument Sans Semi Bold" pitchFamily="34" charset="0"/>
              </a:rPr>
              <a:t>Enfermería Perioperatoria</a:t>
            </a:r>
          </a:p>
        </p:txBody>
      </p:sp>
      <p:sp>
        <p:nvSpPr>
          <p:cNvPr id="6" name="Text 3"/>
          <p:cNvSpPr/>
          <p:nvPr/>
        </p:nvSpPr>
        <p:spPr>
          <a:xfrm>
            <a:off x="8331901" y="4426803"/>
            <a:ext cx="2521416" cy="381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s-PE" sz="2400" noProof="1">
                <a:solidFill>
                  <a:srgbClr val="000000"/>
                </a:solidFill>
                <a:latin typeface="Instrument Sans Semi Bold" pitchFamily="34" charset="0"/>
              </a:rPr>
              <a:t>Esterilidad</a:t>
            </a:r>
          </a:p>
        </p:txBody>
      </p:sp>
      <p:sp>
        <p:nvSpPr>
          <p:cNvPr id="7" name="Text 4"/>
          <p:cNvSpPr/>
          <p:nvPr/>
        </p:nvSpPr>
        <p:spPr>
          <a:xfrm>
            <a:off x="10663087" y="5768642"/>
            <a:ext cx="2277409" cy="762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300"/>
              </a:lnSpc>
            </a:pPr>
            <a:r>
              <a:rPr lang="es-PE" sz="2400" noProof="1">
                <a:solidFill>
                  <a:srgbClr val="000000"/>
                </a:solidFill>
                <a:latin typeface="Instrument Sans Semi Bold" pitchFamily="34" charset="0"/>
              </a:rPr>
              <a:t>Seguridad del</a:t>
            </a:r>
          </a:p>
          <a:p>
            <a:pPr algn="ctr">
              <a:lnSpc>
                <a:spcPts val="3300"/>
              </a:lnSpc>
            </a:pPr>
            <a:r>
              <a:rPr lang="es-PE" sz="2400" noProof="1">
                <a:solidFill>
                  <a:srgbClr val="000000"/>
                </a:solidFill>
                <a:latin typeface="Instrument Sans Semi Bold" pitchFamily="34" charset="0"/>
              </a:rPr>
              <a:t> Paciente</a:t>
            </a:r>
          </a:p>
        </p:txBody>
      </p:sp>
      <p:sp>
        <p:nvSpPr>
          <p:cNvPr id="8" name="Text 5"/>
          <p:cNvSpPr/>
          <p:nvPr/>
        </p:nvSpPr>
        <p:spPr>
          <a:xfrm>
            <a:off x="8521238" y="6588640"/>
            <a:ext cx="2141849" cy="762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300"/>
              </a:lnSpc>
            </a:pPr>
            <a:r>
              <a:rPr lang="es-PE" sz="2400" noProof="1">
                <a:solidFill>
                  <a:srgbClr val="000000"/>
                </a:solidFill>
                <a:latin typeface="Instrument Sans Semi Bold" pitchFamily="34" charset="0"/>
              </a:rPr>
              <a:t>Eficiencia</a:t>
            </a:r>
          </a:p>
          <a:p>
            <a:pPr algn="ctr">
              <a:lnSpc>
                <a:spcPts val="3300"/>
              </a:lnSpc>
            </a:pPr>
            <a:r>
              <a:rPr lang="es-PE" sz="2400" noProof="1">
                <a:solidFill>
                  <a:srgbClr val="000000"/>
                </a:solidFill>
                <a:latin typeface="Instrument Sans Semi Bold" pitchFamily="34" charset="0"/>
              </a:rPr>
              <a:t> Quirúrgica</a:t>
            </a:r>
          </a:p>
        </p:txBody>
      </p:sp>
      <p:sp>
        <p:nvSpPr>
          <p:cNvPr id="9" name="Text 6"/>
          <p:cNvSpPr/>
          <p:nvPr/>
        </p:nvSpPr>
        <p:spPr>
          <a:xfrm>
            <a:off x="6596637" y="3192325"/>
            <a:ext cx="1979271" cy="929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s-PE" sz="2400" noProof="1">
                <a:solidFill>
                  <a:srgbClr val="00000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Cuidados Oculares</a:t>
            </a:r>
            <a:endParaRPr lang="es-PE" sz="2400" noProof="1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9773AC4-F033-0578-39D6-2A29C6F7F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7800975"/>
            <a:ext cx="1726075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4270" y="490215"/>
            <a:ext cx="12865298" cy="708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s-PE" sz="6000" b="1" noProof="1">
                <a:solidFill>
                  <a:srgbClr val="091C53"/>
                </a:solidFill>
                <a:latin typeface="Outfit Extra Bold" panose="020B0604020202020204" charset="0"/>
                <a:cs typeface="Outfit Extra Bold" panose="020B0604020202020204" charset="0"/>
              </a:rPr>
              <a:t>Objetivos Clave de los Cuidados Intraoperatorios</a:t>
            </a:r>
          </a:p>
        </p:txBody>
      </p:sp>
      <p:sp>
        <p:nvSpPr>
          <p:cNvPr id="3" name="Text 1"/>
          <p:cNvSpPr/>
          <p:nvPr/>
        </p:nvSpPr>
        <p:spPr>
          <a:xfrm>
            <a:off x="793790" y="19267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Durante la cirugía refractiva, se enfoca en garantizar un entorno óptimo y seguro para el paciente y el equipo quirúrgico.</a:t>
            </a:r>
          </a:p>
        </p:txBody>
      </p:sp>
      <p:sp>
        <p:nvSpPr>
          <p:cNvPr id="4" name="Shape 2"/>
          <p:cNvSpPr/>
          <p:nvPr/>
        </p:nvSpPr>
        <p:spPr>
          <a:xfrm>
            <a:off x="844129" y="3162895"/>
            <a:ext cx="11957472" cy="1367909"/>
          </a:xfrm>
          <a:prstGeom prst="roundRect">
            <a:avLst>
              <a:gd name="adj" fmla="val 14924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  <p:txBody>
          <a:bodyPr/>
          <a:lstStyle/>
          <a:p>
            <a:r>
              <a:rPr lang="es-ES" noProof="1"/>
              <a:t>yp</a:t>
            </a:r>
            <a:endParaRPr lang="es-PE" noProof="1"/>
          </a:p>
        </p:txBody>
      </p:sp>
      <p:sp>
        <p:nvSpPr>
          <p:cNvPr id="5" name="Shape 3"/>
          <p:cNvSpPr/>
          <p:nvPr/>
        </p:nvSpPr>
        <p:spPr>
          <a:xfrm>
            <a:off x="824211" y="3157176"/>
            <a:ext cx="907256" cy="1306949"/>
          </a:xfrm>
          <a:prstGeom prst="roundRect">
            <a:avLst>
              <a:gd name="adj" fmla="val 1847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s-PE" noProof="1"/>
          </a:p>
        </p:txBody>
      </p:sp>
      <p:sp>
        <p:nvSpPr>
          <p:cNvPr id="6" name="Text 4"/>
          <p:cNvSpPr/>
          <p:nvPr/>
        </p:nvSpPr>
        <p:spPr>
          <a:xfrm>
            <a:off x="1136640" y="366176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s-PE" sz="2650" noProof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s-PE" sz="2650" noProof="1"/>
          </a:p>
        </p:txBody>
      </p:sp>
      <p:sp>
        <p:nvSpPr>
          <p:cNvPr id="7" name="Text 5"/>
          <p:cNvSpPr/>
          <p:nvPr/>
        </p:nvSpPr>
        <p:spPr>
          <a:xfrm>
            <a:off x="1895271" y="3550697"/>
            <a:ext cx="15099044" cy="980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s-ES" sz="3200" b="1" noProof="1">
                <a:solidFill>
                  <a:srgbClr val="1E3063"/>
                </a:solidFill>
                <a:latin typeface="Instrument Sans Semi Bold" pitchFamily="34" charset="0"/>
              </a:rPr>
              <a:t>UNIFORMIZAR el manejo del paciente sometido 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s-ES" sz="3200" b="1" noProof="1">
                <a:solidFill>
                  <a:srgbClr val="1E3063"/>
                </a:solidFill>
                <a:latin typeface="Instrument Sans Semi Bold" pitchFamily="34" charset="0"/>
              </a:rPr>
              <a:t>a cirugía refractiva</a:t>
            </a:r>
            <a:endParaRPr lang="es-PE" sz="3200" b="1" noProof="1"/>
          </a:p>
        </p:txBody>
      </p:sp>
      <p:sp>
        <p:nvSpPr>
          <p:cNvPr id="9" name="Shape 7"/>
          <p:cNvSpPr/>
          <p:nvPr/>
        </p:nvSpPr>
        <p:spPr>
          <a:xfrm>
            <a:off x="844128" y="4830857"/>
            <a:ext cx="11957474" cy="1347380"/>
          </a:xfrm>
          <a:prstGeom prst="roundRect">
            <a:avLst>
              <a:gd name="adj" fmla="val 14924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  <p:txBody>
          <a:bodyPr/>
          <a:lstStyle/>
          <a:p>
            <a:endParaRPr lang="es-PE" noProof="1"/>
          </a:p>
        </p:txBody>
      </p:sp>
      <p:sp>
        <p:nvSpPr>
          <p:cNvPr id="10" name="Shape 8"/>
          <p:cNvSpPr/>
          <p:nvPr/>
        </p:nvSpPr>
        <p:spPr>
          <a:xfrm>
            <a:off x="793790" y="4830038"/>
            <a:ext cx="907256" cy="1315818"/>
          </a:xfrm>
          <a:prstGeom prst="roundRect">
            <a:avLst>
              <a:gd name="adj" fmla="val 1847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s-PE" noProof="1"/>
          </a:p>
        </p:txBody>
      </p:sp>
      <p:sp>
        <p:nvSpPr>
          <p:cNvPr id="11" name="Text 9"/>
          <p:cNvSpPr/>
          <p:nvPr/>
        </p:nvSpPr>
        <p:spPr>
          <a:xfrm>
            <a:off x="1077337" y="532309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s-PE" sz="2650" noProof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s-PE" sz="2650" noProof="1"/>
          </a:p>
        </p:txBody>
      </p:sp>
      <p:sp>
        <p:nvSpPr>
          <p:cNvPr id="13" name="Text 11"/>
          <p:cNvSpPr/>
          <p:nvPr/>
        </p:nvSpPr>
        <p:spPr>
          <a:xfrm>
            <a:off x="1895271" y="5337342"/>
            <a:ext cx="118477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s-PE" sz="3200" b="1" noProof="1">
                <a:solidFill>
                  <a:srgbClr val="1E3063"/>
                </a:solidFill>
                <a:latin typeface="Instrument Sans Semi Bold" pitchFamily="34" charset="0"/>
              </a:rPr>
              <a:t>BRINDRAR una atención de calidad</a:t>
            </a:r>
          </a:p>
        </p:txBody>
      </p:sp>
      <p:sp>
        <p:nvSpPr>
          <p:cNvPr id="14" name="Shape 12"/>
          <p:cNvSpPr/>
          <p:nvPr/>
        </p:nvSpPr>
        <p:spPr>
          <a:xfrm>
            <a:off x="844129" y="6443699"/>
            <a:ext cx="11957471" cy="1367909"/>
          </a:xfrm>
          <a:prstGeom prst="roundRect">
            <a:avLst>
              <a:gd name="adj" fmla="val 14924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  <p:txBody>
          <a:bodyPr/>
          <a:lstStyle/>
          <a:p>
            <a:endParaRPr lang="es-PE" noProof="1"/>
          </a:p>
        </p:txBody>
      </p:sp>
      <p:sp>
        <p:nvSpPr>
          <p:cNvPr id="15" name="Shape 13"/>
          <p:cNvSpPr/>
          <p:nvPr/>
        </p:nvSpPr>
        <p:spPr>
          <a:xfrm>
            <a:off x="862059" y="6432436"/>
            <a:ext cx="889324" cy="1379172"/>
          </a:xfrm>
          <a:prstGeom prst="roundRect">
            <a:avLst>
              <a:gd name="adj" fmla="val 1847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s-PE" noProof="1"/>
          </a:p>
        </p:txBody>
      </p:sp>
      <p:sp>
        <p:nvSpPr>
          <p:cNvPr id="16" name="Text 14"/>
          <p:cNvSpPr/>
          <p:nvPr/>
        </p:nvSpPr>
        <p:spPr>
          <a:xfrm>
            <a:off x="1107758" y="690937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s-PE" sz="2650" noProof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s-PE" sz="2650" noProof="1"/>
          </a:p>
        </p:txBody>
      </p:sp>
      <p:sp>
        <p:nvSpPr>
          <p:cNvPr id="18" name="Text 16"/>
          <p:cNvSpPr/>
          <p:nvPr/>
        </p:nvSpPr>
        <p:spPr>
          <a:xfrm>
            <a:off x="1895271" y="6906525"/>
            <a:ext cx="118477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s-PE" sz="3200" b="1" noProof="1">
                <a:solidFill>
                  <a:srgbClr val="1E3063"/>
                </a:solidFill>
                <a:latin typeface="Instrument Sans Semi Bold" pitchFamily="34" charset="0"/>
              </a:rPr>
              <a:t>DISMINUIR los riesgos durante la cirugía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8B7B2C3A-B2C7-DFA4-56D4-EECD89266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7800975"/>
            <a:ext cx="1726075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9257" y="565071"/>
            <a:ext cx="13191887" cy="1284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s-PE" sz="6000" b="1" noProof="1">
                <a:solidFill>
                  <a:srgbClr val="091C53"/>
                </a:solidFill>
                <a:latin typeface="Outfit Extra Bold" panose="020B0604020202020204" charset="0"/>
                <a:cs typeface="Outfit Extra Bold" panose="020B0604020202020204" charset="0"/>
              </a:rPr>
              <a:t>Rol de la Enfermera Instrumentista: Precisión en Cada Paso</a:t>
            </a:r>
          </a:p>
        </p:txBody>
      </p:sp>
      <p:sp>
        <p:nvSpPr>
          <p:cNvPr id="3" name="Text 1"/>
          <p:cNvSpPr/>
          <p:nvPr/>
        </p:nvSpPr>
        <p:spPr>
          <a:xfrm>
            <a:off x="221545" y="2163710"/>
            <a:ext cx="12846755" cy="986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4000"/>
              </a:lnSpc>
            </a:pPr>
            <a:r>
              <a:rPr lang="es-PE" sz="26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La enfermera instrumentista es el pilar de la esterilidad y la organización dentro del campo quirúrgico. Su meticulosidad es crucial para el desarrollo fluido de la intervención.</a:t>
            </a:r>
          </a:p>
        </p:txBody>
      </p:sp>
      <p:sp>
        <p:nvSpPr>
          <p:cNvPr id="4" name="Text 2"/>
          <p:cNvSpPr/>
          <p:nvPr/>
        </p:nvSpPr>
        <p:spPr>
          <a:xfrm>
            <a:off x="106493" y="4090433"/>
            <a:ext cx="8684539" cy="657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400" b="1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Lavado Quirúrgico</a:t>
            </a: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: Preparación exhaustiva del instrumental estéril.</a:t>
            </a:r>
          </a:p>
        </p:txBody>
      </p:sp>
      <p:sp>
        <p:nvSpPr>
          <p:cNvPr id="5" name="Text 3"/>
          <p:cNvSpPr/>
          <p:nvPr/>
        </p:nvSpPr>
        <p:spPr>
          <a:xfrm>
            <a:off x="106493" y="5359692"/>
            <a:ext cx="9067070" cy="657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400" b="1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Entrega Precisa: </a:t>
            </a: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Suministro exacto del material al cirujano, anticipando sus requerimientos.</a:t>
            </a:r>
          </a:p>
        </p:txBody>
      </p:sp>
      <p:sp>
        <p:nvSpPr>
          <p:cNvPr id="6" name="Text 4"/>
          <p:cNvSpPr/>
          <p:nvPr/>
        </p:nvSpPr>
        <p:spPr>
          <a:xfrm>
            <a:off x="106493" y="6628951"/>
            <a:ext cx="8517341" cy="657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400" b="1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Control Riguroso</a:t>
            </a: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: Verificación constante de la integridad y esterilidad de todo el material.</a:t>
            </a:r>
          </a:p>
        </p:txBody>
      </p:sp>
      <p:pic>
        <p:nvPicPr>
          <p:cNvPr id="8" name="Picture 2" descr="C:\Users\HP1\Desktop\lasik\IMG_45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58715" y="3282157"/>
            <a:ext cx="6371685" cy="39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612BE39-52D2-274B-25A0-DB292063C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194" y="7786687"/>
            <a:ext cx="1695450" cy="352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1816" y="53142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s-PE" sz="6000" b="1" noProof="1">
                <a:solidFill>
                  <a:srgbClr val="091C53"/>
                </a:solidFill>
                <a:latin typeface="Outfit Extra Bold" panose="020B0604020202020204" charset="0"/>
                <a:cs typeface="Outfit Extra Bold" panose="020B0604020202020204" charset="0"/>
              </a:rPr>
              <a:t>Rol de la Enfermera Circulante: Gestora del Entorno Quirúrgico</a:t>
            </a:r>
          </a:p>
        </p:txBody>
      </p:sp>
      <p:sp>
        <p:nvSpPr>
          <p:cNvPr id="3" name="Shape 1"/>
          <p:cNvSpPr/>
          <p:nvPr/>
        </p:nvSpPr>
        <p:spPr>
          <a:xfrm>
            <a:off x="793790" y="313756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s-PE" noProof="1"/>
          </a:p>
        </p:txBody>
      </p:sp>
      <p:sp>
        <p:nvSpPr>
          <p:cNvPr id="4" name="Text 2"/>
          <p:cNvSpPr/>
          <p:nvPr/>
        </p:nvSpPr>
        <p:spPr>
          <a:xfrm>
            <a:off x="838448" y="322257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s-PE" sz="2650" noProof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s-PE" sz="2650" noProof="1"/>
          </a:p>
        </p:txBody>
      </p:sp>
      <p:sp>
        <p:nvSpPr>
          <p:cNvPr id="5" name="Text 3"/>
          <p:cNvSpPr/>
          <p:nvPr/>
        </p:nvSpPr>
        <p:spPr>
          <a:xfrm>
            <a:off x="1530906" y="32154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s-PE" sz="3200" b="1" noProof="1">
                <a:solidFill>
                  <a:srgbClr val="1E3063"/>
                </a:solidFill>
                <a:latin typeface="Instrument Sans Semi Bold" pitchFamily="34" charset="0"/>
              </a:rPr>
              <a:t>Control Ambiental</a:t>
            </a:r>
          </a:p>
        </p:txBody>
      </p:sp>
      <p:sp>
        <p:nvSpPr>
          <p:cNvPr id="6" name="Text 4"/>
          <p:cNvSpPr/>
          <p:nvPr/>
        </p:nvSpPr>
        <p:spPr>
          <a:xfrm>
            <a:off x="1530906" y="3705847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8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Asegura que la temperatura, iluminación y equipos funcionen óptimamente.</a:t>
            </a:r>
          </a:p>
        </p:txBody>
      </p:sp>
      <p:sp>
        <p:nvSpPr>
          <p:cNvPr id="7" name="Shape 5"/>
          <p:cNvSpPr/>
          <p:nvPr/>
        </p:nvSpPr>
        <p:spPr>
          <a:xfrm>
            <a:off x="5549840" y="311602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s-PE" noProof="1"/>
          </a:p>
        </p:txBody>
      </p:sp>
      <p:sp>
        <p:nvSpPr>
          <p:cNvPr id="8" name="Text 6"/>
          <p:cNvSpPr/>
          <p:nvPr/>
        </p:nvSpPr>
        <p:spPr>
          <a:xfrm>
            <a:off x="5649107" y="320103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s-PE" sz="2650" noProof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s-PE" sz="2650" noProof="1"/>
          </a:p>
        </p:txBody>
      </p:sp>
      <p:sp>
        <p:nvSpPr>
          <p:cNvPr id="9" name="Text 7"/>
          <p:cNvSpPr/>
          <p:nvPr/>
        </p:nvSpPr>
        <p:spPr>
          <a:xfrm>
            <a:off x="6216083" y="3215429"/>
            <a:ext cx="30034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s-PE" sz="3200" b="1" noProof="1">
                <a:solidFill>
                  <a:srgbClr val="1E3063"/>
                </a:solidFill>
                <a:latin typeface="Instrument Sans Semi Bold" pitchFamily="34" charset="0"/>
              </a:rPr>
              <a:t>Suministro de</a:t>
            </a:r>
          </a:p>
          <a:p>
            <a:pPr>
              <a:lnSpc>
                <a:spcPts val="2750"/>
              </a:lnSpc>
            </a:pPr>
            <a:r>
              <a:rPr lang="es-PE" sz="3200" b="1" noProof="1">
                <a:solidFill>
                  <a:srgbClr val="1E3063"/>
                </a:solidFill>
                <a:latin typeface="Instrument Sans Semi Bold" pitchFamily="34" charset="0"/>
              </a:rPr>
              <a:t> Material</a:t>
            </a:r>
          </a:p>
        </p:txBody>
      </p:sp>
      <p:sp>
        <p:nvSpPr>
          <p:cNvPr id="10" name="Text 8"/>
          <p:cNvSpPr/>
          <p:nvPr/>
        </p:nvSpPr>
        <p:spPr>
          <a:xfrm>
            <a:off x="6341566" y="4023515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8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Provee material adicional estéril sin comprometer el campo quirúrgico.</a:t>
            </a:r>
          </a:p>
        </p:txBody>
      </p:sp>
      <p:sp>
        <p:nvSpPr>
          <p:cNvPr id="11" name="Shape 9"/>
          <p:cNvSpPr/>
          <p:nvPr/>
        </p:nvSpPr>
        <p:spPr>
          <a:xfrm>
            <a:off x="9677995" y="313756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s-PE" noProof="1"/>
          </a:p>
        </p:txBody>
      </p:sp>
      <p:sp>
        <p:nvSpPr>
          <p:cNvPr id="12" name="Text 10"/>
          <p:cNvSpPr/>
          <p:nvPr/>
        </p:nvSpPr>
        <p:spPr>
          <a:xfrm>
            <a:off x="9763065" y="325085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s-PE" sz="2650" noProof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s-PE" sz="2650" noProof="1"/>
          </a:p>
        </p:txBody>
      </p:sp>
      <p:sp>
        <p:nvSpPr>
          <p:cNvPr id="13" name="Text 11"/>
          <p:cNvSpPr/>
          <p:nvPr/>
        </p:nvSpPr>
        <p:spPr>
          <a:xfrm>
            <a:off x="10415111" y="3215429"/>
            <a:ext cx="3421499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s-PE" sz="3200" b="1" noProof="1">
                <a:solidFill>
                  <a:srgbClr val="1E3063"/>
                </a:solidFill>
                <a:latin typeface="Instrument Sans Semi Bold" pitchFamily="34" charset="0"/>
              </a:rPr>
              <a:t>Monitorización </a:t>
            </a:r>
          </a:p>
          <a:p>
            <a:pPr>
              <a:lnSpc>
                <a:spcPts val="2750"/>
              </a:lnSpc>
            </a:pPr>
            <a:r>
              <a:rPr lang="es-PE" sz="3200" b="1" noProof="1">
                <a:solidFill>
                  <a:srgbClr val="1E3063"/>
                </a:solidFill>
                <a:latin typeface="Instrument Sans Semi Bold" pitchFamily="34" charset="0"/>
              </a:rPr>
              <a:t>Constante</a:t>
            </a:r>
          </a:p>
        </p:txBody>
      </p:sp>
      <p:sp>
        <p:nvSpPr>
          <p:cNvPr id="14" name="Text 12"/>
          <p:cNvSpPr/>
          <p:nvPr/>
        </p:nvSpPr>
        <p:spPr>
          <a:xfrm>
            <a:off x="10415111" y="4060177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8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Vigila las constantes vitales del paciente y registra los datos durante el procedimiento.</a:t>
            </a:r>
          </a:p>
        </p:txBody>
      </p:sp>
      <p:sp>
        <p:nvSpPr>
          <p:cNvPr id="15" name="Text 13"/>
          <p:cNvSpPr/>
          <p:nvPr/>
        </p:nvSpPr>
        <p:spPr>
          <a:xfrm>
            <a:off x="793789" y="711934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8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La enfermera circulante es la responsable de coordinar y mantener el orden en la sala, garantizando un flujo de trabajo eficiente y seguro para todo el equipo.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D245B74E-455A-8813-EBAA-55CFD40CA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7800975"/>
            <a:ext cx="1726075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6">
            <a:extLst>
              <a:ext uri="{FF2B5EF4-FFF2-40B4-BE49-F238E27FC236}">
                <a16:creationId xmlns:a16="http://schemas.microsoft.com/office/drawing/2014/main" xmlns="" id="{A99F7E38-E0DF-5C6E-33D6-21E866FE456B}"/>
              </a:ext>
            </a:extLst>
          </p:cNvPr>
          <p:cNvSpPr/>
          <p:nvPr/>
        </p:nvSpPr>
        <p:spPr>
          <a:xfrm>
            <a:off x="621816" y="3840695"/>
            <a:ext cx="4534781" cy="2849471"/>
          </a:xfrm>
          <a:prstGeom prst="rect">
            <a:avLst/>
          </a:prstGeom>
          <a:solidFill>
            <a:srgbClr val="CEE6FD"/>
          </a:solidFill>
          <a:ln/>
        </p:spPr>
        <p:txBody>
          <a:bodyPr/>
          <a:lstStyle/>
          <a:p>
            <a:endParaRPr lang="es-PE" noProof="1"/>
          </a:p>
        </p:txBody>
      </p:sp>
      <p:sp>
        <p:nvSpPr>
          <p:cNvPr id="2" name="Text 0"/>
          <p:cNvSpPr/>
          <p:nvPr/>
        </p:nvSpPr>
        <p:spPr>
          <a:xfrm>
            <a:off x="1020604" y="59119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s-PE" sz="6000" b="1" noProof="1">
                <a:solidFill>
                  <a:srgbClr val="091C53"/>
                </a:solidFill>
                <a:latin typeface="Outfit Extra Bold" panose="020B0604020202020204" charset="0"/>
                <a:cs typeface="Outfit Extra Bold" panose="020B0604020202020204" charset="0"/>
              </a:rPr>
              <a:t>Lista de Verificación de la Cirugía Segura</a:t>
            </a:r>
          </a:p>
        </p:txBody>
      </p:sp>
      <p:sp>
        <p:nvSpPr>
          <p:cNvPr id="3" name="Text 1"/>
          <p:cNvSpPr/>
          <p:nvPr/>
        </p:nvSpPr>
        <p:spPr>
          <a:xfrm>
            <a:off x="621816" y="238627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La lista de verificación es una herramienta esencial para la seguridad del paciente en cirugía refractiva, minimizando riesgos y errores.</a:t>
            </a:r>
          </a:p>
        </p:txBody>
      </p:sp>
      <p:sp>
        <p:nvSpPr>
          <p:cNvPr id="6" name="Text 4"/>
          <p:cNvSpPr/>
          <p:nvPr/>
        </p:nvSpPr>
        <p:spPr>
          <a:xfrm>
            <a:off x="793790" y="4149760"/>
            <a:ext cx="35178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s-PE" sz="3200" b="1" noProof="1">
                <a:solidFill>
                  <a:srgbClr val="1E3063"/>
                </a:solidFill>
                <a:latin typeface="Instrument Sans Semi Bold" pitchFamily="34" charset="0"/>
              </a:rPr>
              <a:t>Identidad y</a:t>
            </a:r>
          </a:p>
          <a:p>
            <a:pPr>
              <a:lnSpc>
                <a:spcPts val="2750"/>
              </a:lnSpc>
            </a:pPr>
            <a:r>
              <a:rPr lang="es-PE" sz="3200" b="1" noProof="1">
                <a:solidFill>
                  <a:srgbClr val="1E3063"/>
                </a:solidFill>
                <a:latin typeface="Instrument Sans Semi Bold" pitchFamily="34" charset="0"/>
              </a:rPr>
              <a:t> Procedimiento</a:t>
            </a:r>
          </a:p>
        </p:txBody>
      </p:sp>
      <p:sp>
        <p:nvSpPr>
          <p:cNvPr id="7" name="Text 5"/>
          <p:cNvSpPr/>
          <p:nvPr/>
        </p:nvSpPr>
        <p:spPr>
          <a:xfrm>
            <a:off x="712749" y="5066748"/>
            <a:ext cx="4398128" cy="14483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Confirmar identidad del paciente y el procedimiento correcto antes de iniciar.</a:t>
            </a:r>
          </a:p>
        </p:txBody>
      </p:sp>
      <p:sp>
        <p:nvSpPr>
          <p:cNvPr id="8" name="Shape 6"/>
          <p:cNvSpPr/>
          <p:nvPr/>
        </p:nvSpPr>
        <p:spPr>
          <a:xfrm>
            <a:off x="5141357" y="3840695"/>
            <a:ext cx="4347567" cy="2849471"/>
          </a:xfrm>
          <a:prstGeom prst="rect">
            <a:avLst/>
          </a:prstGeom>
          <a:solidFill>
            <a:srgbClr val="CEE6FD"/>
          </a:solidFill>
          <a:ln/>
        </p:spPr>
        <p:txBody>
          <a:bodyPr/>
          <a:lstStyle/>
          <a:p>
            <a:endParaRPr lang="es-PE" noProof="1"/>
          </a:p>
        </p:txBody>
      </p:sp>
      <p:sp>
        <p:nvSpPr>
          <p:cNvPr id="9" name="Shape 7"/>
          <p:cNvSpPr/>
          <p:nvPr/>
        </p:nvSpPr>
        <p:spPr>
          <a:xfrm>
            <a:off x="5141357" y="4215408"/>
            <a:ext cx="30480" cy="2032754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s-PE" noProof="1"/>
          </a:p>
        </p:txBody>
      </p:sp>
      <p:sp>
        <p:nvSpPr>
          <p:cNvPr id="10" name="Text 8"/>
          <p:cNvSpPr/>
          <p:nvPr/>
        </p:nvSpPr>
        <p:spPr>
          <a:xfrm>
            <a:off x="5398651" y="4176428"/>
            <a:ext cx="36962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s-PE" sz="3200" b="1" noProof="1">
                <a:solidFill>
                  <a:srgbClr val="1E3063"/>
                </a:solidFill>
                <a:latin typeface="Instrument Sans Semi Bold" pitchFamily="34" charset="0"/>
              </a:rPr>
              <a:t>Funcionamiento </a:t>
            </a:r>
          </a:p>
          <a:p>
            <a:pPr>
              <a:lnSpc>
                <a:spcPts val="2750"/>
              </a:lnSpc>
            </a:pPr>
            <a:r>
              <a:rPr lang="es-PE" sz="3200" b="1" noProof="1">
                <a:solidFill>
                  <a:srgbClr val="1E3063"/>
                </a:solidFill>
                <a:latin typeface="Instrument Sans Semi Bold" pitchFamily="34" charset="0"/>
              </a:rPr>
              <a:t>de Equipos</a:t>
            </a:r>
          </a:p>
        </p:txBody>
      </p:sp>
      <p:sp>
        <p:nvSpPr>
          <p:cNvPr id="11" name="Text 9"/>
          <p:cNvSpPr/>
          <p:nvPr/>
        </p:nvSpPr>
        <p:spPr>
          <a:xfrm>
            <a:off x="5337691" y="5076395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Verificar la operatividad de todos los equipos quirúrgicos necesarios.</a:t>
            </a:r>
          </a:p>
        </p:txBody>
      </p:sp>
      <p:sp>
        <p:nvSpPr>
          <p:cNvPr id="12" name="Shape 10"/>
          <p:cNvSpPr/>
          <p:nvPr/>
        </p:nvSpPr>
        <p:spPr>
          <a:xfrm>
            <a:off x="9488924" y="3840695"/>
            <a:ext cx="4347567" cy="2849471"/>
          </a:xfrm>
          <a:prstGeom prst="rect">
            <a:avLst/>
          </a:prstGeom>
          <a:solidFill>
            <a:srgbClr val="CEE6FD"/>
          </a:solidFill>
          <a:ln/>
        </p:spPr>
        <p:txBody>
          <a:bodyPr/>
          <a:lstStyle/>
          <a:p>
            <a:endParaRPr lang="es-PE" noProof="1"/>
          </a:p>
        </p:txBody>
      </p:sp>
      <p:sp>
        <p:nvSpPr>
          <p:cNvPr id="13" name="Shape 11"/>
          <p:cNvSpPr/>
          <p:nvPr/>
        </p:nvSpPr>
        <p:spPr>
          <a:xfrm>
            <a:off x="9488924" y="4215408"/>
            <a:ext cx="30480" cy="2032754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s-PE" noProof="1"/>
          </a:p>
        </p:txBody>
      </p:sp>
      <p:sp>
        <p:nvSpPr>
          <p:cNvPr id="14" name="Text 12"/>
          <p:cNvSpPr/>
          <p:nvPr/>
        </p:nvSpPr>
        <p:spPr>
          <a:xfrm>
            <a:off x="9691378" y="42650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s-PE" sz="3200" b="1" noProof="1">
                <a:solidFill>
                  <a:srgbClr val="1E3063"/>
                </a:solidFill>
                <a:latin typeface="Instrument Sans Semi Bold" pitchFamily="34" charset="0"/>
              </a:rPr>
              <a:t>Comunicación</a:t>
            </a:r>
            <a:r>
              <a:rPr lang="es-PE" sz="2200" noProof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s-PE" sz="3200" b="1" noProof="1">
                <a:solidFill>
                  <a:srgbClr val="1E3063"/>
                </a:solidFill>
                <a:latin typeface="Instrument Sans Semi Bold" pitchFamily="34" charset="0"/>
              </a:rPr>
              <a:t>Clara</a:t>
            </a:r>
          </a:p>
        </p:txBody>
      </p:sp>
      <p:sp>
        <p:nvSpPr>
          <p:cNvPr id="15" name="Text 13"/>
          <p:cNvSpPr/>
          <p:nvPr/>
        </p:nvSpPr>
        <p:spPr>
          <a:xfrm>
            <a:off x="9691378" y="4803649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Fomentar la comunicación efectiva entre todo el equipo en todo momento.</a:t>
            </a:r>
          </a:p>
        </p:txBody>
      </p:sp>
      <p:sp>
        <p:nvSpPr>
          <p:cNvPr id="16" name="Text 14"/>
          <p:cNvSpPr/>
          <p:nvPr/>
        </p:nvSpPr>
        <p:spPr>
          <a:xfrm>
            <a:off x="793790" y="7333258"/>
            <a:ext cx="13042821" cy="362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50"/>
              </a:lnSpc>
            </a:pPr>
            <a:r>
              <a:rPr lang="es-PE" sz="28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Cada punto de la lista es crucial para </a:t>
            </a:r>
            <a:r>
              <a:rPr lang="es-PE" sz="24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asegurar</a:t>
            </a:r>
            <a:r>
              <a:rPr lang="es-PE" sz="2800" noProof="1">
                <a:solidFill>
                  <a:srgbClr val="2A2742"/>
                </a:solidFill>
                <a:latin typeface="Arimo" pitchFamily="34" charset="0"/>
                <a:cs typeface="Arimo" pitchFamily="34" charset="-120"/>
              </a:rPr>
              <a:t> un procedimiento sin incidentes.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6DB4EFFA-3B6D-4C02-D0B2-7D784DFA7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7800975"/>
            <a:ext cx="1726075" cy="428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671</Words>
  <Application>Microsoft Office PowerPoint</Application>
  <PresentationFormat>Personalizado</PresentationFormat>
  <Paragraphs>80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Aptos</vt:lpstr>
      <vt:lpstr>Lucida Handwriting</vt:lpstr>
      <vt:lpstr>Outfit Extra Bold</vt:lpstr>
      <vt:lpstr>Arial</vt:lpstr>
      <vt:lpstr>Instrument Sans Semi Bold</vt:lpstr>
      <vt:lpstr>Calibri Light</vt:lpstr>
      <vt:lpstr>Calibri</vt:lpstr>
      <vt:lpstr>Arimo</vt:lpstr>
      <vt:lpstr>Office Theme</vt:lpstr>
      <vt:lpstr>Presentación de PowerPoint</vt:lpstr>
      <vt:lpstr>Cuidados de Enfermería en el Perioperatorio en Cirugía Refractiva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Sergio</dc:creator>
  <cp:lastModifiedBy>ALBERTO</cp:lastModifiedBy>
  <cp:revision>23</cp:revision>
  <dcterms:created xsi:type="dcterms:W3CDTF">2025-08-15T02:42:54Z</dcterms:created>
  <dcterms:modified xsi:type="dcterms:W3CDTF">2025-08-29T03:25:36Z</dcterms:modified>
</cp:coreProperties>
</file>