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8288000" cy="10287000"/>
  <p:notesSz cx="6858000" cy="9144000"/>
  <p:embeddedFontLst>
    <p:embeddedFont>
      <p:font typeface="Agrandir" charset="1" panose="00000500000000000000"/>
      <p:regular r:id="rId38"/>
    </p:embeddedFont>
    <p:embeddedFont>
      <p:font typeface="Poppins" charset="1" panose="00000500000000000000"/>
      <p:regular r:id="rId39"/>
    </p:embeddedFont>
    <p:embeddedFont>
      <p:font typeface="Poppins Bold" charset="1" panose="00000800000000000000"/>
      <p:regular r:id="rId40"/>
    </p:embeddedFont>
    <p:embeddedFont>
      <p:font typeface="Agrandir Bold" charset="1" panose="00000800000000000000"/>
      <p:regular r:id="rId41"/>
    </p:embeddedFont>
    <p:embeddedFont>
      <p:font typeface="Agrandir Italics" charset="1" panose="00000500000000000000"/>
      <p:regular r:id="rId42"/>
    </p:embeddedFont>
    <p:embeddedFont>
      <p:font typeface="Apricots" charset="1" panose="00000000000000000000"/>
      <p:regular r:id="rId43"/>
    </p:embeddedFont>
    <p:embeddedFont>
      <p:font typeface="Calibri (MS)" charset="1" panose="020F0502020204030204"/>
      <p:regular r:id="rId44"/>
    </p:embeddedFont>
    <p:embeddedFont>
      <p:font typeface="Calibri (MS) Bold" charset="1" panose="020F0702030404030204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gif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jpe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Relationship Id="rId9" Target="../media/image3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32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jpeg" Type="http://schemas.openxmlformats.org/officeDocument/2006/relationships/image"/><Relationship Id="rId11" Target="../media/image37.png" Type="http://schemas.openxmlformats.org/officeDocument/2006/relationships/image"/><Relationship Id="rId12" Target="../media/image38.jpe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33.jpeg" Type="http://schemas.openxmlformats.org/officeDocument/2006/relationships/image"/><Relationship Id="rId8" Target="../media/image34.jpe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43.svg" Type="http://schemas.openxmlformats.org/officeDocument/2006/relationships/image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39.jpeg" Type="http://schemas.openxmlformats.org/officeDocument/2006/relationships/image"/><Relationship Id="rId8" Target="../media/image40.pn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4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45.jpeg" Type="http://schemas.openxmlformats.org/officeDocument/2006/relationships/image"/><Relationship Id="rId8" Target="../media/image4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47.png" Type="http://schemas.openxmlformats.org/officeDocument/2006/relationships/image"/><Relationship Id="rId8" Target="../media/image48.pn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50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51.jpeg" Type="http://schemas.openxmlformats.org/officeDocument/2006/relationships/image"/><Relationship Id="rId7" Target="../media/image52.jpeg" Type="http://schemas.openxmlformats.org/officeDocument/2006/relationships/image"/><Relationship Id="rId8" Target="../media/image53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11" Target="../media/image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gif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54.png" Type="http://schemas.openxmlformats.org/officeDocument/2006/relationships/image"/><Relationship Id="rId7" Target="../media/image55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56.png" Type="http://schemas.openxmlformats.org/officeDocument/2006/relationships/image"/><Relationship Id="rId7" Target="../media/image57.png" Type="http://schemas.openxmlformats.org/officeDocument/2006/relationships/image"/><Relationship Id="rId8" Target="../media/image58.jpeg" Type="http://schemas.openxmlformats.org/officeDocument/2006/relationships/image"/><Relationship Id="rId9" Target="../media/image59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61.jpeg" Type="http://schemas.openxmlformats.org/officeDocument/2006/relationships/image"/><Relationship Id="rId7" Target="../media/image62.jpeg" Type="http://schemas.openxmlformats.org/officeDocument/2006/relationships/image"/><Relationship Id="rId8" Target="../media/image63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64.png" Type="http://schemas.openxmlformats.org/officeDocument/2006/relationships/image"/><Relationship Id="rId7" Target="../media/image65.png" Type="http://schemas.openxmlformats.org/officeDocument/2006/relationships/image"/><Relationship Id="rId8" Target="../media/image66.png" Type="http://schemas.openxmlformats.org/officeDocument/2006/relationships/image"/><Relationship Id="rId9" Target="../media/image6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69.png" Type="http://schemas.openxmlformats.org/officeDocument/2006/relationships/image"/><Relationship Id="rId7" Target="../media/image70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71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72.png" Type="http://schemas.openxmlformats.org/officeDocument/2006/relationships/image"/><Relationship Id="rId7" Target="../media/image73.png" Type="http://schemas.openxmlformats.org/officeDocument/2006/relationships/image"/><Relationship Id="rId8" Target="../media/image74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75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76.jpeg" Type="http://schemas.openxmlformats.org/officeDocument/2006/relationships/image"/><Relationship Id="rId7" Target="../media/image77.jpeg" Type="http://schemas.openxmlformats.org/officeDocument/2006/relationships/image"/><Relationship Id="rId8" Target="../media/image78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png" Type="http://schemas.openxmlformats.org/officeDocument/2006/relationships/image"/><Relationship Id="rId12" Target="../media/image4.png" Type="http://schemas.openxmlformats.org/officeDocument/2006/relationships/image"/><Relationship Id="rId13" Target="../media/image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11.jpeg" Type="http://schemas.openxmlformats.org/officeDocument/2006/relationships/image"/><Relationship Id="rId7" Target="../media/image12.jpeg" Type="http://schemas.openxmlformats.org/officeDocument/2006/relationships/image"/><Relationship Id="rId8" Target="../media/image13.png" Type="http://schemas.openxmlformats.org/officeDocument/2006/relationships/image"/><Relationship Id="rId9" Target="../media/image14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79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7.jpeg" Type="http://schemas.openxmlformats.org/officeDocument/2006/relationships/image"/><Relationship Id="rId8" Target="../media/image1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19.jpe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23.png" Type="http://schemas.openxmlformats.org/officeDocument/2006/relationships/image"/><Relationship Id="rId7" Target="../media/image24.png" Type="http://schemas.openxmlformats.org/officeDocument/2006/relationships/image"/><Relationship Id="rId8" Target="../media/image25.png" Type="http://schemas.openxmlformats.org/officeDocument/2006/relationships/image"/><Relationship Id="rId9" Target="../media/image2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124422">
            <a:off x="4694416" y="-3912935"/>
            <a:ext cx="16551230" cy="16530541"/>
          </a:xfrm>
          <a:custGeom>
            <a:avLst/>
            <a:gdLst/>
            <a:ahLst/>
            <a:cxnLst/>
            <a:rect r="r" b="b" t="t" l="l"/>
            <a:pathLst>
              <a:path h="16530541" w="16551230">
                <a:moveTo>
                  <a:pt x="0" y="0"/>
                </a:moveTo>
                <a:lnTo>
                  <a:pt x="16551230" y="0"/>
                </a:lnTo>
                <a:lnTo>
                  <a:pt x="16551230" y="16530541"/>
                </a:lnTo>
                <a:lnTo>
                  <a:pt x="0" y="165305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10138927" y="-335185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794495">
            <a:off x="-3947974" y="-286803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1" y="0"/>
                </a:lnTo>
                <a:lnTo>
                  <a:pt x="10589271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836457" y="3436589"/>
            <a:ext cx="278501" cy="27850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314983" y="3436589"/>
            <a:ext cx="278501" cy="27850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356621" y="3436589"/>
            <a:ext cx="278501" cy="278501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14656417" y="7549773"/>
            <a:ext cx="2602883" cy="1936901"/>
          </a:xfrm>
          <a:custGeom>
            <a:avLst/>
            <a:gdLst/>
            <a:ahLst/>
            <a:cxnLst/>
            <a:rect r="r" b="b" t="t" l="l"/>
            <a:pathLst>
              <a:path h="1936901" w="2602883">
                <a:moveTo>
                  <a:pt x="0" y="0"/>
                </a:moveTo>
                <a:lnTo>
                  <a:pt x="2602883" y="0"/>
                </a:lnTo>
                <a:lnTo>
                  <a:pt x="2602883" y="1936901"/>
                </a:lnTo>
                <a:lnTo>
                  <a:pt x="0" y="19369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0127" r="0" b="-14256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7122" y="4023978"/>
            <a:ext cx="15573757" cy="2912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33"/>
              </a:lnSpc>
            </a:pPr>
            <a:r>
              <a:rPr lang="en-US" sz="7033" spc="-281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Interpretación y Cuidados de Enfermería en Exámenes de Diagnóstico en Cirugía Refractiva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28700" y="7549773"/>
            <a:ext cx="4304318" cy="1698639"/>
          </a:xfrm>
          <a:custGeom>
            <a:avLst/>
            <a:gdLst/>
            <a:ahLst/>
            <a:cxnLst/>
            <a:rect r="r" b="b" t="t" l="l"/>
            <a:pathLst>
              <a:path h="1698639" w="4304318">
                <a:moveTo>
                  <a:pt x="0" y="0"/>
                </a:moveTo>
                <a:lnTo>
                  <a:pt x="4304318" y="0"/>
                </a:lnTo>
                <a:lnTo>
                  <a:pt x="4304318" y="1698638"/>
                </a:lnTo>
                <a:lnTo>
                  <a:pt x="0" y="16986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963" t="-114238" r="-16347" b="-121034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648220" y="7226149"/>
            <a:ext cx="12991559" cy="551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4"/>
              </a:lnSpc>
            </a:pPr>
            <a:r>
              <a:rPr lang="en-US" sz="3017" spc="-12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Lic. Sissiana Elizabeth Quiroz Umerez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046958" y="2404079"/>
            <a:ext cx="12194084" cy="651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-144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59805" y="-19075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46939" y="6185800"/>
            <a:ext cx="5405394" cy="1410529"/>
            <a:chOff x="0" y="0"/>
            <a:chExt cx="1423643" cy="37149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23643" cy="371497"/>
            </a:xfrm>
            <a:custGeom>
              <a:avLst/>
              <a:gdLst/>
              <a:ahLst/>
              <a:cxnLst/>
              <a:rect r="r" b="b" t="t" l="l"/>
              <a:pathLst>
                <a:path h="371497" w="1423643">
                  <a:moveTo>
                    <a:pt x="73045" y="0"/>
                  </a:moveTo>
                  <a:lnTo>
                    <a:pt x="1350598" y="0"/>
                  </a:lnTo>
                  <a:cubicBezTo>
                    <a:pt x="1390939" y="0"/>
                    <a:pt x="1423643" y="32703"/>
                    <a:pt x="1423643" y="73045"/>
                  </a:cubicBezTo>
                  <a:lnTo>
                    <a:pt x="1423643" y="298452"/>
                  </a:lnTo>
                  <a:cubicBezTo>
                    <a:pt x="1423643" y="317825"/>
                    <a:pt x="1415947" y="336404"/>
                    <a:pt x="1402248" y="350103"/>
                  </a:cubicBezTo>
                  <a:cubicBezTo>
                    <a:pt x="1388550" y="363802"/>
                    <a:pt x="1369970" y="371497"/>
                    <a:pt x="1350598" y="371497"/>
                  </a:cubicBezTo>
                  <a:lnTo>
                    <a:pt x="73045" y="371497"/>
                  </a:lnTo>
                  <a:cubicBezTo>
                    <a:pt x="32703" y="371497"/>
                    <a:pt x="0" y="338794"/>
                    <a:pt x="0" y="298452"/>
                  </a:cubicBezTo>
                  <a:lnTo>
                    <a:pt x="0" y="73045"/>
                  </a:lnTo>
                  <a:cubicBezTo>
                    <a:pt x="0" y="53672"/>
                    <a:pt x="7696" y="35093"/>
                    <a:pt x="21394" y="21394"/>
                  </a:cubicBezTo>
                  <a:cubicBezTo>
                    <a:pt x="35093" y="7696"/>
                    <a:pt x="53672" y="0"/>
                    <a:pt x="73045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180975"/>
              <a:ext cx="1423643" cy="5524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824"/>
                </a:lnSpc>
              </a:pPr>
              <a:r>
                <a:rPr lang="en-US" b="true" sz="2249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Aplicaciones Clínicas</a:t>
              </a:r>
              <a:r>
                <a:rPr lang="en-US" b="true" sz="2249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:</a:t>
              </a:r>
            </a:p>
            <a:p>
              <a:pPr algn="l" marL="356235" indent="-178118" lvl="1">
                <a:lnSpc>
                  <a:spcPts val="1980"/>
                </a:lnSpc>
                <a:buFont typeface="Arial"/>
                <a:buChar char="•"/>
              </a:pPr>
              <a:r>
                <a:rPr lang="en-US" sz="165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Evaluación </a:t>
              </a:r>
              <a:r>
                <a:rPr lang="en-US" b="true" sz="165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preoperatoria</a:t>
              </a:r>
              <a:r>
                <a:rPr lang="en-US" sz="165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(cirugía refractiva).</a:t>
              </a:r>
            </a:p>
            <a:p>
              <a:pPr algn="l" marL="356235" indent="-178118" lvl="1">
                <a:lnSpc>
                  <a:spcPts val="1980"/>
                </a:lnSpc>
                <a:buFont typeface="Arial"/>
                <a:buChar char="•"/>
              </a:pPr>
              <a:r>
                <a:rPr lang="en-US" sz="165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Planificación del </a:t>
              </a:r>
              <a:r>
                <a:rPr lang="en-US" b="true" sz="165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tratamiento quirúrgico</a:t>
              </a:r>
              <a:r>
                <a:rPr lang="en-US" sz="165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</a:p>
            <a:p>
              <a:pPr algn="l" marL="356235" indent="-178118" lvl="1">
                <a:lnSpc>
                  <a:spcPts val="1980"/>
                </a:lnSpc>
                <a:buFont typeface="Arial"/>
                <a:buChar char="•"/>
              </a:pPr>
              <a:r>
                <a:rPr lang="en-US" sz="165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Seguimiento </a:t>
              </a:r>
              <a:r>
                <a:rPr lang="en-US" b="true" sz="165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post-operatorio</a:t>
              </a:r>
              <a:r>
                <a:rPr lang="en-US" sz="165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.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3595503" y="7985173"/>
            <a:ext cx="5405394" cy="1410529"/>
            <a:chOff x="0" y="0"/>
            <a:chExt cx="1423643" cy="37149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423643" cy="371497"/>
            </a:xfrm>
            <a:custGeom>
              <a:avLst/>
              <a:gdLst/>
              <a:ahLst/>
              <a:cxnLst/>
              <a:rect r="r" b="b" t="t" l="l"/>
              <a:pathLst>
                <a:path h="371497" w="1423643">
                  <a:moveTo>
                    <a:pt x="73045" y="0"/>
                  </a:moveTo>
                  <a:lnTo>
                    <a:pt x="1350598" y="0"/>
                  </a:lnTo>
                  <a:cubicBezTo>
                    <a:pt x="1390939" y="0"/>
                    <a:pt x="1423643" y="32703"/>
                    <a:pt x="1423643" y="73045"/>
                  </a:cubicBezTo>
                  <a:lnTo>
                    <a:pt x="1423643" y="298452"/>
                  </a:lnTo>
                  <a:cubicBezTo>
                    <a:pt x="1423643" y="317825"/>
                    <a:pt x="1415947" y="336404"/>
                    <a:pt x="1402248" y="350103"/>
                  </a:cubicBezTo>
                  <a:cubicBezTo>
                    <a:pt x="1388550" y="363802"/>
                    <a:pt x="1369970" y="371497"/>
                    <a:pt x="1350598" y="371497"/>
                  </a:cubicBezTo>
                  <a:lnTo>
                    <a:pt x="73045" y="371497"/>
                  </a:lnTo>
                  <a:cubicBezTo>
                    <a:pt x="32703" y="371497"/>
                    <a:pt x="0" y="338794"/>
                    <a:pt x="0" y="298452"/>
                  </a:cubicBezTo>
                  <a:lnTo>
                    <a:pt x="0" y="73045"/>
                  </a:lnTo>
                  <a:cubicBezTo>
                    <a:pt x="0" y="53672"/>
                    <a:pt x="7696" y="35093"/>
                    <a:pt x="21394" y="21394"/>
                  </a:cubicBezTo>
                  <a:cubicBezTo>
                    <a:pt x="35093" y="7696"/>
                    <a:pt x="53672" y="0"/>
                    <a:pt x="73045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180975"/>
              <a:ext cx="1423643" cy="5524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824"/>
                </a:lnSpc>
              </a:pPr>
              <a:r>
                <a:rPr lang="en-US" b="true" sz="2249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T</a:t>
              </a:r>
              <a:r>
                <a:rPr lang="en-US" b="true" sz="2249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ipos de tecnologías usadas</a:t>
              </a:r>
              <a:r>
                <a:rPr lang="en-US" b="true" sz="2249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: </a:t>
              </a:r>
            </a:p>
            <a:p>
              <a:pPr algn="l" marL="212274" indent="-106137" lvl="1">
                <a:lnSpc>
                  <a:spcPts val="1980"/>
                </a:lnSpc>
                <a:buFont typeface="Arial"/>
                <a:buChar char="•"/>
              </a:pPr>
              <a:r>
                <a:rPr lang="en-US" b="true" sz="165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</a:t>
              </a:r>
              <a:r>
                <a:rPr lang="en-US" b="true" sz="165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lácido-disc</a:t>
              </a:r>
              <a:r>
                <a:rPr lang="en-US" sz="165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(proyecta anillos sobre la córnea)</a:t>
              </a:r>
            </a:p>
            <a:p>
              <a:pPr algn="l" marL="212274" indent="-106137" lvl="1">
                <a:lnSpc>
                  <a:spcPts val="1980"/>
                </a:lnSpc>
                <a:buFont typeface="Arial"/>
                <a:buChar char="•"/>
              </a:pPr>
              <a:r>
                <a:rPr lang="en-US" b="true" sz="165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</a:t>
              </a:r>
              <a:r>
                <a:rPr lang="en-US" b="true" sz="165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cheimpflug </a:t>
              </a:r>
              <a:r>
                <a:rPr lang="en-US" sz="165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(toma imágenes seccionales)</a:t>
              </a:r>
            </a:p>
            <a:p>
              <a:pPr algn="l" marL="212274" indent="-106137" lvl="1">
                <a:lnSpc>
                  <a:spcPts val="1980"/>
                </a:lnSpc>
                <a:buFont typeface="Arial"/>
                <a:buChar char="•"/>
              </a:pPr>
              <a:r>
                <a:rPr lang="en-US" b="true" sz="165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Slit scanning </a:t>
              </a:r>
              <a:r>
                <a:rPr lang="en-US" sz="165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(escaneo por hendidura)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999650" y="3558340"/>
            <a:ext cx="8001247" cy="2101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Es una prueba no invasiva qu</a:t>
            </a: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e analiza la curvatura de la córnea, tanto en su parte anterior como posterior. 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G</a:t>
            </a: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enera un mapa detallado de la superficie ocular y detectar irr</a:t>
            </a: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egularidades.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34127" y="1931298"/>
            <a:ext cx="8932293" cy="1322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84"/>
              </a:lnSpc>
            </a:pPr>
            <a:r>
              <a:rPr lang="en-US" sz="8184" spc="-327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Topografía Corneal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3958007" y="4642285"/>
            <a:ext cx="4033176" cy="4043248"/>
            <a:chOff x="0" y="0"/>
            <a:chExt cx="5594350" cy="56083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-80010" y="-191770"/>
              <a:ext cx="6264910" cy="5977890"/>
            </a:xfrm>
            <a:custGeom>
              <a:avLst/>
              <a:gdLst/>
              <a:ahLst/>
              <a:cxnLst/>
              <a:rect r="r" b="b" t="t" l="l"/>
              <a:pathLst>
                <a:path h="5977890" w="626491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7"/>
              <a:stretch>
                <a:fillRect l="-712" t="0" r="-712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9236574" y="5364320"/>
            <a:ext cx="4508839" cy="4508839"/>
            <a:chOff x="0" y="0"/>
            <a:chExt cx="2838450" cy="283845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838450" cy="2838450"/>
            </a:xfrm>
            <a:custGeom>
              <a:avLst/>
              <a:gdLst/>
              <a:ahLst/>
              <a:cxnLst/>
              <a:rect r="r" b="b" t="t" l="l"/>
              <a:pathLst>
                <a:path h="2838450" w="2838450">
                  <a:moveTo>
                    <a:pt x="0" y="0"/>
                  </a:moveTo>
                  <a:lnTo>
                    <a:pt x="2838450" y="0"/>
                  </a:lnTo>
                  <a:lnTo>
                    <a:pt x="2838450" y="2838450"/>
                  </a:lnTo>
                  <a:lnTo>
                    <a:pt x="0" y="283845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9" id="19" descr="orbscan.gif"/>
            <p:cNvSpPr/>
            <p:nvPr/>
          </p:nvSpPr>
          <p:spPr>
            <a:xfrm flipH="false" flipV="false" rot="0">
              <a:off x="115570" y="389890"/>
              <a:ext cx="2598420" cy="2070100"/>
            </a:xfrm>
            <a:custGeom>
              <a:avLst/>
              <a:gdLst/>
              <a:ahLst/>
              <a:cxnLst/>
              <a:rect r="r" b="b" t="t" l="l"/>
              <a:pathLst>
                <a:path h="2070100" w="2598420">
                  <a:moveTo>
                    <a:pt x="0" y="0"/>
                  </a:moveTo>
                  <a:lnTo>
                    <a:pt x="2598420" y="0"/>
                  </a:lnTo>
                  <a:lnTo>
                    <a:pt x="2598420" y="2070100"/>
                  </a:lnTo>
                  <a:lnTo>
                    <a:pt x="0" y="2070100"/>
                  </a:lnTo>
                  <a:close/>
                </a:path>
              </a:pathLst>
            </a:custGeom>
            <a:blipFill>
              <a:blip r:embed="rId9"/>
              <a:stretch>
                <a:fillRect l="-3111" t="0" r="-3111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774713" y="1612449"/>
            <a:ext cx="4630370" cy="3161321"/>
            <a:chOff x="0" y="0"/>
            <a:chExt cx="1373770" cy="93792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73771" cy="937923"/>
            </a:xfrm>
            <a:custGeom>
              <a:avLst/>
              <a:gdLst/>
              <a:ahLst/>
              <a:cxnLst/>
              <a:rect r="r" b="b" t="t" l="l"/>
              <a:pathLst>
                <a:path h="937923" w="1373771">
                  <a:moveTo>
                    <a:pt x="1349525" y="155341"/>
                  </a:moveTo>
                  <a:lnTo>
                    <a:pt x="1238947" y="31728"/>
                  </a:lnTo>
                  <a:cubicBezTo>
                    <a:pt x="1220887" y="11539"/>
                    <a:pt x="1195081" y="0"/>
                    <a:pt x="1167992" y="0"/>
                  </a:cubicBezTo>
                  <a:lnTo>
                    <a:pt x="205781" y="10"/>
                  </a:lnTo>
                  <a:cubicBezTo>
                    <a:pt x="178693" y="10"/>
                    <a:pt x="152888" y="11550"/>
                    <a:pt x="134828" y="31739"/>
                  </a:cubicBezTo>
                  <a:lnTo>
                    <a:pt x="24247" y="155355"/>
                  </a:lnTo>
                  <a:cubicBezTo>
                    <a:pt x="8634" y="172808"/>
                    <a:pt x="1" y="195404"/>
                    <a:pt x="0" y="218821"/>
                  </a:cubicBezTo>
                  <a:lnTo>
                    <a:pt x="0" y="719111"/>
                  </a:lnTo>
                  <a:cubicBezTo>
                    <a:pt x="0" y="742530"/>
                    <a:pt x="8633" y="765128"/>
                    <a:pt x="24247" y="782583"/>
                  </a:cubicBezTo>
                  <a:lnTo>
                    <a:pt x="134824" y="906194"/>
                  </a:lnTo>
                  <a:cubicBezTo>
                    <a:pt x="152885" y="926384"/>
                    <a:pt x="178690" y="937923"/>
                    <a:pt x="205778" y="937923"/>
                  </a:cubicBezTo>
                  <a:lnTo>
                    <a:pt x="1167990" y="937914"/>
                  </a:lnTo>
                  <a:cubicBezTo>
                    <a:pt x="1195078" y="937914"/>
                    <a:pt x="1220883" y="926375"/>
                    <a:pt x="1238942" y="906186"/>
                  </a:cubicBezTo>
                  <a:lnTo>
                    <a:pt x="1349524" y="782570"/>
                  </a:lnTo>
                  <a:cubicBezTo>
                    <a:pt x="1365138" y="765116"/>
                    <a:pt x="1373771" y="742518"/>
                    <a:pt x="1373770" y="719098"/>
                  </a:cubicBezTo>
                  <a:lnTo>
                    <a:pt x="1373770" y="218812"/>
                  </a:lnTo>
                  <a:cubicBezTo>
                    <a:pt x="1373771" y="195393"/>
                    <a:pt x="1365139" y="172796"/>
                    <a:pt x="1349525" y="155341"/>
                  </a:cubicBezTo>
                  <a:close/>
                </a:path>
              </a:pathLst>
            </a:custGeom>
            <a:blipFill>
              <a:blip r:embed="rId10"/>
              <a:stretch>
                <a:fillRect l="-7836" t="0" r="-7836" b="0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</p:spTree>
  </p:cSld>
  <p:clrMapOvr>
    <a:masterClrMapping/>
  </p:clrMapOvr>
  <p:transition spd="fast">
    <p:push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78855" y="-19075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521763" y="2945321"/>
            <a:ext cx="8932293" cy="1053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84"/>
              </a:lnSpc>
            </a:pPr>
            <a:r>
              <a:rPr lang="en-US" sz="6584" spc="-26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Cuidados de Enfermería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028700" y="4352918"/>
            <a:ext cx="9561960" cy="3464357"/>
            <a:chOff x="0" y="0"/>
            <a:chExt cx="2518376" cy="91242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18376" cy="912423"/>
            </a:xfrm>
            <a:custGeom>
              <a:avLst/>
              <a:gdLst/>
              <a:ahLst/>
              <a:cxnLst/>
              <a:rect r="r" b="b" t="t" l="l"/>
              <a:pathLst>
                <a:path h="912423" w="2518376">
                  <a:moveTo>
                    <a:pt x="41293" y="0"/>
                  </a:moveTo>
                  <a:lnTo>
                    <a:pt x="2477084" y="0"/>
                  </a:lnTo>
                  <a:cubicBezTo>
                    <a:pt x="2499889" y="0"/>
                    <a:pt x="2518376" y="18487"/>
                    <a:pt x="2518376" y="41293"/>
                  </a:cubicBezTo>
                  <a:lnTo>
                    <a:pt x="2518376" y="871131"/>
                  </a:lnTo>
                  <a:cubicBezTo>
                    <a:pt x="2518376" y="893936"/>
                    <a:pt x="2499889" y="912423"/>
                    <a:pt x="2477084" y="912423"/>
                  </a:cubicBezTo>
                  <a:lnTo>
                    <a:pt x="41293" y="912423"/>
                  </a:lnTo>
                  <a:cubicBezTo>
                    <a:pt x="30341" y="912423"/>
                    <a:pt x="19838" y="908073"/>
                    <a:pt x="12094" y="900329"/>
                  </a:cubicBezTo>
                  <a:cubicBezTo>
                    <a:pt x="4350" y="892585"/>
                    <a:pt x="0" y="882082"/>
                    <a:pt x="0" y="871131"/>
                  </a:cubicBezTo>
                  <a:lnTo>
                    <a:pt x="0" y="41293"/>
                  </a:lnTo>
                  <a:cubicBezTo>
                    <a:pt x="0" y="18487"/>
                    <a:pt x="18487" y="0"/>
                    <a:pt x="41293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0"/>
              <a:ext cx="2518376" cy="11029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79"/>
                </a:lnSpc>
              </a:pPr>
              <a:r>
                <a:rPr lang="en-US" b="true" sz="24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F</a:t>
              </a:r>
              <a:r>
                <a:rPr lang="en-US" b="true" sz="24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actores que afectan la calidad del examen</a:t>
              </a:r>
            </a:p>
            <a:p>
              <a:pPr algn="l" marL="257303" indent="-128652" lvl="1">
                <a:lnSpc>
                  <a:spcPts val="2400"/>
                </a:lnSpc>
                <a:buFont typeface="Arial"/>
                <a:buChar char="•"/>
              </a:pPr>
              <a:r>
                <a:rPr lang="en-US" b="true" sz="20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Condiciones del entorno:</a:t>
              </a:r>
            </a:p>
            <a:p>
              <a:pPr algn="l" marL="863604" indent="-287868" lvl="2">
                <a:lnSpc>
                  <a:spcPts val="240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Iluminación adecuada</a:t>
              </a:r>
            </a:p>
            <a:p>
              <a:pPr algn="l" marL="863604" indent="-287868" lvl="2">
                <a:lnSpc>
                  <a:spcPts val="240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Evitar el flujo directo de aire acondicionado hacia el paciente</a:t>
              </a:r>
            </a:p>
            <a:p>
              <a:pPr algn="l" marL="257303" indent="-128652" lvl="1">
                <a:lnSpc>
                  <a:spcPts val="2400"/>
                </a:lnSpc>
                <a:buFont typeface="Arial"/>
                <a:buChar char="•"/>
              </a:pPr>
              <a:r>
                <a:rPr lang="en-US" b="true" sz="20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Evaporación de la película lagrimal:</a:t>
              </a:r>
            </a:p>
            <a:p>
              <a:pPr algn="l" marL="863604" indent="-287868" lvl="2">
                <a:lnSpc>
                  <a:spcPts val="240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Esto generar, imágenes distorsionadas o artefactos</a:t>
              </a:r>
            </a:p>
            <a:p>
              <a:pPr algn="l" marL="257303" indent="-128652" lvl="1">
                <a:lnSpc>
                  <a:spcPts val="2400"/>
                </a:lnSpc>
                <a:buFont typeface="Arial"/>
                <a:buChar char="•"/>
              </a:pPr>
              <a:r>
                <a:rPr lang="en-US" b="true" sz="20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Sequedad ocular:</a:t>
              </a:r>
            </a:p>
            <a:p>
              <a:pPr algn="l" marL="863604" indent="-287868" lvl="2">
                <a:lnSpc>
                  <a:spcPts val="240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Causa molestias como escozor o parpadeo excesivo</a:t>
              </a:r>
            </a:p>
            <a:p>
              <a:pPr algn="l" marL="863604" indent="-287868" lvl="2">
                <a:lnSpc>
                  <a:spcPts val="240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Dificulta que el paciente </a:t>
              </a: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</a:t>
              </a: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antenga el ojo fijo</a:t>
              </a:r>
            </a:p>
            <a:p>
              <a:pPr algn="l" marL="863604" indent="-287868" lvl="2">
                <a:lnSpc>
                  <a:spcPts val="240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Afecta la calidad del examen</a:t>
              </a:r>
            </a:p>
          </p:txBody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1377282" y="1621173"/>
            <a:ext cx="5901068" cy="7930135"/>
            <a:chOff x="0" y="0"/>
            <a:chExt cx="3663950" cy="49237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7"/>
              <a:stretch>
                <a:fillRect l="-13093" t="0" r="-13093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10505B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</p:spTree>
  </p:cSld>
  <p:clrMapOvr>
    <a:masterClrMapping/>
  </p:clrMapOvr>
  <p:transition spd="fast">
    <p:wipe dir="r"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69330" y="-19075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1564023"/>
            <a:ext cx="9246403" cy="1053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84"/>
              </a:lnSpc>
            </a:pPr>
            <a:r>
              <a:rPr lang="en-US" sz="6584" spc="-26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Preparación del Paciente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98418" y="3159513"/>
            <a:ext cx="8001247" cy="3777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Registro de datos:</a:t>
            </a:r>
          </a:p>
          <a:p>
            <a:pPr algn="just" marL="1036320" indent="-345440" lvl="2">
              <a:lnSpc>
                <a:spcPts val="3359"/>
              </a:lnSpc>
              <a:buFont typeface="Arial"/>
              <a:buChar char="⚬"/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Nombre completo, fecha de nacimiento y número de DNI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ntecedentes:</a:t>
            </a:r>
          </a:p>
          <a:p>
            <a:pPr algn="just" marL="1036320" indent="-345440" lvl="2">
              <a:lnSpc>
                <a:spcPts val="3359"/>
              </a:lnSpc>
              <a:buFont typeface="Arial"/>
              <a:buChar char="⚬"/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Patologías o cirugías oculares previas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Uso reciente de lentes de contacto:</a:t>
            </a:r>
          </a:p>
          <a:p>
            <a:pPr algn="just" marL="1036320" indent="-345440" lvl="2">
              <a:lnSpc>
                <a:spcPts val="3359"/>
              </a:lnSpc>
              <a:buFont typeface="Arial"/>
              <a:buChar char="⚬"/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LCB: suspender 1 semana antes del examen</a:t>
            </a:r>
          </a:p>
          <a:p>
            <a:pPr algn="just" marL="1036320" indent="-345440" lvl="2">
              <a:lnSpc>
                <a:spcPts val="3359"/>
              </a:lnSpc>
              <a:buFont typeface="Arial"/>
              <a:buChar char="⚬"/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LCR o tóricos: suspender mínimo 2 a 4 semanas antes, s</a:t>
            </a: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egún indicación médica</a:t>
            </a:r>
          </a:p>
        </p:txBody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3692250" y="7365753"/>
            <a:ext cx="3664534" cy="2441496"/>
            <a:chOff x="0" y="0"/>
            <a:chExt cx="3283597" cy="218769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283585" cy="2187702"/>
            </a:xfrm>
            <a:custGeom>
              <a:avLst/>
              <a:gdLst/>
              <a:ahLst/>
              <a:cxnLst/>
              <a:rect r="r" b="b" t="t" l="l"/>
              <a:pathLst>
                <a:path h="2187702" w="3283585">
                  <a:moveTo>
                    <a:pt x="0" y="0"/>
                  </a:moveTo>
                  <a:lnTo>
                    <a:pt x="3283585" y="0"/>
                  </a:lnTo>
                  <a:lnTo>
                    <a:pt x="3283585" y="2187702"/>
                  </a:lnTo>
                  <a:lnTo>
                    <a:pt x="0" y="21877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46" r="0" b="-46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1472376" y="4368791"/>
            <a:ext cx="3060439" cy="2471372"/>
            <a:chOff x="0" y="0"/>
            <a:chExt cx="4082062" cy="329635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082034" cy="3296412"/>
            </a:xfrm>
            <a:custGeom>
              <a:avLst/>
              <a:gdLst/>
              <a:ahLst/>
              <a:cxnLst/>
              <a:rect r="r" b="b" t="t" l="l"/>
              <a:pathLst>
                <a:path h="3296412" w="4082034">
                  <a:moveTo>
                    <a:pt x="0" y="0"/>
                  </a:moveTo>
                  <a:lnTo>
                    <a:pt x="4082034" y="0"/>
                  </a:lnTo>
                  <a:lnTo>
                    <a:pt x="4082034" y="3296412"/>
                  </a:lnTo>
                  <a:lnTo>
                    <a:pt x="0" y="32964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-51" r="0" b="-49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1364705" y="1827881"/>
            <a:ext cx="3107697" cy="2248016"/>
            <a:chOff x="0" y="0"/>
            <a:chExt cx="3795204" cy="274533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795141" cy="2745359"/>
            </a:xfrm>
            <a:custGeom>
              <a:avLst/>
              <a:gdLst/>
              <a:ahLst/>
              <a:cxnLst/>
              <a:rect r="r" b="b" t="t" l="l"/>
              <a:pathLst>
                <a:path h="2745359" w="3795141">
                  <a:moveTo>
                    <a:pt x="0" y="0"/>
                  </a:moveTo>
                  <a:lnTo>
                    <a:pt x="3795141" y="0"/>
                  </a:lnTo>
                  <a:lnTo>
                    <a:pt x="3795141" y="2745359"/>
                  </a:lnTo>
                  <a:lnTo>
                    <a:pt x="0" y="2745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-1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4866921" y="4368791"/>
            <a:ext cx="2568337" cy="2568337"/>
            <a:chOff x="0" y="0"/>
            <a:chExt cx="2818081" cy="281808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818130" cy="2818130"/>
            </a:xfrm>
            <a:custGeom>
              <a:avLst/>
              <a:gdLst/>
              <a:ahLst/>
              <a:cxnLst/>
              <a:rect r="r" b="b" t="t" l="l"/>
              <a:pathLst>
                <a:path h="2818130" w="2818130">
                  <a:moveTo>
                    <a:pt x="0" y="0"/>
                  </a:moveTo>
                  <a:lnTo>
                    <a:pt x="2818130" y="0"/>
                  </a:lnTo>
                  <a:lnTo>
                    <a:pt x="2818130" y="2818130"/>
                  </a:lnTo>
                  <a:lnTo>
                    <a:pt x="0" y="2818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1" b="1"/>
              </a:stretch>
            </a:blip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14809953" y="1827881"/>
            <a:ext cx="2625305" cy="2248016"/>
            <a:chOff x="0" y="0"/>
            <a:chExt cx="3016391" cy="258289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016377" cy="2582926"/>
            </a:xfrm>
            <a:custGeom>
              <a:avLst/>
              <a:gdLst/>
              <a:ahLst/>
              <a:cxnLst/>
              <a:rect r="r" b="b" t="t" l="l"/>
              <a:pathLst>
                <a:path h="2582926" w="3016377">
                  <a:moveTo>
                    <a:pt x="0" y="0"/>
                  </a:moveTo>
                  <a:lnTo>
                    <a:pt x="3016377" y="0"/>
                  </a:lnTo>
                  <a:lnTo>
                    <a:pt x="3016377" y="2582926"/>
                  </a:lnTo>
                  <a:lnTo>
                    <a:pt x="0" y="2582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1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2709086" y="7365753"/>
            <a:ext cx="3647458" cy="2434679"/>
            <a:chOff x="0" y="0"/>
            <a:chExt cx="3393637" cy="226525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393694" cy="2265299"/>
            </a:xfrm>
            <a:custGeom>
              <a:avLst/>
              <a:gdLst/>
              <a:ahLst/>
              <a:cxnLst/>
              <a:rect r="r" b="b" t="t" l="l"/>
              <a:pathLst>
                <a:path h="2265299" w="3393694">
                  <a:moveTo>
                    <a:pt x="0" y="0"/>
                  </a:moveTo>
                  <a:lnTo>
                    <a:pt x="3393694" y="0"/>
                  </a:lnTo>
                  <a:lnTo>
                    <a:pt x="3393694" y="2265299"/>
                  </a:lnTo>
                  <a:lnTo>
                    <a:pt x="0" y="22652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1" b="2"/>
              </a:stretch>
            </a:blipFill>
          </p:spPr>
        </p:sp>
      </p:grpSp>
    </p:spTree>
  </p:cSld>
  <p:clrMapOvr>
    <a:masterClrMapping/>
  </p:clrMapOvr>
  <p:transition spd="fast">
    <p:wipe dir="r"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50280" y="-19075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173335" y="3686528"/>
            <a:ext cx="3441719" cy="1686916"/>
            <a:chOff x="0" y="0"/>
            <a:chExt cx="906461" cy="44429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06461" cy="444291"/>
            </a:xfrm>
            <a:custGeom>
              <a:avLst/>
              <a:gdLst/>
              <a:ahLst/>
              <a:cxnLst/>
              <a:rect r="r" b="b" t="t" l="l"/>
              <a:pathLst>
                <a:path h="444291" w="906461">
                  <a:moveTo>
                    <a:pt x="114721" y="0"/>
                  </a:moveTo>
                  <a:lnTo>
                    <a:pt x="791740" y="0"/>
                  </a:lnTo>
                  <a:cubicBezTo>
                    <a:pt x="855098" y="0"/>
                    <a:pt x="906461" y="51362"/>
                    <a:pt x="906461" y="114721"/>
                  </a:cubicBezTo>
                  <a:lnTo>
                    <a:pt x="906461" y="329569"/>
                  </a:lnTo>
                  <a:cubicBezTo>
                    <a:pt x="906461" y="359995"/>
                    <a:pt x="894374" y="389175"/>
                    <a:pt x="872860" y="410689"/>
                  </a:cubicBezTo>
                  <a:cubicBezTo>
                    <a:pt x="851345" y="432204"/>
                    <a:pt x="822166" y="444291"/>
                    <a:pt x="791740" y="444291"/>
                  </a:cubicBezTo>
                  <a:lnTo>
                    <a:pt x="114721" y="444291"/>
                  </a:lnTo>
                  <a:cubicBezTo>
                    <a:pt x="51362" y="444291"/>
                    <a:pt x="0" y="392928"/>
                    <a:pt x="0" y="329569"/>
                  </a:cubicBezTo>
                  <a:lnTo>
                    <a:pt x="0" y="114721"/>
                  </a:lnTo>
                  <a:cubicBezTo>
                    <a:pt x="0" y="51362"/>
                    <a:pt x="51362" y="0"/>
                    <a:pt x="114721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906461" cy="5204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518160" indent="-259080" lvl="1">
                <a:lnSpc>
                  <a:spcPts val="2879"/>
                </a:lnSpc>
                <a:buFont typeface="Arial"/>
                <a:buChar char="•"/>
              </a:pPr>
              <a:r>
                <a:rPr lang="en-US" b="true" sz="240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Par</a:t>
              </a:r>
              <a:r>
                <a:rPr lang="en-US" b="true" sz="240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padee</a:t>
              </a:r>
            </a:p>
            <a:p>
              <a:pPr algn="l" marL="518160" indent="-259080" lvl="1">
                <a:lnSpc>
                  <a:spcPts val="2879"/>
                </a:lnSpc>
                <a:buFont typeface="Arial"/>
                <a:buChar char="•"/>
              </a:pPr>
              <a:r>
                <a:rPr lang="en-US" b="true" sz="240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</a:t>
              </a:r>
              <a:r>
                <a:rPr lang="en-US" b="true" sz="240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bra grande</a:t>
              </a:r>
            </a:p>
            <a:p>
              <a:pPr algn="l" marL="518160" indent="-259080" lvl="1">
                <a:lnSpc>
                  <a:spcPts val="2879"/>
                </a:lnSpc>
                <a:buFont typeface="Arial"/>
                <a:buChar char="•"/>
              </a:pPr>
              <a:r>
                <a:rPr lang="en-US" b="true" sz="240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M</a:t>
              </a:r>
              <a:r>
                <a:rPr lang="en-US" b="true" sz="240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antenga abierto</a:t>
              </a:r>
            </a:p>
            <a:p>
              <a:pPr algn="l" marL="518160" indent="-259080" lvl="1">
                <a:lnSpc>
                  <a:spcPts val="2879"/>
                </a:lnSpc>
                <a:buFont typeface="Arial"/>
                <a:buChar char="•"/>
              </a:pPr>
              <a:r>
                <a:rPr lang="en-US" b="true" sz="240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N</a:t>
              </a:r>
              <a:r>
                <a:rPr lang="en-US" b="true" sz="2400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o parpadee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986861" y="2118219"/>
            <a:ext cx="9272439" cy="1053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84"/>
              </a:lnSpc>
            </a:pPr>
            <a:r>
              <a:rPr lang="en-US" sz="6584" spc="-26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Durante el Procedimiento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070149" y="4740185"/>
            <a:ext cx="14147701" cy="5181861"/>
            <a:chOff x="0" y="0"/>
            <a:chExt cx="18863601" cy="6909148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4515448" y="0"/>
              <a:ext cx="7012368" cy="5939888"/>
              <a:chOff x="0" y="0"/>
              <a:chExt cx="2374900" cy="201168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-2540" y="-2540"/>
                <a:ext cx="2377440" cy="2009140"/>
              </a:xfrm>
              <a:custGeom>
                <a:avLst/>
                <a:gdLst/>
                <a:ahLst/>
                <a:cxnLst/>
                <a:rect r="r" b="b" t="t" l="l"/>
                <a:pathLst>
                  <a:path h="2009140" w="2377440">
                    <a:moveTo>
                      <a:pt x="2376170" y="1778000"/>
                    </a:moveTo>
                    <a:cubicBezTo>
                      <a:pt x="2374900" y="1276350"/>
                      <a:pt x="2359660" y="598170"/>
                      <a:pt x="2359660" y="97790"/>
                    </a:cubicBezTo>
                    <a:cubicBezTo>
                      <a:pt x="2359660" y="90170"/>
                      <a:pt x="2360930" y="82550"/>
                      <a:pt x="2360930" y="76200"/>
                    </a:cubicBezTo>
                    <a:cubicBezTo>
                      <a:pt x="2359660" y="74930"/>
                      <a:pt x="2358390" y="74930"/>
                      <a:pt x="2357120" y="73660"/>
                    </a:cubicBezTo>
                    <a:cubicBezTo>
                      <a:pt x="2357120" y="73660"/>
                      <a:pt x="2355850" y="74930"/>
                      <a:pt x="2355850" y="76200"/>
                    </a:cubicBezTo>
                    <a:cubicBezTo>
                      <a:pt x="2353310" y="82550"/>
                      <a:pt x="2348230" y="82550"/>
                      <a:pt x="2343150" y="82550"/>
                    </a:cubicBezTo>
                    <a:cubicBezTo>
                      <a:pt x="2336800" y="81280"/>
                      <a:pt x="2330450" y="74930"/>
                      <a:pt x="2322830" y="77470"/>
                    </a:cubicBezTo>
                    <a:cubicBezTo>
                      <a:pt x="2320290" y="78740"/>
                      <a:pt x="2315210" y="76200"/>
                      <a:pt x="2313940" y="73660"/>
                    </a:cubicBezTo>
                    <a:cubicBezTo>
                      <a:pt x="2310130" y="68580"/>
                      <a:pt x="2305050" y="68580"/>
                      <a:pt x="2299970" y="71120"/>
                    </a:cubicBezTo>
                    <a:cubicBezTo>
                      <a:pt x="2297430" y="72390"/>
                      <a:pt x="2294890" y="71120"/>
                      <a:pt x="2292350" y="71120"/>
                    </a:cubicBezTo>
                    <a:cubicBezTo>
                      <a:pt x="2288540" y="71120"/>
                      <a:pt x="2283460" y="69850"/>
                      <a:pt x="2279650" y="68580"/>
                    </a:cubicBezTo>
                    <a:cubicBezTo>
                      <a:pt x="2278380" y="68580"/>
                      <a:pt x="2275840" y="67310"/>
                      <a:pt x="2274570" y="67310"/>
                    </a:cubicBezTo>
                    <a:cubicBezTo>
                      <a:pt x="2270760" y="66040"/>
                      <a:pt x="2266950" y="62230"/>
                      <a:pt x="2263140" y="67310"/>
                    </a:cubicBezTo>
                    <a:cubicBezTo>
                      <a:pt x="2263140" y="67310"/>
                      <a:pt x="2260600" y="67310"/>
                      <a:pt x="2259330" y="66040"/>
                    </a:cubicBezTo>
                    <a:cubicBezTo>
                      <a:pt x="2258060" y="63500"/>
                      <a:pt x="2256790" y="59690"/>
                      <a:pt x="2255520" y="57150"/>
                    </a:cubicBezTo>
                    <a:cubicBezTo>
                      <a:pt x="2252980" y="53340"/>
                      <a:pt x="2252980" y="46990"/>
                      <a:pt x="2249170" y="44450"/>
                    </a:cubicBezTo>
                    <a:cubicBezTo>
                      <a:pt x="2246630" y="43180"/>
                      <a:pt x="2245360" y="41910"/>
                      <a:pt x="2244090" y="39370"/>
                    </a:cubicBezTo>
                    <a:cubicBezTo>
                      <a:pt x="2244090" y="38100"/>
                      <a:pt x="2241550" y="36830"/>
                      <a:pt x="2241550" y="35560"/>
                    </a:cubicBezTo>
                    <a:lnTo>
                      <a:pt x="2237740" y="31750"/>
                    </a:lnTo>
                    <a:cubicBezTo>
                      <a:pt x="2236470" y="29210"/>
                      <a:pt x="2235200" y="25400"/>
                      <a:pt x="2232660" y="24130"/>
                    </a:cubicBezTo>
                    <a:cubicBezTo>
                      <a:pt x="2227580" y="20320"/>
                      <a:pt x="2226310" y="15240"/>
                      <a:pt x="2228850" y="8890"/>
                    </a:cubicBezTo>
                    <a:cubicBezTo>
                      <a:pt x="2225040" y="7620"/>
                      <a:pt x="2222500" y="5080"/>
                      <a:pt x="2218690" y="5080"/>
                    </a:cubicBezTo>
                    <a:cubicBezTo>
                      <a:pt x="2203450" y="6350"/>
                      <a:pt x="2186940" y="8890"/>
                      <a:pt x="2171700" y="10160"/>
                    </a:cubicBezTo>
                    <a:cubicBezTo>
                      <a:pt x="2169160" y="10160"/>
                      <a:pt x="2165350" y="11430"/>
                      <a:pt x="2164080" y="12700"/>
                    </a:cubicBezTo>
                    <a:cubicBezTo>
                      <a:pt x="2153920" y="19050"/>
                      <a:pt x="2143760" y="13970"/>
                      <a:pt x="2133600" y="12700"/>
                    </a:cubicBezTo>
                    <a:cubicBezTo>
                      <a:pt x="2125980" y="12700"/>
                      <a:pt x="2118360" y="8890"/>
                      <a:pt x="2110740" y="7620"/>
                    </a:cubicBezTo>
                    <a:cubicBezTo>
                      <a:pt x="2101850" y="6350"/>
                      <a:pt x="2094230" y="7620"/>
                      <a:pt x="2085340" y="6350"/>
                    </a:cubicBezTo>
                    <a:cubicBezTo>
                      <a:pt x="2084070" y="6350"/>
                      <a:pt x="2082800" y="5080"/>
                      <a:pt x="2081530" y="3810"/>
                    </a:cubicBezTo>
                    <a:cubicBezTo>
                      <a:pt x="2078990" y="0"/>
                      <a:pt x="2073910" y="1270"/>
                      <a:pt x="2071370" y="2540"/>
                    </a:cubicBezTo>
                    <a:cubicBezTo>
                      <a:pt x="2067560" y="5080"/>
                      <a:pt x="2066290" y="8890"/>
                      <a:pt x="2063750" y="12700"/>
                    </a:cubicBezTo>
                    <a:cubicBezTo>
                      <a:pt x="2057400" y="13970"/>
                      <a:pt x="2048510" y="15240"/>
                      <a:pt x="2042160" y="19050"/>
                    </a:cubicBezTo>
                    <a:cubicBezTo>
                      <a:pt x="2037080" y="21590"/>
                      <a:pt x="2034540" y="22860"/>
                      <a:pt x="2030730" y="20320"/>
                    </a:cubicBezTo>
                    <a:lnTo>
                      <a:pt x="2029460" y="21590"/>
                    </a:lnTo>
                    <a:cubicBezTo>
                      <a:pt x="2032000" y="24130"/>
                      <a:pt x="2033270" y="27940"/>
                      <a:pt x="2035810" y="30480"/>
                    </a:cubicBezTo>
                    <a:cubicBezTo>
                      <a:pt x="2032000" y="31750"/>
                      <a:pt x="2026920" y="34290"/>
                      <a:pt x="2024380" y="33020"/>
                    </a:cubicBezTo>
                    <a:cubicBezTo>
                      <a:pt x="2018030" y="31750"/>
                      <a:pt x="2015490" y="34290"/>
                      <a:pt x="2010410" y="36830"/>
                    </a:cubicBezTo>
                    <a:cubicBezTo>
                      <a:pt x="2005330" y="40640"/>
                      <a:pt x="1998980" y="43180"/>
                      <a:pt x="1993900" y="45720"/>
                    </a:cubicBezTo>
                    <a:cubicBezTo>
                      <a:pt x="1992630" y="45720"/>
                      <a:pt x="1991360" y="45720"/>
                      <a:pt x="1990090" y="44450"/>
                    </a:cubicBezTo>
                    <a:cubicBezTo>
                      <a:pt x="1988820" y="44450"/>
                      <a:pt x="1987550" y="43180"/>
                      <a:pt x="1987550" y="43180"/>
                    </a:cubicBezTo>
                    <a:cubicBezTo>
                      <a:pt x="1981200" y="45720"/>
                      <a:pt x="1974850" y="48260"/>
                      <a:pt x="1968500" y="45720"/>
                    </a:cubicBezTo>
                    <a:cubicBezTo>
                      <a:pt x="1967230" y="45720"/>
                      <a:pt x="1967230" y="46990"/>
                      <a:pt x="1965960" y="46990"/>
                    </a:cubicBezTo>
                    <a:cubicBezTo>
                      <a:pt x="1958340" y="49530"/>
                      <a:pt x="1953260" y="58420"/>
                      <a:pt x="1943100" y="58420"/>
                    </a:cubicBezTo>
                    <a:cubicBezTo>
                      <a:pt x="1935480" y="58420"/>
                      <a:pt x="1927860" y="64770"/>
                      <a:pt x="1920240" y="64770"/>
                    </a:cubicBezTo>
                    <a:cubicBezTo>
                      <a:pt x="1911350" y="66040"/>
                      <a:pt x="1903730" y="68580"/>
                      <a:pt x="1896110" y="72390"/>
                    </a:cubicBezTo>
                    <a:cubicBezTo>
                      <a:pt x="1893570" y="73660"/>
                      <a:pt x="1891030" y="73660"/>
                      <a:pt x="1889760" y="73660"/>
                    </a:cubicBezTo>
                    <a:cubicBezTo>
                      <a:pt x="1883410" y="71120"/>
                      <a:pt x="1879600" y="74930"/>
                      <a:pt x="1877060" y="78740"/>
                    </a:cubicBezTo>
                    <a:cubicBezTo>
                      <a:pt x="1870710" y="87630"/>
                      <a:pt x="1860550" y="90170"/>
                      <a:pt x="1851660" y="92710"/>
                    </a:cubicBezTo>
                    <a:cubicBezTo>
                      <a:pt x="1840230" y="95250"/>
                      <a:pt x="1828800" y="96520"/>
                      <a:pt x="1817370" y="97790"/>
                    </a:cubicBezTo>
                    <a:cubicBezTo>
                      <a:pt x="1816100" y="97790"/>
                      <a:pt x="1814830" y="101600"/>
                      <a:pt x="1812290" y="102870"/>
                    </a:cubicBezTo>
                    <a:cubicBezTo>
                      <a:pt x="1811020" y="102870"/>
                      <a:pt x="1809750" y="101600"/>
                      <a:pt x="1809750" y="101600"/>
                    </a:cubicBezTo>
                    <a:cubicBezTo>
                      <a:pt x="1803400" y="109220"/>
                      <a:pt x="1799590" y="120650"/>
                      <a:pt x="1786890" y="119380"/>
                    </a:cubicBezTo>
                    <a:lnTo>
                      <a:pt x="1785620" y="119380"/>
                    </a:lnTo>
                    <a:cubicBezTo>
                      <a:pt x="1775460" y="125730"/>
                      <a:pt x="1765300" y="123190"/>
                      <a:pt x="1756410" y="120650"/>
                    </a:cubicBezTo>
                    <a:cubicBezTo>
                      <a:pt x="1753870" y="120650"/>
                      <a:pt x="1750060" y="118110"/>
                      <a:pt x="1748790" y="115570"/>
                    </a:cubicBezTo>
                    <a:cubicBezTo>
                      <a:pt x="1744980" y="107950"/>
                      <a:pt x="1734820" y="105410"/>
                      <a:pt x="1727200" y="107950"/>
                    </a:cubicBezTo>
                    <a:cubicBezTo>
                      <a:pt x="1720850" y="110490"/>
                      <a:pt x="1714500" y="111760"/>
                      <a:pt x="1708150" y="114300"/>
                    </a:cubicBezTo>
                    <a:cubicBezTo>
                      <a:pt x="1697990" y="116840"/>
                      <a:pt x="1689100" y="118110"/>
                      <a:pt x="1678940" y="113030"/>
                    </a:cubicBezTo>
                    <a:cubicBezTo>
                      <a:pt x="1668780" y="107950"/>
                      <a:pt x="1661160" y="111760"/>
                      <a:pt x="1656080" y="123190"/>
                    </a:cubicBezTo>
                    <a:cubicBezTo>
                      <a:pt x="1652270" y="130810"/>
                      <a:pt x="1642110" y="132080"/>
                      <a:pt x="1635760" y="125730"/>
                    </a:cubicBezTo>
                    <a:cubicBezTo>
                      <a:pt x="1631950" y="121920"/>
                      <a:pt x="1629410" y="123190"/>
                      <a:pt x="1625600" y="125730"/>
                    </a:cubicBezTo>
                    <a:lnTo>
                      <a:pt x="1617980" y="133350"/>
                    </a:lnTo>
                    <a:cubicBezTo>
                      <a:pt x="1616710" y="134620"/>
                      <a:pt x="1614170" y="134620"/>
                      <a:pt x="1612900" y="134620"/>
                    </a:cubicBezTo>
                    <a:lnTo>
                      <a:pt x="1605280" y="134620"/>
                    </a:lnTo>
                    <a:cubicBezTo>
                      <a:pt x="1600200" y="134620"/>
                      <a:pt x="1595120" y="133350"/>
                      <a:pt x="1590040" y="132080"/>
                    </a:cubicBezTo>
                    <a:cubicBezTo>
                      <a:pt x="1583690" y="130810"/>
                      <a:pt x="1578610" y="127000"/>
                      <a:pt x="1572260" y="125730"/>
                    </a:cubicBezTo>
                    <a:cubicBezTo>
                      <a:pt x="1562100" y="124460"/>
                      <a:pt x="1559560" y="115570"/>
                      <a:pt x="1555750" y="109220"/>
                    </a:cubicBezTo>
                    <a:cubicBezTo>
                      <a:pt x="1553210" y="105410"/>
                      <a:pt x="1548130" y="100330"/>
                      <a:pt x="1543050" y="101600"/>
                    </a:cubicBezTo>
                    <a:cubicBezTo>
                      <a:pt x="1537970" y="104140"/>
                      <a:pt x="1532890" y="101600"/>
                      <a:pt x="1529080" y="100330"/>
                    </a:cubicBezTo>
                    <a:cubicBezTo>
                      <a:pt x="1527810" y="100330"/>
                      <a:pt x="1525270" y="99060"/>
                      <a:pt x="1524000" y="99060"/>
                    </a:cubicBezTo>
                    <a:cubicBezTo>
                      <a:pt x="1515110" y="96520"/>
                      <a:pt x="1508760" y="101600"/>
                      <a:pt x="1502410" y="107950"/>
                    </a:cubicBezTo>
                    <a:lnTo>
                      <a:pt x="1497330" y="113030"/>
                    </a:lnTo>
                    <a:cubicBezTo>
                      <a:pt x="1496060" y="114300"/>
                      <a:pt x="1496060" y="116840"/>
                      <a:pt x="1494790" y="118110"/>
                    </a:cubicBezTo>
                    <a:cubicBezTo>
                      <a:pt x="1487170" y="124460"/>
                      <a:pt x="1479550" y="121920"/>
                      <a:pt x="1470660" y="118110"/>
                    </a:cubicBezTo>
                    <a:cubicBezTo>
                      <a:pt x="1463040" y="114300"/>
                      <a:pt x="1454150" y="118110"/>
                      <a:pt x="1451610" y="125730"/>
                    </a:cubicBezTo>
                    <a:cubicBezTo>
                      <a:pt x="1450340" y="130810"/>
                      <a:pt x="1449070" y="134620"/>
                      <a:pt x="1442720" y="137160"/>
                    </a:cubicBezTo>
                    <a:cubicBezTo>
                      <a:pt x="1436370" y="140970"/>
                      <a:pt x="1428750" y="143510"/>
                      <a:pt x="1427480" y="152400"/>
                    </a:cubicBezTo>
                    <a:cubicBezTo>
                      <a:pt x="1427480" y="153670"/>
                      <a:pt x="1426210" y="154940"/>
                      <a:pt x="1424940" y="154940"/>
                    </a:cubicBezTo>
                    <a:cubicBezTo>
                      <a:pt x="1421130" y="156210"/>
                      <a:pt x="1418590" y="157480"/>
                      <a:pt x="1414780" y="158750"/>
                    </a:cubicBezTo>
                    <a:lnTo>
                      <a:pt x="1403350" y="158750"/>
                    </a:lnTo>
                    <a:cubicBezTo>
                      <a:pt x="1395730" y="157480"/>
                      <a:pt x="1388110" y="154940"/>
                      <a:pt x="1380490" y="153670"/>
                    </a:cubicBezTo>
                    <a:cubicBezTo>
                      <a:pt x="1371600" y="152400"/>
                      <a:pt x="1363980" y="157480"/>
                      <a:pt x="1355090" y="158750"/>
                    </a:cubicBezTo>
                    <a:lnTo>
                      <a:pt x="1353820" y="160020"/>
                    </a:lnTo>
                    <a:cubicBezTo>
                      <a:pt x="1351280" y="163830"/>
                      <a:pt x="1347470" y="162560"/>
                      <a:pt x="1344930" y="160020"/>
                    </a:cubicBezTo>
                    <a:cubicBezTo>
                      <a:pt x="1339850" y="154940"/>
                      <a:pt x="1330960" y="153670"/>
                      <a:pt x="1324610" y="156210"/>
                    </a:cubicBezTo>
                    <a:cubicBezTo>
                      <a:pt x="1316990" y="160020"/>
                      <a:pt x="1309370" y="162560"/>
                      <a:pt x="1301750" y="165100"/>
                    </a:cubicBezTo>
                    <a:cubicBezTo>
                      <a:pt x="1299210" y="165100"/>
                      <a:pt x="1296670" y="163830"/>
                      <a:pt x="1295400" y="163830"/>
                    </a:cubicBezTo>
                    <a:cubicBezTo>
                      <a:pt x="1292860" y="163830"/>
                      <a:pt x="1289050" y="162560"/>
                      <a:pt x="1287780" y="163830"/>
                    </a:cubicBezTo>
                    <a:cubicBezTo>
                      <a:pt x="1277620" y="171450"/>
                      <a:pt x="1267460" y="168910"/>
                      <a:pt x="1258570" y="163830"/>
                    </a:cubicBezTo>
                    <a:cubicBezTo>
                      <a:pt x="1253490" y="161290"/>
                      <a:pt x="1245870" y="158750"/>
                      <a:pt x="1243330" y="151130"/>
                    </a:cubicBezTo>
                    <a:cubicBezTo>
                      <a:pt x="1242060" y="146050"/>
                      <a:pt x="1236980" y="140970"/>
                      <a:pt x="1233170" y="137160"/>
                    </a:cubicBezTo>
                    <a:cubicBezTo>
                      <a:pt x="1226820" y="130810"/>
                      <a:pt x="1220470" y="121920"/>
                      <a:pt x="1209040" y="121920"/>
                    </a:cubicBezTo>
                    <a:cubicBezTo>
                      <a:pt x="1206500" y="121920"/>
                      <a:pt x="1203960" y="116840"/>
                      <a:pt x="1202690" y="118110"/>
                    </a:cubicBezTo>
                    <a:cubicBezTo>
                      <a:pt x="1197610" y="119380"/>
                      <a:pt x="1197610" y="116840"/>
                      <a:pt x="1195070" y="114300"/>
                    </a:cubicBezTo>
                    <a:cubicBezTo>
                      <a:pt x="1192530" y="111760"/>
                      <a:pt x="1188720" y="109220"/>
                      <a:pt x="1186180" y="105410"/>
                    </a:cubicBezTo>
                    <a:cubicBezTo>
                      <a:pt x="1182370" y="100330"/>
                      <a:pt x="1178560" y="93980"/>
                      <a:pt x="1174750" y="88900"/>
                    </a:cubicBezTo>
                    <a:cubicBezTo>
                      <a:pt x="1170940" y="83820"/>
                      <a:pt x="1168400" y="77470"/>
                      <a:pt x="1164590" y="72390"/>
                    </a:cubicBezTo>
                    <a:cubicBezTo>
                      <a:pt x="1163320" y="71120"/>
                      <a:pt x="1159510" y="69850"/>
                      <a:pt x="1158240" y="71120"/>
                    </a:cubicBezTo>
                    <a:lnTo>
                      <a:pt x="1143000" y="78740"/>
                    </a:lnTo>
                    <a:cubicBezTo>
                      <a:pt x="1140460" y="80010"/>
                      <a:pt x="1139190" y="82550"/>
                      <a:pt x="1137920" y="85090"/>
                    </a:cubicBezTo>
                    <a:lnTo>
                      <a:pt x="1136650" y="83820"/>
                    </a:lnTo>
                    <a:cubicBezTo>
                      <a:pt x="1137920" y="80010"/>
                      <a:pt x="1139190" y="76200"/>
                      <a:pt x="1140460" y="74930"/>
                    </a:cubicBezTo>
                    <a:lnTo>
                      <a:pt x="1125220" y="71120"/>
                    </a:lnTo>
                    <a:cubicBezTo>
                      <a:pt x="1121410" y="69850"/>
                      <a:pt x="1115060" y="69850"/>
                      <a:pt x="1112520" y="69850"/>
                    </a:cubicBezTo>
                    <a:lnTo>
                      <a:pt x="1092200" y="69850"/>
                    </a:lnTo>
                    <a:cubicBezTo>
                      <a:pt x="1084580" y="69850"/>
                      <a:pt x="1078230" y="68580"/>
                      <a:pt x="1070610" y="69850"/>
                    </a:cubicBezTo>
                    <a:cubicBezTo>
                      <a:pt x="1065530" y="71120"/>
                      <a:pt x="1061720" y="68580"/>
                      <a:pt x="1057910" y="66040"/>
                    </a:cubicBezTo>
                    <a:cubicBezTo>
                      <a:pt x="1047750" y="58420"/>
                      <a:pt x="1037590" y="49530"/>
                      <a:pt x="1023620" y="53340"/>
                    </a:cubicBezTo>
                    <a:cubicBezTo>
                      <a:pt x="1022350" y="53340"/>
                      <a:pt x="1019810" y="52070"/>
                      <a:pt x="1018540" y="50800"/>
                    </a:cubicBezTo>
                    <a:cubicBezTo>
                      <a:pt x="1014730" y="49530"/>
                      <a:pt x="1012190" y="46990"/>
                      <a:pt x="1007110" y="44450"/>
                    </a:cubicBezTo>
                    <a:cubicBezTo>
                      <a:pt x="1007110" y="48260"/>
                      <a:pt x="1007110" y="49530"/>
                      <a:pt x="1008380" y="52070"/>
                    </a:cubicBezTo>
                    <a:cubicBezTo>
                      <a:pt x="1005840" y="54610"/>
                      <a:pt x="1004570" y="53340"/>
                      <a:pt x="1003300" y="52070"/>
                    </a:cubicBezTo>
                    <a:cubicBezTo>
                      <a:pt x="1002030" y="53340"/>
                      <a:pt x="1000760" y="55880"/>
                      <a:pt x="999490" y="55880"/>
                    </a:cubicBezTo>
                    <a:cubicBezTo>
                      <a:pt x="993140" y="58420"/>
                      <a:pt x="986790" y="59690"/>
                      <a:pt x="980440" y="62230"/>
                    </a:cubicBezTo>
                    <a:cubicBezTo>
                      <a:pt x="977900" y="63500"/>
                      <a:pt x="975360" y="64770"/>
                      <a:pt x="974090" y="66040"/>
                    </a:cubicBezTo>
                    <a:cubicBezTo>
                      <a:pt x="969010" y="69850"/>
                      <a:pt x="965200" y="76200"/>
                      <a:pt x="956310" y="74930"/>
                    </a:cubicBezTo>
                    <a:cubicBezTo>
                      <a:pt x="955040" y="74930"/>
                      <a:pt x="952500" y="77470"/>
                      <a:pt x="949960" y="77470"/>
                    </a:cubicBezTo>
                    <a:cubicBezTo>
                      <a:pt x="947420" y="78740"/>
                      <a:pt x="943610" y="78740"/>
                      <a:pt x="941070" y="80010"/>
                    </a:cubicBezTo>
                    <a:lnTo>
                      <a:pt x="938530" y="80010"/>
                    </a:lnTo>
                    <a:cubicBezTo>
                      <a:pt x="930910" y="82550"/>
                      <a:pt x="924560" y="85090"/>
                      <a:pt x="916940" y="86360"/>
                    </a:cubicBezTo>
                    <a:lnTo>
                      <a:pt x="911860" y="86360"/>
                    </a:lnTo>
                    <a:cubicBezTo>
                      <a:pt x="905510" y="86360"/>
                      <a:pt x="900430" y="85090"/>
                      <a:pt x="894080" y="85090"/>
                    </a:cubicBezTo>
                    <a:cubicBezTo>
                      <a:pt x="887730" y="85090"/>
                      <a:pt x="881380" y="87630"/>
                      <a:pt x="875030" y="87630"/>
                    </a:cubicBezTo>
                    <a:cubicBezTo>
                      <a:pt x="867410" y="87630"/>
                      <a:pt x="858520" y="87630"/>
                      <a:pt x="852170" y="82550"/>
                    </a:cubicBezTo>
                    <a:cubicBezTo>
                      <a:pt x="850900" y="81280"/>
                      <a:pt x="847090" y="81280"/>
                      <a:pt x="844550" y="82550"/>
                    </a:cubicBezTo>
                    <a:cubicBezTo>
                      <a:pt x="835660" y="83820"/>
                      <a:pt x="826770" y="85090"/>
                      <a:pt x="819150" y="87630"/>
                    </a:cubicBezTo>
                    <a:cubicBezTo>
                      <a:pt x="811530" y="90170"/>
                      <a:pt x="807720" y="87630"/>
                      <a:pt x="805180" y="81280"/>
                    </a:cubicBezTo>
                    <a:cubicBezTo>
                      <a:pt x="803910" y="78740"/>
                      <a:pt x="801370" y="76200"/>
                      <a:pt x="798830" y="73660"/>
                    </a:cubicBezTo>
                    <a:cubicBezTo>
                      <a:pt x="795020" y="71120"/>
                      <a:pt x="791210" y="67310"/>
                      <a:pt x="787400" y="67310"/>
                    </a:cubicBezTo>
                    <a:cubicBezTo>
                      <a:pt x="778510" y="67310"/>
                      <a:pt x="773430" y="62230"/>
                      <a:pt x="767080" y="58420"/>
                    </a:cubicBezTo>
                    <a:cubicBezTo>
                      <a:pt x="756920" y="52070"/>
                      <a:pt x="748030" y="44450"/>
                      <a:pt x="735330" y="45720"/>
                    </a:cubicBezTo>
                    <a:lnTo>
                      <a:pt x="735330" y="39370"/>
                    </a:lnTo>
                    <a:cubicBezTo>
                      <a:pt x="737870" y="39370"/>
                      <a:pt x="740410" y="39370"/>
                      <a:pt x="742950" y="38100"/>
                    </a:cubicBezTo>
                    <a:cubicBezTo>
                      <a:pt x="739140" y="35560"/>
                      <a:pt x="739140" y="31750"/>
                      <a:pt x="736600" y="29210"/>
                    </a:cubicBezTo>
                    <a:cubicBezTo>
                      <a:pt x="731520" y="25400"/>
                      <a:pt x="726440" y="24130"/>
                      <a:pt x="721360" y="21590"/>
                    </a:cubicBezTo>
                    <a:cubicBezTo>
                      <a:pt x="717550" y="20320"/>
                      <a:pt x="712470" y="20320"/>
                      <a:pt x="715010" y="26670"/>
                    </a:cubicBezTo>
                    <a:cubicBezTo>
                      <a:pt x="708660" y="27940"/>
                      <a:pt x="703580" y="27940"/>
                      <a:pt x="701040" y="30480"/>
                    </a:cubicBezTo>
                    <a:cubicBezTo>
                      <a:pt x="695960" y="34290"/>
                      <a:pt x="690880" y="31750"/>
                      <a:pt x="687070" y="29210"/>
                    </a:cubicBezTo>
                    <a:cubicBezTo>
                      <a:pt x="684530" y="27940"/>
                      <a:pt x="681990" y="26670"/>
                      <a:pt x="679450" y="27940"/>
                    </a:cubicBezTo>
                    <a:cubicBezTo>
                      <a:pt x="664210" y="35560"/>
                      <a:pt x="648970" y="31750"/>
                      <a:pt x="633730" y="31750"/>
                    </a:cubicBezTo>
                    <a:cubicBezTo>
                      <a:pt x="631190" y="31750"/>
                      <a:pt x="628650" y="30480"/>
                      <a:pt x="624840" y="30480"/>
                    </a:cubicBezTo>
                    <a:cubicBezTo>
                      <a:pt x="619760" y="29210"/>
                      <a:pt x="615950" y="26670"/>
                      <a:pt x="610870" y="25400"/>
                    </a:cubicBezTo>
                    <a:cubicBezTo>
                      <a:pt x="605790" y="24130"/>
                      <a:pt x="599440" y="22860"/>
                      <a:pt x="594360" y="21590"/>
                    </a:cubicBezTo>
                    <a:lnTo>
                      <a:pt x="590550" y="21590"/>
                    </a:lnTo>
                    <a:cubicBezTo>
                      <a:pt x="581660" y="21590"/>
                      <a:pt x="572770" y="22860"/>
                      <a:pt x="565150" y="22860"/>
                    </a:cubicBezTo>
                    <a:cubicBezTo>
                      <a:pt x="558800" y="22860"/>
                      <a:pt x="552450" y="20320"/>
                      <a:pt x="544830" y="19050"/>
                    </a:cubicBezTo>
                    <a:cubicBezTo>
                      <a:pt x="543560" y="8890"/>
                      <a:pt x="533400" y="11430"/>
                      <a:pt x="527050" y="6350"/>
                    </a:cubicBezTo>
                    <a:cubicBezTo>
                      <a:pt x="525780" y="5080"/>
                      <a:pt x="523240" y="6350"/>
                      <a:pt x="521970" y="6350"/>
                    </a:cubicBezTo>
                    <a:cubicBezTo>
                      <a:pt x="514350" y="5080"/>
                      <a:pt x="509270" y="8890"/>
                      <a:pt x="506730" y="15240"/>
                    </a:cubicBezTo>
                    <a:cubicBezTo>
                      <a:pt x="502920" y="21590"/>
                      <a:pt x="492760" y="24130"/>
                      <a:pt x="496570" y="34290"/>
                    </a:cubicBezTo>
                    <a:cubicBezTo>
                      <a:pt x="497840" y="35560"/>
                      <a:pt x="500380" y="36830"/>
                      <a:pt x="501650" y="39370"/>
                    </a:cubicBezTo>
                    <a:cubicBezTo>
                      <a:pt x="501650" y="43180"/>
                      <a:pt x="500380" y="45720"/>
                      <a:pt x="496570" y="44450"/>
                    </a:cubicBezTo>
                    <a:cubicBezTo>
                      <a:pt x="495300" y="44450"/>
                      <a:pt x="494030" y="46990"/>
                      <a:pt x="492760" y="48260"/>
                    </a:cubicBezTo>
                    <a:cubicBezTo>
                      <a:pt x="491490" y="49530"/>
                      <a:pt x="491490" y="52070"/>
                      <a:pt x="490220" y="52070"/>
                    </a:cubicBezTo>
                    <a:cubicBezTo>
                      <a:pt x="482600" y="54610"/>
                      <a:pt x="477520" y="60960"/>
                      <a:pt x="468630" y="59690"/>
                    </a:cubicBezTo>
                    <a:lnTo>
                      <a:pt x="466090" y="59690"/>
                    </a:lnTo>
                    <a:cubicBezTo>
                      <a:pt x="458470" y="66040"/>
                      <a:pt x="450850" y="64770"/>
                      <a:pt x="441960" y="63500"/>
                    </a:cubicBezTo>
                    <a:cubicBezTo>
                      <a:pt x="438150" y="62230"/>
                      <a:pt x="433070" y="63500"/>
                      <a:pt x="427990" y="63500"/>
                    </a:cubicBezTo>
                    <a:cubicBezTo>
                      <a:pt x="424180" y="63500"/>
                      <a:pt x="420370" y="63500"/>
                      <a:pt x="416560" y="60960"/>
                    </a:cubicBezTo>
                    <a:cubicBezTo>
                      <a:pt x="411480" y="58420"/>
                      <a:pt x="406400" y="54610"/>
                      <a:pt x="401320" y="52070"/>
                    </a:cubicBezTo>
                    <a:cubicBezTo>
                      <a:pt x="396240" y="49530"/>
                      <a:pt x="389890" y="49530"/>
                      <a:pt x="389890" y="40640"/>
                    </a:cubicBezTo>
                    <a:cubicBezTo>
                      <a:pt x="389890" y="39370"/>
                      <a:pt x="387350" y="38100"/>
                      <a:pt x="387350" y="36830"/>
                    </a:cubicBezTo>
                    <a:cubicBezTo>
                      <a:pt x="378460" y="44450"/>
                      <a:pt x="370840" y="50800"/>
                      <a:pt x="363220" y="57150"/>
                    </a:cubicBezTo>
                    <a:cubicBezTo>
                      <a:pt x="359410" y="60960"/>
                      <a:pt x="354330" y="66040"/>
                      <a:pt x="356870" y="72390"/>
                    </a:cubicBezTo>
                    <a:cubicBezTo>
                      <a:pt x="356870" y="73660"/>
                      <a:pt x="355600" y="74930"/>
                      <a:pt x="355600" y="76200"/>
                    </a:cubicBezTo>
                    <a:cubicBezTo>
                      <a:pt x="354330" y="78740"/>
                      <a:pt x="353060" y="81280"/>
                      <a:pt x="350520" y="82550"/>
                    </a:cubicBezTo>
                    <a:cubicBezTo>
                      <a:pt x="347980" y="86360"/>
                      <a:pt x="345440" y="90170"/>
                      <a:pt x="342900" y="95250"/>
                    </a:cubicBezTo>
                    <a:lnTo>
                      <a:pt x="335280" y="102870"/>
                    </a:lnTo>
                    <a:cubicBezTo>
                      <a:pt x="332740" y="106680"/>
                      <a:pt x="330200" y="110490"/>
                      <a:pt x="326390" y="113030"/>
                    </a:cubicBezTo>
                    <a:cubicBezTo>
                      <a:pt x="317500" y="120650"/>
                      <a:pt x="308610" y="128270"/>
                      <a:pt x="298450" y="135890"/>
                    </a:cubicBezTo>
                    <a:cubicBezTo>
                      <a:pt x="293370" y="140970"/>
                      <a:pt x="287020" y="144780"/>
                      <a:pt x="281940" y="149860"/>
                    </a:cubicBezTo>
                    <a:cubicBezTo>
                      <a:pt x="273050" y="157480"/>
                      <a:pt x="262890" y="163830"/>
                      <a:pt x="257810" y="175260"/>
                    </a:cubicBezTo>
                    <a:cubicBezTo>
                      <a:pt x="257810" y="176530"/>
                      <a:pt x="255270" y="177800"/>
                      <a:pt x="254000" y="179070"/>
                    </a:cubicBezTo>
                    <a:cubicBezTo>
                      <a:pt x="247650" y="184150"/>
                      <a:pt x="237490" y="184150"/>
                      <a:pt x="237490" y="194310"/>
                    </a:cubicBezTo>
                    <a:cubicBezTo>
                      <a:pt x="227330" y="194310"/>
                      <a:pt x="222250" y="201930"/>
                      <a:pt x="217170" y="208280"/>
                    </a:cubicBezTo>
                    <a:cubicBezTo>
                      <a:pt x="213360" y="213360"/>
                      <a:pt x="209550" y="219710"/>
                      <a:pt x="204470" y="223520"/>
                    </a:cubicBezTo>
                    <a:cubicBezTo>
                      <a:pt x="199390" y="226060"/>
                      <a:pt x="193040" y="224790"/>
                      <a:pt x="186690" y="224790"/>
                    </a:cubicBezTo>
                    <a:cubicBezTo>
                      <a:pt x="184150" y="224790"/>
                      <a:pt x="181610" y="224790"/>
                      <a:pt x="181610" y="226060"/>
                    </a:cubicBezTo>
                    <a:cubicBezTo>
                      <a:pt x="176530" y="231140"/>
                      <a:pt x="170180" y="234950"/>
                      <a:pt x="166370" y="241300"/>
                    </a:cubicBezTo>
                    <a:cubicBezTo>
                      <a:pt x="162560" y="247650"/>
                      <a:pt x="158750" y="251460"/>
                      <a:pt x="152400" y="252730"/>
                    </a:cubicBezTo>
                    <a:cubicBezTo>
                      <a:pt x="146050" y="254000"/>
                      <a:pt x="139700" y="260350"/>
                      <a:pt x="130810" y="256540"/>
                    </a:cubicBezTo>
                    <a:cubicBezTo>
                      <a:pt x="123190" y="254000"/>
                      <a:pt x="114300" y="256540"/>
                      <a:pt x="109220" y="251460"/>
                    </a:cubicBezTo>
                    <a:cubicBezTo>
                      <a:pt x="99060" y="252730"/>
                      <a:pt x="91440" y="255270"/>
                      <a:pt x="82550" y="256540"/>
                    </a:cubicBezTo>
                    <a:cubicBezTo>
                      <a:pt x="72390" y="259080"/>
                      <a:pt x="60960" y="257810"/>
                      <a:pt x="52070" y="265430"/>
                    </a:cubicBezTo>
                    <a:cubicBezTo>
                      <a:pt x="44450" y="271780"/>
                      <a:pt x="38100" y="278130"/>
                      <a:pt x="26670" y="276860"/>
                    </a:cubicBezTo>
                    <a:cubicBezTo>
                      <a:pt x="27940" y="284480"/>
                      <a:pt x="29210" y="290830"/>
                      <a:pt x="30480" y="298450"/>
                    </a:cubicBezTo>
                    <a:cubicBezTo>
                      <a:pt x="33020" y="318770"/>
                      <a:pt x="35560" y="339090"/>
                      <a:pt x="36830" y="359410"/>
                    </a:cubicBezTo>
                    <a:cubicBezTo>
                      <a:pt x="40640" y="384810"/>
                      <a:pt x="41910" y="408940"/>
                      <a:pt x="39370" y="433070"/>
                    </a:cubicBezTo>
                    <a:cubicBezTo>
                      <a:pt x="36830" y="467360"/>
                      <a:pt x="25400" y="1640840"/>
                      <a:pt x="13970" y="1672590"/>
                    </a:cubicBezTo>
                    <a:lnTo>
                      <a:pt x="2540" y="1699260"/>
                    </a:lnTo>
                    <a:cubicBezTo>
                      <a:pt x="0" y="1705610"/>
                      <a:pt x="3810" y="1709420"/>
                      <a:pt x="10160" y="1710690"/>
                    </a:cubicBezTo>
                    <a:cubicBezTo>
                      <a:pt x="17780" y="1711960"/>
                      <a:pt x="20320" y="1717040"/>
                      <a:pt x="22860" y="1723390"/>
                    </a:cubicBezTo>
                    <a:cubicBezTo>
                      <a:pt x="25400" y="1733550"/>
                      <a:pt x="21590" y="1743710"/>
                      <a:pt x="26670" y="1753870"/>
                    </a:cubicBezTo>
                    <a:cubicBezTo>
                      <a:pt x="29210" y="1758950"/>
                      <a:pt x="26670" y="1767840"/>
                      <a:pt x="25400" y="1775460"/>
                    </a:cubicBezTo>
                    <a:cubicBezTo>
                      <a:pt x="24130" y="1785620"/>
                      <a:pt x="26670" y="1795780"/>
                      <a:pt x="30480" y="1804670"/>
                    </a:cubicBezTo>
                    <a:cubicBezTo>
                      <a:pt x="39370" y="1819910"/>
                      <a:pt x="40640" y="1837690"/>
                      <a:pt x="40640" y="1854200"/>
                    </a:cubicBezTo>
                    <a:cubicBezTo>
                      <a:pt x="40640" y="1858010"/>
                      <a:pt x="41910" y="1861820"/>
                      <a:pt x="43180" y="1864360"/>
                    </a:cubicBezTo>
                    <a:cubicBezTo>
                      <a:pt x="45720" y="1866900"/>
                      <a:pt x="50800" y="1869440"/>
                      <a:pt x="55880" y="1870710"/>
                    </a:cubicBezTo>
                    <a:lnTo>
                      <a:pt x="86360" y="1885950"/>
                    </a:lnTo>
                    <a:cubicBezTo>
                      <a:pt x="100330" y="1893570"/>
                      <a:pt x="111760" y="1892300"/>
                      <a:pt x="124460" y="1883410"/>
                    </a:cubicBezTo>
                    <a:cubicBezTo>
                      <a:pt x="125730" y="1882140"/>
                      <a:pt x="129540" y="1880870"/>
                      <a:pt x="130810" y="1880870"/>
                    </a:cubicBezTo>
                    <a:cubicBezTo>
                      <a:pt x="139700" y="1882140"/>
                      <a:pt x="148590" y="1882140"/>
                      <a:pt x="156210" y="1889760"/>
                    </a:cubicBezTo>
                    <a:cubicBezTo>
                      <a:pt x="165100" y="1897380"/>
                      <a:pt x="177800" y="1902460"/>
                      <a:pt x="187960" y="1908810"/>
                    </a:cubicBezTo>
                    <a:cubicBezTo>
                      <a:pt x="194310" y="1912620"/>
                      <a:pt x="201930" y="1917700"/>
                      <a:pt x="205740" y="1922780"/>
                    </a:cubicBezTo>
                    <a:cubicBezTo>
                      <a:pt x="208280" y="1925320"/>
                      <a:pt x="210820" y="1927860"/>
                      <a:pt x="213360" y="1929130"/>
                    </a:cubicBezTo>
                    <a:cubicBezTo>
                      <a:pt x="227330" y="1934210"/>
                      <a:pt x="234950" y="1946910"/>
                      <a:pt x="243840" y="1957070"/>
                    </a:cubicBezTo>
                    <a:cubicBezTo>
                      <a:pt x="251460" y="1965960"/>
                      <a:pt x="261620" y="1971040"/>
                      <a:pt x="273050" y="1972310"/>
                    </a:cubicBezTo>
                    <a:cubicBezTo>
                      <a:pt x="285750" y="1974850"/>
                      <a:pt x="298450" y="1976120"/>
                      <a:pt x="311150" y="1978660"/>
                    </a:cubicBezTo>
                    <a:cubicBezTo>
                      <a:pt x="316230" y="1979930"/>
                      <a:pt x="322580" y="1981200"/>
                      <a:pt x="327660" y="1983740"/>
                    </a:cubicBezTo>
                    <a:cubicBezTo>
                      <a:pt x="334010" y="1986280"/>
                      <a:pt x="340360" y="1986280"/>
                      <a:pt x="345440" y="1990090"/>
                    </a:cubicBezTo>
                    <a:cubicBezTo>
                      <a:pt x="353060" y="1996440"/>
                      <a:pt x="360680" y="2000250"/>
                      <a:pt x="370840" y="1997710"/>
                    </a:cubicBezTo>
                    <a:cubicBezTo>
                      <a:pt x="374650" y="1996440"/>
                      <a:pt x="379730" y="1998980"/>
                      <a:pt x="383540" y="2000250"/>
                    </a:cubicBezTo>
                    <a:cubicBezTo>
                      <a:pt x="384810" y="2000250"/>
                      <a:pt x="386080" y="2001520"/>
                      <a:pt x="387350" y="2001520"/>
                    </a:cubicBezTo>
                    <a:cubicBezTo>
                      <a:pt x="401320" y="2002790"/>
                      <a:pt x="414020" y="2000250"/>
                      <a:pt x="426720" y="1997710"/>
                    </a:cubicBezTo>
                    <a:cubicBezTo>
                      <a:pt x="431800" y="1996440"/>
                      <a:pt x="436880" y="1995170"/>
                      <a:pt x="441960" y="1992630"/>
                    </a:cubicBezTo>
                    <a:cubicBezTo>
                      <a:pt x="455930" y="1986280"/>
                      <a:pt x="469900" y="1979930"/>
                      <a:pt x="482600" y="1972310"/>
                    </a:cubicBezTo>
                    <a:cubicBezTo>
                      <a:pt x="491490" y="1967230"/>
                      <a:pt x="500380" y="1962150"/>
                      <a:pt x="510540" y="1967230"/>
                    </a:cubicBezTo>
                    <a:lnTo>
                      <a:pt x="515620" y="1967230"/>
                    </a:lnTo>
                    <a:cubicBezTo>
                      <a:pt x="524510" y="1967230"/>
                      <a:pt x="533400" y="1965960"/>
                      <a:pt x="541020" y="1964690"/>
                    </a:cubicBezTo>
                    <a:cubicBezTo>
                      <a:pt x="542290" y="1964690"/>
                      <a:pt x="544830" y="1964690"/>
                      <a:pt x="544830" y="1963420"/>
                    </a:cubicBezTo>
                    <a:cubicBezTo>
                      <a:pt x="548640" y="1958340"/>
                      <a:pt x="554990" y="1958340"/>
                      <a:pt x="561340" y="1957070"/>
                    </a:cubicBezTo>
                    <a:cubicBezTo>
                      <a:pt x="571500" y="1955800"/>
                      <a:pt x="581660" y="1955800"/>
                      <a:pt x="589280" y="1949450"/>
                    </a:cubicBezTo>
                    <a:cubicBezTo>
                      <a:pt x="596900" y="1944370"/>
                      <a:pt x="604520" y="1943100"/>
                      <a:pt x="613410" y="1941830"/>
                    </a:cubicBezTo>
                    <a:cubicBezTo>
                      <a:pt x="614680" y="1941830"/>
                      <a:pt x="617220" y="1940560"/>
                      <a:pt x="618490" y="1940560"/>
                    </a:cubicBezTo>
                    <a:cubicBezTo>
                      <a:pt x="624840" y="1939290"/>
                      <a:pt x="631190" y="1935480"/>
                      <a:pt x="636270" y="1936750"/>
                    </a:cubicBezTo>
                    <a:cubicBezTo>
                      <a:pt x="647700" y="1939290"/>
                      <a:pt x="652780" y="1935480"/>
                      <a:pt x="660400" y="1925320"/>
                    </a:cubicBezTo>
                    <a:cubicBezTo>
                      <a:pt x="661670" y="1922780"/>
                      <a:pt x="665480" y="1921510"/>
                      <a:pt x="668020" y="1920240"/>
                    </a:cubicBezTo>
                    <a:cubicBezTo>
                      <a:pt x="674370" y="1918970"/>
                      <a:pt x="680720" y="1920240"/>
                      <a:pt x="687070" y="1918970"/>
                    </a:cubicBezTo>
                    <a:cubicBezTo>
                      <a:pt x="690880" y="1918970"/>
                      <a:pt x="694690" y="1915160"/>
                      <a:pt x="697230" y="1915160"/>
                    </a:cubicBezTo>
                    <a:cubicBezTo>
                      <a:pt x="707390" y="1916430"/>
                      <a:pt x="718820" y="1912620"/>
                      <a:pt x="727710" y="1918970"/>
                    </a:cubicBezTo>
                    <a:cubicBezTo>
                      <a:pt x="728980" y="1920240"/>
                      <a:pt x="731520" y="1920240"/>
                      <a:pt x="734060" y="1920240"/>
                    </a:cubicBezTo>
                    <a:cubicBezTo>
                      <a:pt x="750570" y="1921510"/>
                      <a:pt x="764540" y="1926590"/>
                      <a:pt x="775970" y="1936750"/>
                    </a:cubicBezTo>
                    <a:cubicBezTo>
                      <a:pt x="779780" y="1940560"/>
                      <a:pt x="784860" y="1943100"/>
                      <a:pt x="788670" y="1945640"/>
                    </a:cubicBezTo>
                    <a:cubicBezTo>
                      <a:pt x="792480" y="1948180"/>
                      <a:pt x="797560" y="1948180"/>
                      <a:pt x="801370" y="1949450"/>
                    </a:cubicBezTo>
                    <a:cubicBezTo>
                      <a:pt x="805180" y="1950720"/>
                      <a:pt x="807720" y="1951990"/>
                      <a:pt x="811530" y="1951990"/>
                    </a:cubicBezTo>
                    <a:cubicBezTo>
                      <a:pt x="817880" y="1951990"/>
                      <a:pt x="822960" y="1954530"/>
                      <a:pt x="826770" y="1959610"/>
                    </a:cubicBezTo>
                    <a:cubicBezTo>
                      <a:pt x="828040" y="1960880"/>
                      <a:pt x="829310" y="1962150"/>
                      <a:pt x="830580" y="1964690"/>
                    </a:cubicBezTo>
                    <a:cubicBezTo>
                      <a:pt x="829310" y="1968500"/>
                      <a:pt x="836930" y="1978660"/>
                      <a:pt x="842010" y="1978660"/>
                    </a:cubicBezTo>
                    <a:cubicBezTo>
                      <a:pt x="850900" y="1978660"/>
                      <a:pt x="859790" y="1981200"/>
                      <a:pt x="867410" y="1987550"/>
                    </a:cubicBezTo>
                    <a:cubicBezTo>
                      <a:pt x="868680" y="1988820"/>
                      <a:pt x="871220" y="1988820"/>
                      <a:pt x="873760" y="1987550"/>
                    </a:cubicBezTo>
                    <a:cubicBezTo>
                      <a:pt x="877570" y="1986280"/>
                      <a:pt x="880110" y="1986280"/>
                      <a:pt x="882650" y="1990090"/>
                    </a:cubicBezTo>
                    <a:cubicBezTo>
                      <a:pt x="883920" y="1991360"/>
                      <a:pt x="889000" y="1991360"/>
                      <a:pt x="891540" y="1991360"/>
                    </a:cubicBezTo>
                    <a:cubicBezTo>
                      <a:pt x="897890" y="1991360"/>
                      <a:pt x="905510" y="1990090"/>
                      <a:pt x="911860" y="1991360"/>
                    </a:cubicBezTo>
                    <a:cubicBezTo>
                      <a:pt x="923290" y="1992630"/>
                      <a:pt x="933450" y="1993900"/>
                      <a:pt x="944880" y="1996440"/>
                    </a:cubicBezTo>
                    <a:cubicBezTo>
                      <a:pt x="947420" y="1996440"/>
                      <a:pt x="949960" y="1997710"/>
                      <a:pt x="951230" y="1998980"/>
                    </a:cubicBezTo>
                    <a:cubicBezTo>
                      <a:pt x="953770" y="2005330"/>
                      <a:pt x="960120" y="2005330"/>
                      <a:pt x="963930" y="2006600"/>
                    </a:cubicBezTo>
                    <a:cubicBezTo>
                      <a:pt x="967740" y="2007870"/>
                      <a:pt x="972820" y="2009140"/>
                      <a:pt x="975360" y="2009140"/>
                    </a:cubicBezTo>
                    <a:cubicBezTo>
                      <a:pt x="976630" y="2007870"/>
                      <a:pt x="979170" y="2006600"/>
                      <a:pt x="981710" y="2004060"/>
                    </a:cubicBezTo>
                    <a:cubicBezTo>
                      <a:pt x="976630" y="2004060"/>
                      <a:pt x="974090" y="2005330"/>
                      <a:pt x="971550" y="2005330"/>
                    </a:cubicBezTo>
                    <a:cubicBezTo>
                      <a:pt x="976630" y="1998980"/>
                      <a:pt x="981710" y="1997710"/>
                      <a:pt x="988060" y="2001520"/>
                    </a:cubicBezTo>
                    <a:cubicBezTo>
                      <a:pt x="995680" y="2007870"/>
                      <a:pt x="1002030" y="2007870"/>
                      <a:pt x="1010920" y="2001520"/>
                    </a:cubicBezTo>
                    <a:lnTo>
                      <a:pt x="1018540" y="1997710"/>
                    </a:lnTo>
                    <a:lnTo>
                      <a:pt x="1018540" y="1991360"/>
                    </a:lnTo>
                    <a:cubicBezTo>
                      <a:pt x="1022350" y="1992630"/>
                      <a:pt x="1026160" y="1995170"/>
                      <a:pt x="1028700" y="1995170"/>
                    </a:cubicBezTo>
                    <a:cubicBezTo>
                      <a:pt x="1036320" y="1991360"/>
                      <a:pt x="1043940" y="1987550"/>
                      <a:pt x="1050290" y="1982470"/>
                    </a:cubicBezTo>
                    <a:cubicBezTo>
                      <a:pt x="1057910" y="1977390"/>
                      <a:pt x="1064260" y="1971040"/>
                      <a:pt x="1070610" y="1965960"/>
                    </a:cubicBezTo>
                    <a:cubicBezTo>
                      <a:pt x="1071880" y="1965960"/>
                      <a:pt x="1071880" y="1964690"/>
                      <a:pt x="1073150" y="1964690"/>
                    </a:cubicBezTo>
                    <a:cubicBezTo>
                      <a:pt x="1082040" y="1962150"/>
                      <a:pt x="1089660" y="1960880"/>
                      <a:pt x="1098550" y="1958340"/>
                    </a:cubicBezTo>
                    <a:cubicBezTo>
                      <a:pt x="1103630" y="1957070"/>
                      <a:pt x="1107440" y="1954530"/>
                      <a:pt x="1112520" y="1953260"/>
                    </a:cubicBezTo>
                    <a:cubicBezTo>
                      <a:pt x="1116330" y="1951990"/>
                      <a:pt x="1118870" y="1951990"/>
                      <a:pt x="1122680" y="1950720"/>
                    </a:cubicBezTo>
                    <a:lnTo>
                      <a:pt x="1135380" y="1950720"/>
                    </a:lnTo>
                    <a:cubicBezTo>
                      <a:pt x="1137920" y="1950720"/>
                      <a:pt x="1141730" y="1950720"/>
                      <a:pt x="1144270" y="1949450"/>
                    </a:cubicBezTo>
                    <a:cubicBezTo>
                      <a:pt x="1145540" y="1946910"/>
                      <a:pt x="1148080" y="1943100"/>
                      <a:pt x="1149350" y="1943100"/>
                    </a:cubicBezTo>
                    <a:cubicBezTo>
                      <a:pt x="1153160" y="1943100"/>
                      <a:pt x="1155700" y="1945640"/>
                      <a:pt x="1159510" y="1946910"/>
                    </a:cubicBezTo>
                    <a:cubicBezTo>
                      <a:pt x="1160780" y="1946910"/>
                      <a:pt x="1160780" y="1948180"/>
                      <a:pt x="1160780" y="1949450"/>
                    </a:cubicBezTo>
                    <a:cubicBezTo>
                      <a:pt x="1165860" y="1954530"/>
                      <a:pt x="1169670" y="1960880"/>
                      <a:pt x="1174750" y="1965960"/>
                    </a:cubicBezTo>
                    <a:cubicBezTo>
                      <a:pt x="1181100" y="1972310"/>
                      <a:pt x="1187450" y="1972310"/>
                      <a:pt x="1191260" y="1968500"/>
                    </a:cubicBezTo>
                    <a:cubicBezTo>
                      <a:pt x="1197610" y="1963420"/>
                      <a:pt x="1202690" y="1959610"/>
                      <a:pt x="1211580" y="1962150"/>
                    </a:cubicBezTo>
                    <a:cubicBezTo>
                      <a:pt x="1212850" y="1962150"/>
                      <a:pt x="1215390" y="1963420"/>
                      <a:pt x="1216660" y="1962150"/>
                    </a:cubicBezTo>
                    <a:cubicBezTo>
                      <a:pt x="1223010" y="1959610"/>
                      <a:pt x="1230630" y="1957070"/>
                      <a:pt x="1236980" y="1953260"/>
                    </a:cubicBezTo>
                    <a:cubicBezTo>
                      <a:pt x="1240790" y="1951990"/>
                      <a:pt x="1245870" y="1951990"/>
                      <a:pt x="1247140" y="1949450"/>
                    </a:cubicBezTo>
                    <a:cubicBezTo>
                      <a:pt x="1250950" y="1941830"/>
                      <a:pt x="1257300" y="1938020"/>
                      <a:pt x="1263650" y="1932940"/>
                    </a:cubicBezTo>
                    <a:cubicBezTo>
                      <a:pt x="1267460" y="1929130"/>
                      <a:pt x="1271270" y="1924050"/>
                      <a:pt x="1275080" y="1922780"/>
                    </a:cubicBezTo>
                    <a:cubicBezTo>
                      <a:pt x="1283970" y="1920240"/>
                      <a:pt x="1290320" y="1912620"/>
                      <a:pt x="1297940" y="1907540"/>
                    </a:cubicBezTo>
                    <a:cubicBezTo>
                      <a:pt x="1304290" y="1903730"/>
                      <a:pt x="1308100" y="1896110"/>
                      <a:pt x="1314450" y="1894840"/>
                    </a:cubicBezTo>
                    <a:cubicBezTo>
                      <a:pt x="1324610" y="1892300"/>
                      <a:pt x="1332230" y="1885950"/>
                      <a:pt x="1341120" y="1879600"/>
                    </a:cubicBezTo>
                    <a:cubicBezTo>
                      <a:pt x="1346200" y="1875790"/>
                      <a:pt x="1352550" y="1873250"/>
                      <a:pt x="1358900" y="1874520"/>
                    </a:cubicBezTo>
                    <a:cubicBezTo>
                      <a:pt x="1362710" y="1875790"/>
                      <a:pt x="1367790" y="1874520"/>
                      <a:pt x="1370330" y="1873250"/>
                    </a:cubicBezTo>
                    <a:cubicBezTo>
                      <a:pt x="1375410" y="1870710"/>
                      <a:pt x="1380490" y="1866900"/>
                      <a:pt x="1385570" y="1864360"/>
                    </a:cubicBezTo>
                    <a:cubicBezTo>
                      <a:pt x="1389380" y="1861820"/>
                      <a:pt x="1393190" y="1859280"/>
                      <a:pt x="1397000" y="1859280"/>
                    </a:cubicBezTo>
                    <a:cubicBezTo>
                      <a:pt x="1409700" y="1858010"/>
                      <a:pt x="1419860" y="1855470"/>
                      <a:pt x="1426210" y="1842770"/>
                    </a:cubicBezTo>
                    <a:cubicBezTo>
                      <a:pt x="1428750" y="1837690"/>
                      <a:pt x="1441450" y="1831340"/>
                      <a:pt x="1446530" y="1833880"/>
                    </a:cubicBezTo>
                    <a:cubicBezTo>
                      <a:pt x="1455420" y="1837690"/>
                      <a:pt x="1461770" y="1835150"/>
                      <a:pt x="1466850" y="1827530"/>
                    </a:cubicBezTo>
                    <a:cubicBezTo>
                      <a:pt x="1470660" y="1823720"/>
                      <a:pt x="1475740" y="1824990"/>
                      <a:pt x="1479550" y="1827530"/>
                    </a:cubicBezTo>
                    <a:cubicBezTo>
                      <a:pt x="1482090" y="1830070"/>
                      <a:pt x="1484630" y="1831340"/>
                      <a:pt x="1487170" y="1831340"/>
                    </a:cubicBezTo>
                    <a:cubicBezTo>
                      <a:pt x="1496060" y="1832610"/>
                      <a:pt x="1506220" y="1831340"/>
                      <a:pt x="1515110" y="1832610"/>
                    </a:cubicBezTo>
                    <a:cubicBezTo>
                      <a:pt x="1522730" y="1833880"/>
                      <a:pt x="1530350" y="1831340"/>
                      <a:pt x="1535430" y="1826260"/>
                    </a:cubicBezTo>
                    <a:cubicBezTo>
                      <a:pt x="1540510" y="1821180"/>
                      <a:pt x="1544320" y="1821180"/>
                      <a:pt x="1551940" y="1823720"/>
                    </a:cubicBezTo>
                    <a:cubicBezTo>
                      <a:pt x="1558290" y="1826260"/>
                      <a:pt x="1563370" y="1832610"/>
                      <a:pt x="1572260" y="1831340"/>
                    </a:cubicBezTo>
                    <a:cubicBezTo>
                      <a:pt x="1579880" y="1830070"/>
                      <a:pt x="1588770" y="1833880"/>
                      <a:pt x="1597660" y="1830070"/>
                    </a:cubicBezTo>
                    <a:lnTo>
                      <a:pt x="1602740" y="1830070"/>
                    </a:lnTo>
                    <a:cubicBezTo>
                      <a:pt x="1610360" y="1832610"/>
                      <a:pt x="1617980" y="1833880"/>
                      <a:pt x="1624330" y="1840230"/>
                    </a:cubicBezTo>
                    <a:cubicBezTo>
                      <a:pt x="1631950" y="1846580"/>
                      <a:pt x="1633220" y="1799590"/>
                      <a:pt x="1640840" y="1804670"/>
                    </a:cubicBezTo>
                    <a:cubicBezTo>
                      <a:pt x="1652270" y="1812290"/>
                      <a:pt x="1649730" y="1804670"/>
                      <a:pt x="1661160" y="1811020"/>
                    </a:cubicBezTo>
                    <a:cubicBezTo>
                      <a:pt x="1670050" y="1814830"/>
                      <a:pt x="1666240" y="1800860"/>
                      <a:pt x="1676400" y="1803400"/>
                    </a:cubicBezTo>
                    <a:cubicBezTo>
                      <a:pt x="1677670" y="1803400"/>
                      <a:pt x="1692910" y="1813560"/>
                      <a:pt x="1692910" y="1812290"/>
                    </a:cubicBezTo>
                    <a:cubicBezTo>
                      <a:pt x="1699260" y="1808480"/>
                      <a:pt x="1705610" y="1770380"/>
                      <a:pt x="1711960" y="1771650"/>
                    </a:cubicBezTo>
                    <a:cubicBezTo>
                      <a:pt x="1724660" y="1775460"/>
                      <a:pt x="1736090" y="1772920"/>
                      <a:pt x="1747520" y="1767840"/>
                    </a:cubicBezTo>
                    <a:cubicBezTo>
                      <a:pt x="1753870" y="1765300"/>
                      <a:pt x="1764030" y="1756410"/>
                      <a:pt x="1769110" y="1760220"/>
                    </a:cubicBezTo>
                    <a:cubicBezTo>
                      <a:pt x="1778000" y="1766570"/>
                      <a:pt x="1786890" y="1769110"/>
                      <a:pt x="1797050" y="1770380"/>
                    </a:cubicBezTo>
                    <a:cubicBezTo>
                      <a:pt x="1798320" y="1770380"/>
                      <a:pt x="1799590" y="1771650"/>
                      <a:pt x="1800860" y="1772920"/>
                    </a:cubicBezTo>
                    <a:cubicBezTo>
                      <a:pt x="1804670" y="1778000"/>
                      <a:pt x="1822450" y="1764030"/>
                      <a:pt x="1826260" y="1769110"/>
                    </a:cubicBezTo>
                    <a:cubicBezTo>
                      <a:pt x="1831340" y="1776730"/>
                      <a:pt x="1836420" y="1784350"/>
                      <a:pt x="1841500" y="1790700"/>
                    </a:cubicBezTo>
                    <a:cubicBezTo>
                      <a:pt x="1844040" y="1793240"/>
                      <a:pt x="1847850" y="1794510"/>
                      <a:pt x="1849120" y="1797050"/>
                    </a:cubicBezTo>
                    <a:cubicBezTo>
                      <a:pt x="1850390" y="1803400"/>
                      <a:pt x="1852930" y="1805940"/>
                      <a:pt x="1859280" y="1805940"/>
                    </a:cubicBezTo>
                    <a:cubicBezTo>
                      <a:pt x="1863090" y="1805940"/>
                      <a:pt x="1866900" y="1807210"/>
                      <a:pt x="1869440" y="1809750"/>
                    </a:cubicBezTo>
                    <a:cubicBezTo>
                      <a:pt x="1875790" y="1813560"/>
                      <a:pt x="1880870" y="1817370"/>
                      <a:pt x="1885950" y="1821180"/>
                    </a:cubicBezTo>
                    <a:cubicBezTo>
                      <a:pt x="1892300" y="1824990"/>
                      <a:pt x="1898650" y="1828800"/>
                      <a:pt x="1901190" y="1835150"/>
                    </a:cubicBezTo>
                    <a:cubicBezTo>
                      <a:pt x="1902460" y="1837690"/>
                      <a:pt x="1903730" y="1838960"/>
                      <a:pt x="1905000" y="1840230"/>
                    </a:cubicBezTo>
                    <a:cubicBezTo>
                      <a:pt x="1910080" y="1845310"/>
                      <a:pt x="1915160" y="1849120"/>
                      <a:pt x="1920240" y="1854200"/>
                    </a:cubicBezTo>
                    <a:cubicBezTo>
                      <a:pt x="1927860" y="1860550"/>
                      <a:pt x="1934210" y="1868170"/>
                      <a:pt x="1941830" y="1874520"/>
                    </a:cubicBezTo>
                    <a:cubicBezTo>
                      <a:pt x="1944370" y="1875790"/>
                      <a:pt x="1946910" y="1878330"/>
                      <a:pt x="1949450" y="1879600"/>
                    </a:cubicBezTo>
                    <a:cubicBezTo>
                      <a:pt x="1954530" y="1882140"/>
                      <a:pt x="1959610" y="1884680"/>
                      <a:pt x="1963420" y="1888490"/>
                    </a:cubicBezTo>
                    <a:cubicBezTo>
                      <a:pt x="1967230" y="1892300"/>
                      <a:pt x="1985010" y="1869440"/>
                      <a:pt x="1987550" y="1874520"/>
                    </a:cubicBezTo>
                    <a:cubicBezTo>
                      <a:pt x="1987550" y="1875790"/>
                      <a:pt x="1988820" y="1875790"/>
                      <a:pt x="1990090" y="1875790"/>
                    </a:cubicBezTo>
                    <a:cubicBezTo>
                      <a:pt x="1997710" y="1882140"/>
                      <a:pt x="2005330" y="1879600"/>
                      <a:pt x="2012950" y="1877060"/>
                    </a:cubicBezTo>
                    <a:cubicBezTo>
                      <a:pt x="2015490" y="1875790"/>
                      <a:pt x="2018030" y="1874520"/>
                      <a:pt x="2019300" y="1875790"/>
                    </a:cubicBezTo>
                    <a:cubicBezTo>
                      <a:pt x="2028190" y="1879600"/>
                      <a:pt x="2034540" y="1888490"/>
                      <a:pt x="2045970" y="1889760"/>
                    </a:cubicBezTo>
                    <a:cubicBezTo>
                      <a:pt x="2045970" y="1889760"/>
                      <a:pt x="2047240" y="1889760"/>
                      <a:pt x="2047240" y="1891030"/>
                    </a:cubicBezTo>
                    <a:cubicBezTo>
                      <a:pt x="2049780" y="1898650"/>
                      <a:pt x="2057400" y="1898650"/>
                      <a:pt x="2063750" y="1899920"/>
                    </a:cubicBezTo>
                    <a:cubicBezTo>
                      <a:pt x="2067560" y="1899920"/>
                      <a:pt x="2071370" y="1901190"/>
                      <a:pt x="2073910" y="1902460"/>
                    </a:cubicBezTo>
                    <a:cubicBezTo>
                      <a:pt x="2081530" y="1906270"/>
                      <a:pt x="2089150" y="1911350"/>
                      <a:pt x="2098040" y="1913890"/>
                    </a:cubicBezTo>
                    <a:cubicBezTo>
                      <a:pt x="2109470" y="1917700"/>
                      <a:pt x="2120900" y="1920240"/>
                      <a:pt x="2129790" y="1926590"/>
                    </a:cubicBezTo>
                    <a:cubicBezTo>
                      <a:pt x="2131060" y="1926590"/>
                      <a:pt x="2132330" y="1926590"/>
                      <a:pt x="2132330" y="1927860"/>
                    </a:cubicBezTo>
                    <a:cubicBezTo>
                      <a:pt x="2136140" y="1930400"/>
                      <a:pt x="2142490" y="1931670"/>
                      <a:pt x="2145030" y="1935480"/>
                    </a:cubicBezTo>
                    <a:cubicBezTo>
                      <a:pt x="2148840" y="1943100"/>
                      <a:pt x="2159000" y="1941830"/>
                      <a:pt x="2164080" y="1948180"/>
                    </a:cubicBezTo>
                    <a:lnTo>
                      <a:pt x="2165350" y="1948180"/>
                    </a:lnTo>
                    <a:cubicBezTo>
                      <a:pt x="2170430" y="1948180"/>
                      <a:pt x="2175510" y="1949450"/>
                      <a:pt x="2181860" y="1949450"/>
                    </a:cubicBezTo>
                    <a:cubicBezTo>
                      <a:pt x="2184400" y="1948180"/>
                      <a:pt x="2188210" y="1945640"/>
                      <a:pt x="2190750" y="1945640"/>
                    </a:cubicBezTo>
                    <a:cubicBezTo>
                      <a:pt x="2202180" y="1949450"/>
                      <a:pt x="2213610" y="1949450"/>
                      <a:pt x="2221230" y="1939290"/>
                    </a:cubicBezTo>
                    <a:cubicBezTo>
                      <a:pt x="2222500" y="1938020"/>
                      <a:pt x="2225040" y="1938020"/>
                      <a:pt x="2227580" y="1938020"/>
                    </a:cubicBezTo>
                    <a:lnTo>
                      <a:pt x="2237740" y="1938020"/>
                    </a:lnTo>
                    <a:cubicBezTo>
                      <a:pt x="2249170" y="1935480"/>
                      <a:pt x="2259330" y="1932940"/>
                      <a:pt x="2270760" y="1931670"/>
                    </a:cubicBezTo>
                    <a:cubicBezTo>
                      <a:pt x="2275840" y="1930400"/>
                      <a:pt x="2282190" y="1932940"/>
                      <a:pt x="2287270" y="1934210"/>
                    </a:cubicBezTo>
                    <a:cubicBezTo>
                      <a:pt x="2292350" y="1935480"/>
                      <a:pt x="2297430" y="1935480"/>
                      <a:pt x="2302510" y="1935480"/>
                    </a:cubicBezTo>
                    <a:cubicBezTo>
                      <a:pt x="2308860" y="1935480"/>
                      <a:pt x="2313940" y="1932940"/>
                      <a:pt x="2320290" y="1932940"/>
                    </a:cubicBezTo>
                    <a:cubicBezTo>
                      <a:pt x="2325370" y="1931670"/>
                      <a:pt x="2331720" y="1931670"/>
                      <a:pt x="2336800" y="1930400"/>
                    </a:cubicBezTo>
                    <a:cubicBezTo>
                      <a:pt x="2348230" y="1927860"/>
                      <a:pt x="2358390" y="1925320"/>
                      <a:pt x="2369820" y="1924050"/>
                    </a:cubicBezTo>
                    <a:cubicBezTo>
                      <a:pt x="2377440" y="1880870"/>
                      <a:pt x="2376170" y="1830070"/>
                      <a:pt x="2376170" y="177800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4095" t="0" r="-4095" b="0"/>
                </a:stretch>
              </a:blipFill>
            </p:spPr>
          </p:sp>
        </p:grpSp>
        <p:grpSp>
          <p:nvGrpSpPr>
            <p:cNvPr name="Group 15" id="15"/>
            <p:cNvGrpSpPr>
              <a:grpSpLocks noChangeAspect="true"/>
            </p:cNvGrpSpPr>
            <p:nvPr/>
          </p:nvGrpSpPr>
          <p:grpSpPr>
            <a:xfrm rot="0">
              <a:off x="14350086" y="2362204"/>
              <a:ext cx="4513515" cy="3044662"/>
              <a:chOff x="0" y="0"/>
              <a:chExt cx="3939807" cy="2657658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3939794" cy="2657602"/>
              </a:xfrm>
              <a:custGeom>
                <a:avLst/>
                <a:gdLst/>
                <a:ahLst/>
                <a:cxnLst/>
                <a:rect r="r" b="b" t="t" l="l"/>
                <a:pathLst>
                  <a:path h="2657602" w="3939794">
                    <a:moveTo>
                      <a:pt x="0" y="0"/>
                    </a:moveTo>
                    <a:lnTo>
                      <a:pt x="3939794" y="0"/>
                    </a:lnTo>
                    <a:lnTo>
                      <a:pt x="3939794" y="2657602"/>
                    </a:lnTo>
                    <a:lnTo>
                      <a:pt x="0" y="26576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0" t="0" r="0" b="-2"/>
                </a:stretch>
              </a:blipFill>
            </p:spPr>
          </p:sp>
        </p:grpSp>
        <p:grpSp>
          <p:nvGrpSpPr>
            <p:cNvPr name="Group 17" id="17"/>
            <p:cNvGrpSpPr>
              <a:grpSpLocks noChangeAspect="true"/>
            </p:cNvGrpSpPr>
            <p:nvPr/>
          </p:nvGrpSpPr>
          <p:grpSpPr>
            <a:xfrm rot="0">
              <a:off x="0" y="3596565"/>
              <a:ext cx="3453545" cy="3312583"/>
              <a:chOff x="0" y="0"/>
              <a:chExt cx="2301742" cy="2207792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2301748" cy="2207768"/>
              </a:xfrm>
              <a:custGeom>
                <a:avLst/>
                <a:gdLst/>
                <a:ahLst/>
                <a:cxnLst/>
                <a:rect r="r" b="b" t="t" l="l"/>
                <a:pathLst>
                  <a:path h="2207768" w="2301748">
                    <a:moveTo>
                      <a:pt x="0" y="0"/>
                    </a:moveTo>
                    <a:lnTo>
                      <a:pt x="2301748" y="0"/>
                    </a:lnTo>
                    <a:lnTo>
                      <a:pt x="2301748" y="2207768"/>
                    </a:lnTo>
                    <a:lnTo>
                      <a:pt x="0" y="22077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 l="-33" t="0" r="-32" b="-1"/>
                </a:stretch>
              </a:blipFill>
            </p:spPr>
          </p:sp>
        </p:grpSp>
        <p:sp>
          <p:nvSpPr>
            <p:cNvPr name="Freeform 19" id="19"/>
            <p:cNvSpPr/>
            <p:nvPr/>
          </p:nvSpPr>
          <p:spPr>
            <a:xfrm flipH="true" flipV="false" rot="-856995">
              <a:off x="1797227" y="1359543"/>
              <a:ext cx="2459618" cy="879313"/>
            </a:xfrm>
            <a:custGeom>
              <a:avLst/>
              <a:gdLst/>
              <a:ahLst/>
              <a:cxnLst/>
              <a:rect r="r" b="b" t="t" l="l"/>
              <a:pathLst>
                <a:path h="879313" w="2459618">
                  <a:moveTo>
                    <a:pt x="2459618" y="0"/>
                  </a:moveTo>
                  <a:lnTo>
                    <a:pt x="0" y="0"/>
                  </a:lnTo>
                  <a:lnTo>
                    <a:pt x="0" y="879313"/>
                  </a:lnTo>
                  <a:lnTo>
                    <a:pt x="2459618" y="879313"/>
                  </a:lnTo>
                  <a:lnTo>
                    <a:pt x="2459618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809889">
              <a:off x="11821817" y="482746"/>
              <a:ext cx="2459618" cy="879313"/>
            </a:xfrm>
            <a:custGeom>
              <a:avLst/>
              <a:gdLst/>
              <a:ahLst/>
              <a:cxnLst/>
              <a:rect r="r" b="b" t="t" l="l"/>
              <a:pathLst>
                <a:path h="879313" w="2459618">
                  <a:moveTo>
                    <a:pt x="0" y="0"/>
                  </a:moveTo>
                  <a:lnTo>
                    <a:pt x="2459618" y="0"/>
                  </a:lnTo>
                  <a:lnTo>
                    <a:pt x="2459618" y="879313"/>
                  </a:lnTo>
                  <a:lnTo>
                    <a:pt x="0" y="879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4886787" y="1729114"/>
              <a:ext cx="3440113" cy="6330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91"/>
                </a:lnSpc>
                <a:spcBef>
                  <a:spcPct val="0"/>
                </a:spcBef>
              </a:pPr>
              <a:r>
                <a:rPr lang="en-US" sz="2851" spc="-114">
                  <a:solidFill>
                    <a:srgbClr val="FFFFFF"/>
                  </a:solidFill>
                  <a:latin typeface="Apricots"/>
                  <a:ea typeface="Apricots"/>
                  <a:cs typeface="Apricots"/>
                  <a:sym typeface="Apricots"/>
                </a:rPr>
                <a:t>Vista del Operador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22732" y="2893744"/>
              <a:ext cx="3430813" cy="7028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3"/>
                </a:lnSpc>
                <a:spcBef>
                  <a:spcPct val="0"/>
                </a:spcBef>
              </a:pPr>
              <a:r>
                <a:rPr lang="en-US" sz="3102" spc="-124">
                  <a:solidFill>
                    <a:srgbClr val="FFFFFF"/>
                  </a:solidFill>
                  <a:latin typeface="Apricots"/>
                  <a:ea typeface="Apricots"/>
                  <a:cs typeface="Apricots"/>
                  <a:sym typeface="Apricots"/>
                </a:rPr>
                <a:t>Vista del Paciente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4515448" y="5898521"/>
              <a:ext cx="7012368" cy="855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04"/>
                </a:lnSpc>
                <a:spcBef>
                  <a:spcPct val="0"/>
                </a:spcBef>
              </a:pPr>
              <a:r>
                <a:rPr lang="en-US" sz="1860" spc="-74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⚠️ </a:t>
              </a:r>
              <a:r>
                <a:rPr lang="en-US" sz="1860" spc="-74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Indicar que debe mantener la cabeza fija, no parpadear y mirar el globo o un punto de luz.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560620" y="1993660"/>
            <a:ext cx="6911658" cy="2107313"/>
            <a:chOff x="0" y="0"/>
            <a:chExt cx="1820354" cy="55501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820355" cy="555013"/>
            </a:xfrm>
            <a:custGeom>
              <a:avLst/>
              <a:gdLst/>
              <a:ahLst/>
              <a:cxnLst/>
              <a:rect r="r" b="b" t="t" l="l"/>
              <a:pathLst>
                <a:path h="555013" w="1820355">
                  <a:moveTo>
                    <a:pt x="57126" y="0"/>
                  </a:moveTo>
                  <a:lnTo>
                    <a:pt x="1763228" y="0"/>
                  </a:lnTo>
                  <a:cubicBezTo>
                    <a:pt x="1794778" y="0"/>
                    <a:pt x="1820355" y="25576"/>
                    <a:pt x="1820355" y="57126"/>
                  </a:cubicBezTo>
                  <a:lnTo>
                    <a:pt x="1820355" y="497886"/>
                  </a:lnTo>
                  <a:cubicBezTo>
                    <a:pt x="1820355" y="529436"/>
                    <a:pt x="1794778" y="555013"/>
                    <a:pt x="1763228" y="555013"/>
                  </a:cubicBezTo>
                  <a:lnTo>
                    <a:pt x="57126" y="555013"/>
                  </a:lnTo>
                  <a:cubicBezTo>
                    <a:pt x="25576" y="555013"/>
                    <a:pt x="0" y="529436"/>
                    <a:pt x="0" y="497886"/>
                  </a:cubicBezTo>
                  <a:lnTo>
                    <a:pt x="0" y="57126"/>
                  </a:lnTo>
                  <a:cubicBezTo>
                    <a:pt x="0" y="25576"/>
                    <a:pt x="25576" y="0"/>
                    <a:pt x="57126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28575"/>
              <a:ext cx="1820354" cy="5835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218709" indent="-109354" lvl="1">
                <a:lnSpc>
                  <a:spcPts val="2040"/>
                </a:lnSpc>
                <a:buFont typeface="Arial"/>
                <a:buChar char="•"/>
              </a:pP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Ex</a:t>
              </a: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plicar el proced</a:t>
              </a: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imi</a:t>
              </a: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ento al paciente</a:t>
              </a:r>
            </a:p>
            <a:p>
              <a:pPr algn="l" marL="218709" indent="-109354" lvl="1">
                <a:lnSpc>
                  <a:spcPts val="2040"/>
                </a:lnSpc>
                <a:buFont typeface="Arial"/>
                <a:buChar char="•"/>
              </a:pP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Asegurar una posición correcta </a:t>
              </a:r>
            </a:p>
            <a:p>
              <a:pPr algn="l" marL="218709" indent="-109354" lvl="1">
                <a:lnSpc>
                  <a:spcPts val="2040"/>
                </a:lnSpc>
                <a:buFont typeface="Arial"/>
                <a:buChar char="•"/>
              </a:pP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</a:t>
              </a: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ar instrucciones claras para mantener la mirada fija</a:t>
              </a:r>
            </a:p>
            <a:p>
              <a:pPr algn="l" marL="218709" indent="-109354" lvl="1">
                <a:lnSpc>
                  <a:spcPts val="2040"/>
                </a:lnSpc>
                <a:buFont typeface="Arial"/>
                <a:buChar char="•"/>
              </a:pP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Verificar la alineación y nitidez antes de capturar</a:t>
              </a:r>
            </a:p>
            <a:p>
              <a:pPr algn="l" marL="218709" indent="-109354" lvl="1">
                <a:lnSpc>
                  <a:spcPts val="2040"/>
                </a:lnSpc>
                <a:buFont typeface="Arial"/>
                <a:buChar char="•"/>
              </a:pP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Capturar </a:t>
              </a: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</a:t>
              </a: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 imagen</a:t>
              </a:r>
            </a:p>
            <a:p>
              <a:pPr algn="l" marL="218709" indent="-109354" lvl="1">
                <a:lnSpc>
                  <a:spcPts val="2040"/>
                </a:lnSpc>
                <a:buFont typeface="Arial"/>
                <a:buChar char="•"/>
              </a:pP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Realizar 3 tomas por ojo</a:t>
              </a:r>
            </a:p>
          </p:txBody>
        </p:sp>
      </p:grpSp>
    </p:spTree>
  </p:cSld>
  <p:clrMapOvr>
    <a:masterClrMapping/>
  </p:clrMapOvr>
  <p:transition spd="fast">
    <p:wipe dir="r"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15046" y="-1873237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3" y="0"/>
                </a:lnTo>
                <a:lnTo>
                  <a:pt x="14220833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489617" y="1605874"/>
            <a:ext cx="5921989" cy="7958250"/>
            <a:chOff x="0" y="0"/>
            <a:chExt cx="3663950" cy="49237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31750" y="31750"/>
              <a:ext cx="3600450" cy="4859020"/>
            </a:xfrm>
            <a:custGeom>
              <a:avLst/>
              <a:gdLst/>
              <a:ahLst/>
              <a:cxnLst/>
              <a:rect r="r" b="b" t="t" l="l"/>
              <a:pathLst>
                <a:path h="4859020" w="360045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7"/>
              <a:stretch>
                <a:fillRect l="-608" t="0" r="-608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63950" cy="4923790"/>
            </a:xfrm>
            <a:custGeom>
              <a:avLst/>
              <a:gdLst/>
              <a:ahLst/>
              <a:cxnLst/>
              <a:rect r="r" b="b" t="t" l="l"/>
              <a:pathLst>
                <a:path h="4923790" w="366395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10505B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945132" y="1548724"/>
            <a:ext cx="9851082" cy="1053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84"/>
              </a:lnSpc>
            </a:pPr>
            <a:r>
              <a:rPr lang="en-US" sz="6584" spc="-26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Después del Procedimiento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258053" y="4455423"/>
            <a:ext cx="8001247" cy="2939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Verificar que las imágenes sean claras, sin parpadeos ni artefactos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Guardar e id</a:t>
            </a: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entificar correctamente las imágenes obtenidas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Regi</a:t>
            </a: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strar observaciones relevantes en la historia clínica</a:t>
            </a:r>
          </a:p>
          <a:p>
            <a:pPr algn="just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Limpiar y desinfectar el equipo y el área ut</a:t>
            </a:r>
            <a:r>
              <a:rPr lang="en-US" sz="2400" spc="-96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ilizada</a:t>
            </a:r>
          </a:p>
        </p:txBody>
      </p:sp>
    </p:spTree>
  </p:cSld>
  <p:clrMapOvr>
    <a:masterClrMapping/>
  </p:clrMapOvr>
  <p:transition spd="fast">
    <p:wipe dir="r"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50280" y="-19075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1564023"/>
            <a:ext cx="9994680" cy="1881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84"/>
              </a:lnSpc>
            </a:pPr>
            <a:r>
              <a:rPr lang="en-US" sz="6584" spc="-26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Características de una Topografía Corneal Normal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245060" y="3674373"/>
            <a:ext cx="9561960" cy="3374899"/>
            <a:chOff x="0" y="0"/>
            <a:chExt cx="2518376" cy="88886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18376" cy="888862"/>
            </a:xfrm>
            <a:custGeom>
              <a:avLst/>
              <a:gdLst/>
              <a:ahLst/>
              <a:cxnLst/>
              <a:rect r="r" b="b" t="t" l="l"/>
              <a:pathLst>
                <a:path h="888862" w="2518376">
                  <a:moveTo>
                    <a:pt x="41293" y="0"/>
                  </a:moveTo>
                  <a:lnTo>
                    <a:pt x="2477084" y="0"/>
                  </a:lnTo>
                  <a:cubicBezTo>
                    <a:pt x="2499889" y="0"/>
                    <a:pt x="2518376" y="18487"/>
                    <a:pt x="2518376" y="41293"/>
                  </a:cubicBezTo>
                  <a:lnTo>
                    <a:pt x="2518376" y="847570"/>
                  </a:lnTo>
                  <a:cubicBezTo>
                    <a:pt x="2518376" y="858521"/>
                    <a:pt x="2514026" y="869024"/>
                    <a:pt x="2506282" y="876768"/>
                  </a:cubicBezTo>
                  <a:cubicBezTo>
                    <a:pt x="2498538" y="884512"/>
                    <a:pt x="2488035" y="888862"/>
                    <a:pt x="2477084" y="888862"/>
                  </a:cubicBezTo>
                  <a:lnTo>
                    <a:pt x="41293" y="888862"/>
                  </a:lnTo>
                  <a:cubicBezTo>
                    <a:pt x="18487" y="888862"/>
                    <a:pt x="0" y="870375"/>
                    <a:pt x="0" y="847570"/>
                  </a:cubicBezTo>
                  <a:lnTo>
                    <a:pt x="0" y="41293"/>
                  </a:lnTo>
                  <a:cubicBezTo>
                    <a:pt x="0" y="18487"/>
                    <a:pt x="18487" y="0"/>
                    <a:pt x="41293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28575"/>
              <a:ext cx="2518376" cy="9174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431802" indent="-215901" lvl="1">
                <a:lnSpc>
                  <a:spcPts val="24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Mapa axial o sagital es el mas utilizado para evaluar la regularidad</a:t>
              </a:r>
            </a:p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      corneal</a:t>
              </a:r>
            </a:p>
            <a:p>
              <a:pPr algn="l" marL="431802" indent="-215901" lvl="1">
                <a:lnSpc>
                  <a:spcPts val="24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</a:t>
              </a: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imetría:</a:t>
              </a:r>
            </a:p>
            <a:p>
              <a:pPr algn="l" marL="863604" indent="-287868" lvl="2">
                <a:lnSpc>
                  <a:spcPts val="240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Distribución s</a:t>
              </a: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imétric</a:t>
              </a: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 de los colores, sin irregularidades</a:t>
              </a:r>
            </a:p>
            <a:p>
              <a:pPr algn="l" marL="431802" indent="-215901" lvl="1">
                <a:lnSpc>
                  <a:spcPts val="24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Ejes alineados:</a:t>
              </a:r>
            </a:p>
            <a:p>
              <a:pPr algn="l" marL="863604" indent="-287868" lvl="2">
                <a:lnSpc>
                  <a:spcPts val="240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El eje vertical suele ser más curvo que el horizontal (astigmatismo fisiológico)</a:t>
              </a:r>
            </a:p>
            <a:p>
              <a:pPr algn="l" marL="431802" indent="-215901" lvl="1">
                <a:lnSpc>
                  <a:spcPts val="24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Ausencia de signos de ectasia:</a:t>
              </a:r>
            </a:p>
            <a:p>
              <a:pPr algn="l" marL="863604" indent="-287868" lvl="2">
                <a:lnSpc>
                  <a:spcPts val="2400"/>
                </a:lnSpc>
                <a:buFont typeface="Arial"/>
                <a:buChar char="⚬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No se observar curvaturas elevadas, como en el queratocono</a:t>
              </a:r>
            </a:p>
            <a:p>
              <a:pPr algn="l">
                <a:lnSpc>
                  <a:spcPts val="24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45060" y="8475090"/>
            <a:ext cx="9561960" cy="1566420"/>
            <a:chOff x="0" y="0"/>
            <a:chExt cx="2518376" cy="41255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518376" cy="412555"/>
            </a:xfrm>
            <a:custGeom>
              <a:avLst/>
              <a:gdLst/>
              <a:ahLst/>
              <a:cxnLst/>
              <a:rect r="r" b="b" t="t" l="l"/>
              <a:pathLst>
                <a:path h="412555" w="2518376">
                  <a:moveTo>
                    <a:pt x="41293" y="0"/>
                  </a:moveTo>
                  <a:lnTo>
                    <a:pt x="2477084" y="0"/>
                  </a:lnTo>
                  <a:cubicBezTo>
                    <a:pt x="2499889" y="0"/>
                    <a:pt x="2518376" y="18487"/>
                    <a:pt x="2518376" y="41293"/>
                  </a:cubicBezTo>
                  <a:lnTo>
                    <a:pt x="2518376" y="371263"/>
                  </a:lnTo>
                  <a:cubicBezTo>
                    <a:pt x="2518376" y="394068"/>
                    <a:pt x="2499889" y="412555"/>
                    <a:pt x="2477084" y="412555"/>
                  </a:cubicBezTo>
                  <a:lnTo>
                    <a:pt x="41293" y="412555"/>
                  </a:lnTo>
                  <a:cubicBezTo>
                    <a:pt x="30341" y="412555"/>
                    <a:pt x="19838" y="408205"/>
                    <a:pt x="12094" y="400461"/>
                  </a:cubicBezTo>
                  <a:cubicBezTo>
                    <a:pt x="4350" y="392717"/>
                    <a:pt x="0" y="382214"/>
                    <a:pt x="0" y="371263"/>
                  </a:cubicBezTo>
                  <a:lnTo>
                    <a:pt x="0" y="41293"/>
                  </a:lnTo>
                  <a:cubicBezTo>
                    <a:pt x="0" y="18487"/>
                    <a:pt x="18487" y="0"/>
                    <a:pt x="41293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2518376" cy="4792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400"/>
                </a:lnSpc>
              </a:pPr>
              <a:r>
                <a:rPr lang="en-US" b="true" sz="20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Enantiomorfismo</a:t>
              </a:r>
            </a:p>
            <a:p>
              <a:pPr algn="l" marL="257303" indent="-128652" lvl="1">
                <a:lnSpc>
                  <a:spcPts val="24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</a:t>
              </a: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refiere a la simetría en espejo entre ambas córneas</a:t>
              </a:r>
            </a:p>
            <a:p>
              <a:pPr algn="l" marL="257303" indent="-128652" lvl="1">
                <a:lnSpc>
                  <a:spcPts val="24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La córnea derecha e izquierda presentan mapas similares pero invertidos, co</a:t>
              </a: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mo</a:t>
              </a: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reflejo especular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1439464" y="5942846"/>
            <a:ext cx="6102230" cy="4098664"/>
            <a:chOff x="0" y="0"/>
            <a:chExt cx="5097284" cy="3423676"/>
          </a:xfrm>
        </p:grpSpPr>
        <p:sp>
          <p:nvSpPr>
            <p:cNvPr name="Freeform 16" id="16" descr="Fiorella_11_Monzon-Lostaunau20131021_181401.jpg"/>
            <p:cNvSpPr/>
            <p:nvPr/>
          </p:nvSpPr>
          <p:spPr>
            <a:xfrm flipH="false" flipV="false" rot="0">
              <a:off x="0" y="0"/>
              <a:ext cx="5097272" cy="3423666"/>
            </a:xfrm>
            <a:custGeom>
              <a:avLst/>
              <a:gdLst/>
              <a:ahLst/>
              <a:cxnLst/>
              <a:rect r="r" b="b" t="t" l="l"/>
              <a:pathLst>
                <a:path h="3423666" w="5097272">
                  <a:moveTo>
                    <a:pt x="0" y="0"/>
                  </a:moveTo>
                  <a:lnTo>
                    <a:pt x="5097272" y="0"/>
                  </a:lnTo>
                  <a:lnTo>
                    <a:pt x="5097272" y="3423666"/>
                  </a:lnTo>
                  <a:lnTo>
                    <a:pt x="0" y="3423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1439464" y="1621173"/>
            <a:ext cx="6102230" cy="4098664"/>
            <a:chOff x="0" y="0"/>
            <a:chExt cx="5097284" cy="342367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097272" cy="3423666"/>
            </a:xfrm>
            <a:custGeom>
              <a:avLst/>
              <a:gdLst/>
              <a:ahLst/>
              <a:cxnLst/>
              <a:rect r="r" b="b" t="t" l="l"/>
              <a:pathLst>
                <a:path h="3423666" w="5097272">
                  <a:moveTo>
                    <a:pt x="0" y="0"/>
                  </a:moveTo>
                  <a:lnTo>
                    <a:pt x="5097272" y="0"/>
                  </a:lnTo>
                  <a:lnTo>
                    <a:pt x="5097272" y="3423666"/>
                  </a:lnTo>
                  <a:lnTo>
                    <a:pt x="0" y="3423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wipe dir="r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59805" y="-19075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4248887"/>
            <a:ext cx="8975037" cy="1069392"/>
            <a:chOff x="0" y="0"/>
            <a:chExt cx="2363796" cy="28165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63796" cy="281651"/>
            </a:xfrm>
            <a:custGeom>
              <a:avLst/>
              <a:gdLst/>
              <a:ahLst/>
              <a:cxnLst/>
              <a:rect r="r" b="b" t="t" l="l"/>
              <a:pathLst>
                <a:path h="281651" w="2363796">
                  <a:moveTo>
                    <a:pt x="43993" y="0"/>
                  </a:moveTo>
                  <a:lnTo>
                    <a:pt x="2319803" y="0"/>
                  </a:lnTo>
                  <a:cubicBezTo>
                    <a:pt x="2331470" y="0"/>
                    <a:pt x="2342660" y="4635"/>
                    <a:pt x="2350910" y="12885"/>
                  </a:cubicBezTo>
                  <a:cubicBezTo>
                    <a:pt x="2359161" y="21135"/>
                    <a:pt x="2363796" y="32325"/>
                    <a:pt x="2363796" y="43993"/>
                  </a:cubicBezTo>
                  <a:lnTo>
                    <a:pt x="2363796" y="237658"/>
                  </a:lnTo>
                  <a:cubicBezTo>
                    <a:pt x="2363796" y="249325"/>
                    <a:pt x="2359161" y="260515"/>
                    <a:pt x="2350910" y="268765"/>
                  </a:cubicBezTo>
                  <a:cubicBezTo>
                    <a:pt x="2342660" y="277016"/>
                    <a:pt x="2331470" y="281651"/>
                    <a:pt x="2319803" y="281651"/>
                  </a:cubicBezTo>
                  <a:lnTo>
                    <a:pt x="43993" y="281651"/>
                  </a:lnTo>
                  <a:cubicBezTo>
                    <a:pt x="19696" y="281651"/>
                    <a:pt x="0" y="261954"/>
                    <a:pt x="0" y="237658"/>
                  </a:cubicBezTo>
                  <a:lnTo>
                    <a:pt x="0" y="43993"/>
                  </a:lnTo>
                  <a:cubicBezTo>
                    <a:pt x="0" y="32325"/>
                    <a:pt x="4635" y="21135"/>
                    <a:pt x="12885" y="12885"/>
                  </a:cubicBezTo>
                  <a:cubicBezTo>
                    <a:pt x="21135" y="4635"/>
                    <a:pt x="32325" y="0"/>
                    <a:pt x="43993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28575"/>
              <a:ext cx="2363796" cy="3102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218709" indent="-109354" lvl="1">
                <a:lnSpc>
                  <a:spcPts val="2040"/>
                </a:lnSpc>
                <a:buFont typeface="Arial"/>
                <a:buChar char="•"/>
              </a:pPr>
              <a:r>
                <a:rPr lang="en-US" b="true" sz="17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Ma</a:t>
              </a:r>
              <a:r>
                <a:rPr lang="en-US" b="true" sz="17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pa de Elevación (superficie anterior o posterior)</a:t>
              </a:r>
            </a:p>
            <a:p>
              <a:pPr algn="l" marL="734068" indent="-244689" lvl="2">
                <a:lnSpc>
                  <a:spcPts val="2040"/>
                </a:lnSpc>
                <a:buFont typeface="Arial"/>
                <a:buChar char="⚬"/>
              </a:pPr>
              <a:r>
                <a:rPr lang="en-US" b="true" sz="170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Ro</a:t>
              </a:r>
              <a:r>
                <a:rPr lang="en-US" b="true" sz="170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jo</a:t>
              </a: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zonas más elevadas respecto a una superficie de referencia (esfera)</a:t>
              </a:r>
            </a:p>
            <a:p>
              <a:pPr algn="l" marL="734068" indent="-244689" lvl="2">
                <a:lnSpc>
                  <a:spcPts val="2040"/>
                </a:lnSpc>
                <a:buFont typeface="Arial"/>
                <a:buChar char="⚬"/>
              </a:pPr>
              <a:r>
                <a:rPr lang="en-US" b="true" sz="1700">
                  <a:solidFill>
                    <a:srgbClr val="1800A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Azu</a:t>
              </a:r>
              <a:r>
                <a:rPr lang="en-US" b="true" sz="1700">
                  <a:solidFill>
                    <a:srgbClr val="1800A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</a:t>
              </a: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</a:t>
              </a: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zonas más hundidas o deprimidas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3688463" y="3726758"/>
            <a:ext cx="4059918" cy="2833484"/>
          </a:xfrm>
          <a:custGeom>
            <a:avLst/>
            <a:gdLst/>
            <a:ahLst/>
            <a:cxnLst/>
            <a:rect r="r" b="b" t="t" l="l"/>
            <a:pathLst>
              <a:path h="2833484" w="4059918">
                <a:moveTo>
                  <a:pt x="0" y="0"/>
                </a:moveTo>
                <a:lnTo>
                  <a:pt x="4059918" y="0"/>
                </a:lnTo>
                <a:lnTo>
                  <a:pt x="4059918" y="2833484"/>
                </a:lnTo>
                <a:lnTo>
                  <a:pt x="0" y="28334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144000" y="6408552"/>
            <a:ext cx="4137087" cy="2849748"/>
          </a:xfrm>
          <a:custGeom>
            <a:avLst/>
            <a:gdLst/>
            <a:ahLst/>
            <a:cxnLst/>
            <a:rect r="r" b="b" t="t" l="l"/>
            <a:pathLst>
              <a:path h="2849748" w="4137087">
                <a:moveTo>
                  <a:pt x="0" y="0"/>
                </a:moveTo>
                <a:lnTo>
                  <a:pt x="4137087" y="0"/>
                </a:lnTo>
                <a:lnTo>
                  <a:pt x="4137087" y="2849748"/>
                </a:lnTo>
                <a:lnTo>
                  <a:pt x="0" y="28497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846363" y="7584349"/>
            <a:ext cx="3325362" cy="2436128"/>
          </a:xfrm>
          <a:custGeom>
            <a:avLst/>
            <a:gdLst/>
            <a:ahLst/>
            <a:cxnLst/>
            <a:rect r="r" b="b" t="t" l="l"/>
            <a:pathLst>
              <a:path h="2436128" w="3325362">
                <a:moveTo>
                  <a:pt x="0" y="0"/>
                </a:moveTo>
                <a:lnTo>
                  <a:pt x="3325361" y="0"/>
                </a:lnTo>
                <a:lnTo>
                  <a:pt x="3325361" y="2436128"/>
                </a:lnTo>
                <a:lnTo>
                  <a:pt x="0" y="24361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1548724"/>
            <a:ext cx="16230600" cy="1881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84"/>
              </a:lnSpc>
            </a:pPr>
            <a:r>
              <a:rPr lang="en-US" sz="6584" spc="-26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Interpretación: Tipos de Mapas con Escala de Colores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664623" y="6555792"/>
            <a:ext cx="5688840" cy="812217"/>
            <a:chOff x="0" y="0"/>
            <a:chExt cx="1498295" cy="21391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98295" cy="213917"/>
            </a:xfrm>
            <a:custGeom>
              <a:avLst/>
              <a:gdLst/>
              <a:ahLst/>
              <a:cxnLst/>
              <a:rect r="r" b="b" t="t" l="l"/>
              <a:pathLst>
                <a:path h="213917" w="1498295">
                  <a:moveTo>
                    <a:pt x="69406" y="0"/>
                  </a:moveTo>
                  <a:lnTo>
                    <a:pt x="1428890" y="0"/>
                  </a:lnTo>
                  <a:cubicBezTo>
                    <a:pt x="1467221" y="0"/>
                    <a:pt x="1498295" y="31074"/>
                    <a:pt x="1498295" y="69406"/>
                  </a:cubicBezTo>
                  <a:lnTo>
                    <a:pt x="1498295" y="144512"/>
                  </a:lnTo>
                  <a:cubicBezTo>
                    <a:pt x="1498295" y="162919"/>
                    <a:pt x="1490983" y="180573"/>
                    <a:pt x="1477967" y="193589"/>
                  </a:cubicBezTo>
                  <a:cubicBezTo>
                    <a:pt x="1464951" y="206605"/>
                    <a:pt x="1447297" y="213917"/>
                    <a:pt x="1428890" y="213917"/>
                  </a:cubicBezTo>
                  <a:lnTo>
                    <a:pt x="69406" y="213917"/>
                  </a:lnTo>
                  <a:cubicBezTo>
                    <a:pt x="31074" y="213917"/>
                    <a:pt x="0" y="182843"/>
                    <a:pt x="0" y="144512"/>
                  </a:cubicBezTo>
                  <a:lnTo>
                    <a:pt x="0" y="69406"/>
                  </a:lnTo>
                  <a:cubicBezTo>
                    <a:pt x="0" y="31074"/>
                    <a:pt x="31074" y="0"/>
                    <a:pt x="69406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1498295" cy="2424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218709" indent="-109354" lvl="1">
                <a:lnSpc>
                  <a:spcPts val="2040"/>
                </a:lnSpc>
                <a:buFont typeface="Arial"/>
                <a:buChar char="•"/>
              </a:pPr>
              <a:r>
                <a:rPr lang="en-US" b="true" sz="17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</a:t>
              </a:r>
              <a:r>
                <a:rPr lang="en-US" b="true" sz="17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egro / blanco - Áreas extremas o sin lectura</a:t>
              </a:r>
            </a:p>
            <a:p>
              <a:pPr algn="l" marL="734068" indent="-244689" lvl="2">
                <a:lnSpc>
                  <a:spcPts val="2040"/>
                </a:lnSpc>
                <a:buFont typeface="Arial"/>
                <a:buChar char="⚬"/>
              </a:pP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M</a:t>
              </a: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uy</a:t>
              </a: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17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altas o artefactos</a:t>
              </a:r>
            </a:p>
          </p:txBody>
        </p:sp>
      </p:grpSp>
    </p:spTree>
  </p:cSld>
  <p:clrMapOvr>
    <a:masterClrMapping/>
  </p:clrMapOvr>
  <p:transition spd="fast">
    <p:wipe dir="r"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59805" y="-19075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716004" y="2596819"/>
            <a:ext cx="9780648" cy="7335486"/>
            <a:chOff x="0" y="0"/>
            <a:chExt cx="6308265" cy="473119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08217" cy="4731258"/>
            </a:xfrm>
            <a:custGeom>
              <a:avLst/>
              <a:gdLst/>
              <a:ahLst/>
              <a:cxnLst/>
              <a:rect r="r" b="b" t="t" l="l"/>
              <a:pathLst>
                <a:path h="4731258" w="6308217">
                  <a:moveTo>
                    <a:pt x="0" y="0"/>
                  </a:moveTo>
                  <a:lnTo>
                    <a:pt x="6308217" y="0"/>
                  </a:lnTo>
                  <a:lnTo>
                    <a:pt x="6308217" y="4731258"/>
                  </a:lnTo>
                  <a:lnTo>
                    <a:pt x="0" y="4731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1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963635" y="3282315"/>
            <a:ext cx="6810458" cy="1861185"/>
            <a:chOff x="0" y="0"/>
            <a:chExt cx="1793701" cy="49018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93701" cy="490189"/>
            </a:xfrm>
            <a:custGeom>
              <a:avLst/>
              <a:gdLst/>
              <a:ahLst/>
              <a:cxnLst/>
              <a:rect r="r" b="b" t="t" l="l"/>
              <a:pathLst>
                <a:path h="490189" w="1793701">
                  <a:moveTo>
                    <a:pt x="57975" y="0"/>
                  </a:moveTo>
                  <a:lnTo>
                    <a:pt x="1735726" y="0"/>
                  </a:lnTo>
                  <a:cubicBezTo>
                    <a:pt x="1767744" y="0"/>
                    <a:pt x="1793701" y="25956"/>
                    <a:pt x="1793701" y="57975"/>
                  </a:cubicBezTo>
                  <a:lnTo>
                    <a:pt x="1793701" y="432213"/>
                  </a:lnTo>
                  <a:cubicBezTo>
                    <a:pt x="1793701" y="464232"/>
                    <a:pt x="1767744" y="490189"/>
                    <a:pt x="1735726" y="490189"/>
                  </a:cubicBezTo>
                  <a:lnTo>
                    <a:pt x="57975" y="490189"/>
                  </a:lnTo>
                  <a:cubicBezTo>
                    <a:pt x="25956" y="490189"/>
                    <a:pt x="0" y="464232"/>
                    <a:pt x="0" y="432213"/>
                  </a:cubicBezTo>
                  <a:lnTo>
                    <a:pt x="0" y="57975"/>
                  </a:lnTo>
                  <a:cubicBezTo>
                    <a:pt x="0" y="25956"/>
                    <a:pt x="25956" y="0"/>
                    <a:pt x="57975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1793701" cy="50923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321627" indent="-160814" lvl="1">
                <a:lnSpc>
                  <a:spcPts val="29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K</a:t>
              </a:r>
              <a:r>
                <a:rPr lang="en-US" sz="24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central &gt; 47.2D.</a:t>
              </a:r>
            </a:p>
            <a:p>
              <a:pPr algn="l" marL="321627" indent="-160814" lvl="1">
                <a:lnSpc>
                  <a:spcPts val="29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Diferencia de K central OD-OI &gt; 1D.</a:t>
              </a:r>
            </a:p>
            <a:p>
              <a:pPr algn="l" marL="321627" indent="-160814" lvl="1">
                <a:lnSpc>
                  <a:spcPts val="29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Valor K a 1.5 mm del centro</a:t>
              </a:r>
              <a:r>
                <a:rPr lang="en-US" sz="24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h</a:t>
              </a:r>
              <a:r>
                <a:rPr lang="en-US" sz="2499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acia arriba y abajo &gt; 1.5D.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3796612" y="5339991"/>
            <a:ext cx="1144502" cy="1144502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6FB4A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203200" y="-66675"/>
              <a:ext cx="406400" cy="7778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893766" y="1404436"/>
            <a:ext cx="8500467" cy="10530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84"/>
              </a:lnSpc>
            </a:pPr>
            <a:r>
              <a:rPr lang="en-US" sz="6584" spc="-26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Criterios de Rabinowitz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0963635" y="6684519"/>
            <a:ext cx="6810458" cy="1727530"/>
            <a:chOff x="0" y="0"/>
            <a:chExt cx="1793701" cy="45498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93701" cy="454987"/>
            </a:xfrm>
            <a:custGeom>
              <a:avLst/>
              <a:gdLst/>
              <a:ahLst/>
              <a:cxnLst/>
              <a:rect r="r" b="b" t="t" l="l"/>
              <a:pathLst>
                <a:path h="454987" w="1793701">
                  <a:moveTo>
                    <a:pt x="57975" y="0"/>
                  </a:moveTo>
                  <a:lnTo>
                    <a:pt x="1735726" y="0"/>
                  </a:lnTo>
                  <a:cubicBezTo>
                    <a:pt x="1767744" y="0"/>
                    <a:pt x="1793701" y="25956"/>
                    <a:pt x="1793701" y="57975"/>
                  </a:cubicBezTo>
                  <a:lnTo>
                    <a:pt x="1793701" y="397012"/>
                  </a:lnTo>
                  <a:cubicBezTo>
                    <a:pt x="1793701" y="429031"/>
                    <a:pt x="1767744" y="454987"/>
                    <a:pt x="1735726" y="454987"/>
                  </a:cubicBezTo>
                  <a:lnTo>
                    <a:pt x="57975" y="454987"/>
                  </a:lnTo>
                  <a:cubicBezTo>
                    <a:pt x="25956" y="454987"/>
                    <a:pt x="0" y="429031"/>
                    <a:pt x="0" y="397012"/>
                  </a:cubicBezTo>
                  <a:lnTo>
                    <a:pt x="0" y="57975"/>
                  </a:lnTo>
                  <a:cubicBezTo>
                    <a:pt x="0" y="25956"/>
                    <a:pt x="25956" y="0"/>
                    <a:pt x="57975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9525"/>
              <a:ext cx="1793701" cy="4645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295898" indent="-147949" lvl="1">
                <a:lnSpc>
                  <a:spcPts val="276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K</a:t>
              </a:r>
              <a:r>
                <a:rPr lang="en-US" sz="23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central: </a:t>
              </a:r>
              <a:r>
                <a:rPr lang="en-US" b="true" sz="23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47.50 D</a:t>
              </a:r>
            </a:p>
            <a:p>
              <a:pPr algn="l" marL="295898" indent="-147949" lvl="1">
                <a:lnSpc>
                  <a:spcPts val="276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Diferencia de K central: </a:t>
              </a:r>
              <a:r>
                <a:rPr lang="en-US" b="true" sz="23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47.50 – 44.74 = 2.76</a:t>
              </a:r>
              <a:r>
                <a:rPr lang="en-US" sz="23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</a:p>
            <a:p>
              <a:pPr algn="l" marL="295898" indent="-147949" lvl="1">
                <a:lnSpc>
                  <a:spcPts val="2760"/>
                </a:lnSpc>
                <a:buFont typeface="Arial"/>
                <a:buChar char="•"/>
              </a:pPr>
              <a:r>
                <a:rPr lang="en-US" sz="23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Valor K a 1.5 mm del centro</a:t>
              </a:r>
              <a:r>
                <a:rPr lang="en-US" sz="23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h</a:t>
              </a:r>
              <a:r>
                <a:rPr lang="en-US" sz="23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acia arriba y abajo: </a:t>
              </a:r>
              <a:r>
                <a:rPr lang="en-US" b="true" sz="230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47.25 – 49.07 = 1.82</a:t>
              </a:r>
            </a:p>
          </p:txBody>
        </p:sp>
      </p:grpSp>
    </p:spTree>
  </p:cSld>
  <p:clrMapOvr>
    <a:masterClrMapping/>
  </p:clrMapOvr>
  <p:transition spd="fast">
    <p:wipe dir="r"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375431" y="-40509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478344" y="-415425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86433" y="1394904"/>
            <a:ext cx="16315134" cy="154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Mapas Topográficos Normales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2366607" y="5853753"/>
            <a:ext cx="5510014" cy="3994760"/>
            <a:chOff x="0" y="0"/>
            <a:chExt cx="6229969" cy="451672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29985" cy="4516755"/>
            </a:xfrm>
            <a:custGeom>
              <a:avLst/>
              <a:gdLst/>
              <a:ahLst/>
              <a:cxnLst/>
              <a:rect r="r" b="b" t="t" l="l"/>
              <a:pathLst>
                <a:path h="4516755" w="6229985">
                  <a:moveTo>
                    <a:pt x="0" y="0"/>
                  </a:moveTo>
                  <a:lnTo>
                    <a:pt x="6229985" y="0"/>
                  </a:lnTo>
                  <a:lnTo>
                    <a:pt x="6229985" y="4516755"/>
                  </a:lnTo>
                  <a:lnTo>
                    <a:pt x="0" y="4516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777547" y="5853753"/>
            <a:ext cx="5506910" cy="3992510"/>
            <a:chOff x="0" y="0"/>
            <a:chExt cx="6350067" cy="460379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127" cy="4603750"/>
            </a:xfrm>
            <a:custGeom>
              <a:avLst/>
              <a:gdLst/>
              <a:ahLst/>
              <a:cxnLst/>
              <a:rect r="r" b="b" t="t" l="l"/>
              <a:pathLst>
                <a:path h="4603750" w="6350127">
                  <a:moveTo>
                    <a:pt x="0" y="0"/>
                  </a:moveTo>
                  <a:lnTo>
                    <a:pt x="6350127" y="0"/>
                  </a:lnTo>
                  <a:lnTo>
                    <a:pt x="6350127" y="4603750"/>
                  </a:lnTo>
                  <a:lnTo>
                    <a:pt x="0" y="4603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-1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6570525" y="5851503"/>
            <a:ext cx="5510013" cy="3994760"/>
            <a:chOff x="0" y="0"/>
            <a:chExt cx="6187867" cy="448620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187821" cy="4486148"/>
            </a:xfrm>
            <a:custGeom>
              <a:avLst/>
              <a:gdLst/>
              <a:ahLst/>
              <a:cxnLst/>
              <a:rect r="r" b="b" t="t" l="l"/>
              <a:pathLst>
                <a:path h="4486148" w="6187821">
                  <a:moveTo>
                    <a:pt x="0" y="0"/>
                  </a:moveTo>
                  <a:lnTo>
                    <a:pt x="6187821" y="0"/>
                  </a:lnTo>
                  <a:lnTo>
                    <a:pt x="6187821" y="4486148"/>
                  </a:lnTo>
                  <a:lnTo>
                    <a:pt x="0" y="4486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-1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6694350" y="2943265"/>
            <a:ext cx="4767840" cy="2712594"/>
            <a:chOff x="0" y="0"/>
            <a:chExt cx="1255727" cy="71442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55727" cy="714428"/>
            </a:xfrm>
            <a:custGeom>
              <a:avLst/>
              <a:gdLst/>
              <a:ahLst/>
              <a:cxnLst/>
              <a:rect r="r" b="b" t="t" l="l"/>
              <a:pathLst>
                <a:path h="714428" w="1255727">
                  <a:moveTo>
                    <a:pt x="82813" y="0"/>
                  </a:moveTo>
                  <a:lnTo>
                    <a:pt x="1172915" y="0"/>
                  </a:lnTo>
                  <a:cubicBezTo>
                    <a:pt x="1194878" y="0"/>
                    <a:pt x="1215942" y="8725"/>
                    <a:pt x="1231472" y="24255"/>
                  </a:cubicBezTo>
                  <a:cubicBezTo>
                    <a:pt x="1247003" y="39786"/>
                    <a:pt x="1255727" y="60849"/>
                    <a:pt x="1255727" y="82813"/>
                  </a:cubicBezTo>
                  <a:lnTo>
                    <a:pt x="1255727" y="631615"/>
                  </a:lnTo>
                  <a:cubicBezTo>
                    <a:pt x="1255727" y="677351"/>
                    <a:pt x="1218651" y="714428"/>
                    <a:pt x="1172915" y="714428"/>
                  </a:cubicBezTo>
                  <a:lnTo>
                    <a:pt x="82813" y="714428"/>
                  </a:lnTo>
                  <a:cubicBezTo>
                    <a:pt x="37077" y="714428"/>
                    <a:pt x="0" y="677351"/>
                    <a:pt x="0" y="631615"/>
                  </a:cubicBezTo>
                  <a:lnTo>
                    <a:pt x="0" y="82813"/>
                  </a:lnTo>
                  <a:cubicBezTo>
                    <a:pt x="0" y="37077"/>
                    <a:pt x="37077" y="0"/>
                    <a:pt x="82813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66675"/>
              <a:ext cx="1255727" cy="7811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  <a:r>
                <a:rPr lang="en-US" b="true" sz="22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Val</a:t>
              </a:r>
              <a:r>
                <a:rPr lang="en-US" b="true" sz="22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idez del Examen</a:t>
              </a:r>
            </a:p>
            <a:p>
              <a:pPr algn="l" marL="257303" indent="-128652" lvl="1">
                <a:lnSpc>
                  <a:spcPts val="24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Quality Specification (QS):</a:t>
              </a:r>
            </a:p>
            <a:p>
              <a:pPr algn="l" marL="257303" indent="-128652" lvl="1">
                <a:lnSpc>
                  <a:spcPts val="24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Debe mostrar estado OK</a:t>
              </a:r>
            </a:p>
            <a:p>
              <a:pPr algn="l">
                <a:lnSpc>
                  <a:spcPts val="2400"/>
                </a:lnSpc>
              </a:pPr>
            </a:p>
          </p:txBody>
        </p:sp>
      </p:grpSp>
    </p:spTree>
  </p:cSld>
  <p:clrMapOvr>
    <a:masterClrMapping/>
  </p:clrMapOvr>
  <p:transition spd="fast">
    <p:wipe dir="r"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59805" y="-19075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819275"/>
            <a:ext cx="10207863" cy="6524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12000" spc="-480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Factores que Pueden Alterar la Topografía Corneal</a:t>
            </a:r>
          </a:p>
        </p:txBody>
      </p:sp>
    </p:spTree>
  </p:cSld>
  <p:clrMapOvr>
    <a:masterClrMapping/>
  </p:clrMapOvr>
  <p:transition spd="fast">
    <p:push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364107" y="-3936538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506919" y="-415425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28700" y="4344971"/>
            <a:ext cx="4537894" cy="4053700"/>
            <a:chOff x="0" y="0"/>
            <a:chExt cx="1195166" cy="106764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95166" cy="1067641"/>
            </a:xfrm>
            <a:custGeom>
              <a:avLst/>
              <a:gdLst/>
              <a:ahLst/>
              <a:cxnLst/>
              <a:rect r="r" b="b" t="t" l="l"/>
              <a:pathLst>
                <a:path h="1067641" w="1195166">
                  <a:moveTo>
                    <a:pt x="42651" y="0"/>
                  </a:moveTo>
                  <a:lnTo>
                    <a:pt x="1152514" y="0"/>
                  </a:lnTo>
                  <a:cubicBezTo>
                    <a:pt x="1163826" y="0"/>
                    <a:pt x="1174675" y="4494"/>
                    <a:pt x="1182673" y="12492"/>
                  </a:cubicBezTo>
                  <a:cubicBezTo>
                    <a:pt x="1190672" y="20491"/>
                    <a:pt x="1195166" y="31340"/>
                    <a:pt x="1195166" y="42651"/>
                  </a:cubicBezTo>
                  <a:lnTo>
                    <a:pt x="1195166" y="1024990"/>
                  </a:lnTo>
                  <a:cubicBezTo>
                    <a:pt x="1195166" y="1048545"/>
                    <a:pt x="1176070" y="1067641"/>
                    <a:pt x="1152514" y="1067641"/>
                  </a:cubicBezTo>
                  <a:lnTo>
                    <a:pt x="42651" y="1067641"/>
                  </a:lnTo>
                  <a:cubicBezTo>
                    <a:pt x="31340" y="1067641"/>
                    <a:pt x="20491" y="1063148"/>
                    <a:pt x="12492" y="1055149"/>
                  </a:cubicBezTo>
                  <a:cubicBezTo>
                    <a:pt x="4494" y="1047150"/>
                    <a:pt x="0" y="1036302"/>
                    <a:pt x="0" y="1024990"/>
                  </a:cubicBezTo>
                  <a:lnTo>
                    <a:pt x="0" y="42651"/>
                  </a:lnTo>
                  <a:cubicBezTo>
                    <a:pt x="0" y="19096"/>
                    <a:pt x="19096" y="0"/>
                    <a:pt x="4265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37B594">
                    <a:alpha val="100000"/>
                  </a:srgbClr>
                </a:gs>
                <a:gs pos="100000">
                  <a:srgbClr val="62DFB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1195166" cy="11247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875053" y="4344971"/>
            <a:ext cx="4537894" cy="4053700"/>
            <a:chOff x="0" y="0"/>
            <a:chExt cx="1195166" cy="106764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95166" cy="1067641"/>
            </a:xfrm>
            <a:custGeom>
              <a:avLst/>
              <a:gdLst/>
              <a:ahLst/>
              <a:cxnLst/>
              <a:rect r="r" b="b" t="t" l="l"/>
              <a:pathLst>
                <a:path h="1067641" w="1195166">
                  <a:moveTo>
                    <a:pt x="42651" y="0"/>
                  </a:moveTo>
                  <a:lnTo>
                    <a:pt x="1152514" y="0"/>
                  </a:lnTo>
                  <a:cubicBezTo>
                    <a:pt x="1163826" y="0"/>
                    <a:pt x="1174675" y="4494"/>
                    <a:pt x="1182673" y="12492"/>
                  </a:cubicBezTo>
                  <a:cubicBezTo>
                    <a:pt x="1190672" y="20491"/>
                    <a:pt x="1195166" y="31340"/>
                    <a:pt x="1195166" y="42651"/>
                  </a:cubicBezTo>
                  <a:lnTo>
                    <a:pt x="1195166" y="1024990"/>
                  </a:lnTo>
                  <a:cubicBezTo>
                    <a:pt x="1195166" y="1048545"/>
                    <a:pt x="1176070" y="1067641"/>
                    <a:pt x="1152514" y="1067641"/>
                  </a:cubicBezTo>
                  <a:lnTo>
                    <a:pt x="42651" y="1067641"/>
                  </a:lnTo>
                  <a:cubicBezTo>
                    <a:pt x="31340" y="1067641"/>
                    <a:pt x="20491" y="1063148"/>
                    <a:pt x="12492" y="1055149"/>
                  </a:cubicBezTo>
                  <a:cubicBezTo>
                    <a:pt x="4494" y="1047150"/>
                    <a:pt x="0" y="1036302"/>
                    <a:pt x="0" y="1024990"/>
                  </a:cubicBezTo>
                  <a:lnTo>
                    <a:pt x="0" y="42651"/>
                  </a:lnTo>
                  <a:cubicBezTo>
                    <a:pt x="0" y="19096"/>
                    <a:pt x="19096" y="0"/>
                    <a:pt x="4265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37B594">
                    <a:alpha val="100000"/>
                  </a:srgbClr>
                </a:gs>
                <a:gs pos="100000">
                  <a:srgbClr val="62DFBF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1195166" cy="11247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474524" y="4344971"/>
            <a:ext cx="4537894" cy="4053700"/>
            <a:chOff x="0" y="0"/>
            <a:chExt cx="1195166" cy="106764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95166" cy="1067641"/>
            </a:xfrm>
            <a:custGeom>
              <a:avLst/>
              <a:gdLst/>
              <a:ahLst/>
              <a:cxnLst/>
              <a:rect r="r" b="b" t="t" l="l"/>
              <a:pathLst>
                <a:path h="1067641" w="1195166">
                  <a:moveTo>
                    <a:pt x="42651" y="0"/>
                  </a:moveTo>
                  <a:lnTo>
                    <a:pt x="1152514" y="0"/>
                  </a:lnTo>
                  <a:cubicBezTo>
                    <a:pt x="1163826" y="0"/>
                    <a:pt x="1174675" y="4494"/>
                    <a:pt x="1182673" y="12492"/>
                  </a:cubicBezTo>
                  <a:cubicBezTo>
                    <a:pt x="1190672" y="20491"/>
                    <a:pt x="1195166" y="31340"/>
                    <a:pt x="1195166" y="42651"/>
                  </a:cubicBezTo>
                  <a:lnTo>
                    <a:pt x="1195166" y="1024990"/>
                  </a:lnTo>
                  <a:cubicBezTo>
                    <a:pt x="1195166" y="1048545"/>
                    <a:pt x="1176070" y="1067641"/>
                    <a:pt x="1152514" y="1067641"/>
                  </a:cubicBezTo>
                  <a:lnTo>
                    <a:pt x="42651" y="1067641"/>
                  </a:lnTo>
                  <a:cubicBezTo>
                    <a:pt x="31340" y="1067641"/>
                    <a:pt x="20491" y="1063148"/>
                    <a:pt x="12492" y="1055149"/>
                  </a:cubicBezTo>
                  <a:cubicBezTo>
                    <a:pt x="4494" y="1047150"/>
                    <a:pt x="0" y="1036302"/>
                    <a:pt x="0" y="1024990"/>
                  </a:cubicBezTo>
                  <a:lnTo>
                    <a:pt x="0" y="42651"/>
                  </a:lnTo>
                  <a:cubicBezTo>
                    <a:pt x="0" y="19096"/>
                    <a:pt x="19096" y="0"/>
                    <a:pt x="4265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37B594">
                    <a:alpha val="100000"/>
                  </a:srgbClr>
                </a:gs>
                <a:gs pos="100000">
                  <a:srgbClr val="62DFBF">
                    <a:alpha val="10000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195166" cy="11247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pic>
        <p:nvPicPr>
          <p:cNvPr name="Picture 14" id="1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207411" y="3669816"/>
            <a:ext cx="278501" cy="278501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7053764" y="3669816"/>
            <a:ext cx="278501" cy="278501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2653235" y="3669816"/>
            <a:ext cx="278501" cy="278501"/>
          </a:xfrm>
          <a:prstGeom prst="rect">
            <a:avLst/>
          </a:prstGeom>
        </p:spPr>
      </p:pic>
      <p:sp>
        <p:nvSpPr>
          <p:cNvPr name="Freeform 17" id="17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83142" y="4489234"/>
            <a:ext cx="4006341" cy="3753295"/>
          </a:xfrm>
          <a:custGeom>
            <a:avLst/>
            <a:gdLst/>
            <a:ahLst/>
            <a:cxnLst/>
            <a:rect r="r" b="b" t="t" l="l"/>
            <a:pathLst>
              <a:path h="3753295" w="4006341">
                <a:moveTo>
                  <a:pt x="0" y="0"/>
                </a:moveTo>
                <a:lnTo>
                  <a:pt x="4006341" y="0"/>
                </a:lnTo>
                <a:lnTo>
                  <a:pt x="4006341" y="3753295"/>
                </a:lnTo>
                <a:lnTo>
                  <a:pt x="0" y="37532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51853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140830" y="4489234"/>
            <a:ext cx="4006341" cy="3753295"/>
          </a:xfrm>
          <a:custGeom>
            <a:avLst/>
            <a:gdLst/>
            <a:ahLst/>
            <a:cxnLst/>
            <a:rect r="r" b="b" t="t" l="l"/>
            <a:pathLst>
              <a:path h="3753295" w="4006341">
                <a:moveTo>
                  <a:pt x="0" y="0"/>
                </a:moveTo>
                <a:lnTo>
                  <a:pt x="4006340" y="0"/>
                </a:lnTo>
                <a:lnTo>
                  <a:pt x="4006340" y="3753295"/>
                </a:lnTo>
                <a:lnTo>
                  <a:pt x="0" y="37532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59781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773038" y="4495174"/>
            <a:ext cx="4006341" cy="3753295"/>
          </a:xfrm>
          <a:custGeom>
            <a:avLst/>
            <a:gdLst/>
            <a:ahLst/>
            <a:cxnLst/>
            <a:rect r="r" b="b" t="t" l="l"/>
            <a:pathLst>
              <a:path h="3753295" w="4006341">
                <a:moveTo>
                  <a:pt x="0" y="0"/>
                </a:moveTo>
                <a:lnTo>
                  <a:pt x="4006341" y="0"/>
                </a:lnTo>
                <a:lnTo>
                  <a:pt x="4006341" y="3753295"/>
                </a:lnTo>
                <a:lnTo>
                  <a:pt x="0" y="37532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63852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28700" y="8598697"/>
            <a:ext cx="15983718" cy="960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spc="-107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Es un conjunto de procedimientos quirúrgicos diseñados para corregir los errores refractivos, mejorando la capacidad de enfoque y reduciendo la dependencia de gafas o lentes de contacto.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664623" y="3548531"/>
            <a:ext cx="3668932" cy="516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spc="-115">
                <a:solidFill>
                  <a:srgbClr val="F3DD52"/>
                </a:solidFill>
                <a:latin typeface="Poppins"/>
                <a:ea typeface="Poppins"/>
                <a:cs typeface="Poppins"/>
                <a:sym typeface="Poppins"/>
              </a:rPr>
              <a:t>Miopía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510976" y="3548531"/>
            <a:ext cx="3668932" cy="516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spc="-115">
                <a:solidFill>
                  <a:srgbClr val="F3DD52"/>
                </a:solidFill>
                <a:latin typeface="Poppins"/>
                <a:ea typeface="Poppins"/>
                <a:cs typeface="Poppins"/>
                <a:sym typeface="Poppins"/>
              </a:rPr>
              <a:t>Hipermetropía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110447" y="3548531"/>
            <a:ext cx="3668932" cy="516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spc="-115">
                <a:solidFill>
                  <a:srgbClr val="F3DD52"/>
                </a:solidFill>
                <a:latin typeface="Poppins"/>
                <a:ea typeface="Poppins"/>
                <a:cs typeface="Poppins"/>
                <a:sym typeface="Poppins"/>
              </a:rPr>
              <a:t>Astigmatismo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8700" y="1525879"/>
            <a:ext cx="15976791" cy="154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¿Qué es la Cirugía Refractiva?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16354" r="0" b="-1080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5963" t="-105404" r="-16347" b="-111834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364107" y="-3936538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506919" y="-415425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43288" y="1096228"/>
            <a:ext cx="11401425" cy="154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Factores Anatomicos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2880003" y="2623586"/>
            <a:ext cx="6194843" cy="6634714"/>
            <a:chOff x="0" y="0"/>
            <a:chExt cx="5633601" cy="603362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633593" cy="6033643"/>
            </a:xfrm>
            <a:custGeom>
              <a:avLst/>
              <a:gdLst/>
              <a:ahLst/>
              <a:cxnLst/>
              <a:rect r="r" b="b" t="t" l="l"/>
              <a:pathLst>
                <a:path h="6033643" w="5633593">
                  <a:moveTo>
                    <a:pt x="0" y="0"/>
                  </a:moveTo>
                  <a:lnTo>
                    <a:pt x="5633593" y="0"/>
                  </a:lnTo>
                  <a:lnTo>
                    <a:pt x="5633593" y="6033643"/>
                  </a:lnTo>
                  <a:lnTo>
                    <a:pt x="0" y="6033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261027" y="2599843"/>
            <a:ext cx="6146970" cy="6658456"/>
            <a:chOff x="0" y="0"/>
            <a:chExt cx="5828238" cy="631320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828284" cy="6313170"/>
            </a:xfrm>
            <a:custGeom>
              <a:avLst/>
              <a:gdLst/>
              <a:ahLst/>
              <a:cxnLst/>
              <a:rect r="r" b="b" t="t" l="l"/>
              <a:pathLst>
                <a:path h="6313170" w="5828284">
                  <a:moveTo>
                    <a:pt x="0" y="0"/>
                  </a:moveTo>
                  <a:lnTo>
                    <a:pt x="5828284" y="0"/>
                  </a:lnTo>
                  <a:lnTo>
                    <a:pt x="5828284" y="6313170"/>
                  </a:lnTo>
                  <a:lnTo>
                    <a:pt x="0" y="6313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2880003" y="9429750"/>
            <a:ext cx="12527993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9"/>
              </a:lnSpc>
            </a:pPr>
            <a:r>
              <a:rPr lang="en-US" sz="1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En ojos con puente nasal prominente, la nariz puede </a:t>
            </a:r>
            <a:r>
              <a:rPr lang="en-US" sz="1799" b="true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bloquear parte de la imagen</a:t>
            </a:r>
            <a:r>
              <a:rPr lang="en-US" sz="1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especialmente en la </a:t>
            </a:r>
            <a:r>
              <a:rPr lang="en-US" sz="1799" b="true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zona nasal</a:t>
            </a:r>
            <a:r>
              <a:rPr lang="en-US" sz="1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del ojo, causando </a:t>
            </a:r>
            <a:r>
              <a:rPr lang="en-US" sz="1799" b="true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zonas oscuras, distorsionadas o sin datos</a:t>
            </a:r>
            <a:r>
              <a:rPr lang="en-US" sz="1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en el mapa topográfico, lo que afecta la interpretación.</a:t>
            </a:r>
          </a:p>
        </p:txBody>
      </p:sp>
    </p:spTree>
  </p:cSld>
  <p:clrMapOvr>
    <a:masterClrMapping/>
  </p:clrMapOvr>
  <p:transition spd="fast">
    <p:wipe dir="r"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364107" y="-3936538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506919" y="-415425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1758496" y="1399171"/>
            <a:ext cx="3550525" cy="3531640"/>
            <a:chOff x="0" y="0"/>
            <a:chExt cx="3366424" cy="334851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66389" cy="3348482"/>
            </a:xfrm>
            <a:custGeom>
              <a:avLst/>
              <a:gdLst/>
              <a:ahLst/>
              <a:cxnLst/>
              <a:rect r="r" b="b" t="t" l="l"/>
              <a:pathLst>
                <a:path h="3348482" w="3366389">
                  <a:moveTo>
                    <a:pt x="0" y="0"/>
                  </a:moveTo>
                  <a:lnTo>
                    <a:pt x="3366389" y="0"/>
                  </a:lnTo>
                  <a:lnTo>
                    <a:pt x="3366389" y="3348482"/>
                  </a:lnTo>
                  <a:lnTo>
                    <a:pt x="0" y="33484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-1" b="-135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7436956" y="6114112"/>
            <a:ext cx="3414088" cy="3362554"/>
            <a:chOff x="0" y="0"/>
            <a:chExt cx="3237062" cy="31882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37103" cy="3188208"/>
            </a:xfrm>
            <a:custGeom>
              <a:avLst/>
              <a:gdLst/>
              <a:ahLst/>
              <a:cxnLst/>
              <a:rect r="r" b="b" t="t" l="l"/>
              <a:pathLst>
                <a:path h="3188208" w="3237103">
                  <a:moveTo>
                    <a:pt x="0" y="0"/>
                  </a:moveTo>
                  <a:lnTo>
                    <a:pt x="3237103" y="0"/>
                  </a:lnTo>
                  <a:lnTo>
                    <a:pt x="3237103" y="3188208"/>
                  </a:lnTo>
                  <a:lnTo>
                    <a:pt x="0" y="3188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1" b="-98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4480825" y="1563992"/>
            <a:ext cx="4800599" cy="3201999"/>
            <a:chOff x="0" y="0"/>
            <a:chExt cx="4551679" cy="303596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551680" cy="3035935"/>
            </a:xfrm>
            <a:custGeom>
              <a:avLst/>
              <a:gdLst/>
              <a:ahLst/>
              <a:cxnLst/>
              <a:rect r="r" b="b" t="t" l="l"/>
              <a:pathLst>
                <a:path h="3035935" w="4551680">
                  <a:moveTo>
                    <a:pt x="0" y="0"/>
                  </a:moveTo>
                  <a:lnTo>
                    <a:pt x="4551680" y="0"/>
                  </a:lnTo>
                  <a:lnTo>
                    <a:pt x="4551680" y="3035935"/>
                  </a:lnTo>
                  <a:lnTo>
                    <a:pt x="0" y="3035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-1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346662" y="5645187"/>
            <a:ext cx="2644572" cy="2732724"/>
            <a:chOff x="0" y="0"/>
            <a:chExt cx="2507446" cy="259102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507488" cy="2591054"/>
            </a:xfrm>
            <a:custGeom>
              <a:avLst/>
              <a:gdLst/>
              <a:ahLst/>
              <a:cxnLst/>
              <a:rect r="r" b="b" t="t" l="l"/>
              <a:pathLst>
                <a:path h="2591054" w="2507488">
                  <a:moveTo>
                    <a:pt x="0" y="0"/>
                  </a:moveTo>
                  <a:lnTo>
                    <a:pt x="2507488" y="0"/>
                  </a:lnTo>
                  <a:lnTo>
                    <a:pt x="2507488" y="2591054"/>
                  </a:lnTo>
                  <a:lnTo>
                    <a:pt x="0" y="2591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1" b="1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1758496" y="6349036"/>
            <a:ext cx="4013158" cy="2892705"/>
            <a:chOff x="0" y="0"/>
            <a:chExt cx="3805069" cy="274271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805047" cy="2742692"/>
            </a:xfrm>
            <a:custGeom>
              <a:avLst/>
              <a:gdLst/>
              <a:ahLst/>
              <a:cxnLst/>
              <a:rect r="r" b="b" t="t" l="l"/>
              <a:pathLst>
                <a:path h="2742692" w="3805047">
                  <a:moveTo>
                    <a:pt x="0" y="0"/>
                  </a:moveTo>
                  <a:lnTo>
                    <a:pt x="3805047" y="0"/>
                  </a:lnTo>
                  <a:lnTo>
                    <a:pt x="3805047" y="2742692"/>
                  </a:lnTo>
                  <a:lnTo>
                    <a:pt x="0" y="2742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4292688" y="4911762"/>
            <a:ext cx="5176872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45"/>
              </a:lnSpc>
            </a:pPr>
            <a:r>
              <a:rPr lang="en-US" sz="1788" spc="-7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Ptosis Palpebral y la hendidura palpebral insuficiente  pueden alterar los resultados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33643" y="8530311"/>
            <a:ext cx="2894362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749" spc="-6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Ptosis de pestañas largas proyectan una sombra sobre la cornea que pueden alterar la imagen topográfica</a:t>
            </a:r>
          </a:p>
        </p:txBody>
      </p:sp>
    </p:spTree>
  </p:cSld>
  <p:clrMapOvr>
    <a:masterClrMapping/>
  </p:clrMapOvr>
  <p:transition spd="fast">
    <p:push dir="l"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364107" y="-3936538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506919" y="-415425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040978" y="2644589"/>
            <a:ext cx="4760468" cy="3651866"/>
          </a:xfrm>
          <a:custGeom>
            <a:avLst/>
            <a:gdLst/>
            <a:ahLst/>
            <a:cxnLst/>
            <a:rect r="r" b="b" t="t" l="l"/>
            <a:pathLst>
              <a:path h="3651866" w="4760468">
                <a:moveTo>
                  <a:pt x="0" y="0"/>
                </a:moveTo>
                <a:lnTo>
                  <a:pt x="4760468" y="0"/>
                </a:lnTo>
                <a:lnTo>
                  <a:pt x="4760468" y="3651866"/>
                </a:lnTo>
                <a:lnTo>
                  <a:pt x="0" y="36518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159760" y="6423660"/>
            <a:ext cx="3762023" cy="2834640"/>
          </a:xfrm>
          <a:custGeom>
            <a:avLst/>
            <a:gdLst/>
            <a:ahLst/>
            <a:cxnLst/>
            <a:rect r="r" b="b" t="t" l="l"/>
            <a:pathLst>
              <a:path h="2834640" w="3762023">
                <a:moveTo>
                  <a:pt x="0" y="0"/>
                </a:moveTo>
                <a:lnTo>
                  <a:pt x="3762023" y="0"/>
                </a:lnTo>
                <a:lnTo>
                  <a:pt x="3762023" y="2834640"/>
                </a:lnTo>
                <a:lnTo>
                  <a:pt x="0" y="28346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521018" y="5688779"/>
            <a:ext cx="4954936" cy="3974547"/>
          </a:xfrm>
          <a:custGeom>
            <a:avLst/>
            <a:gdLst/>
            <a:ahLst/>
            <a:cxnLst/>
            <a:rect r="r" b="b" t="t" l="l"/>
            <a:pathLst>
              <a:path h="3974547" w="4954936">
                <a:moveTo>
                  <a:pt x="0" y="0"/>
                </a:moveTo>
                <a:lnTo>
                  <a:pt x="4954936" y="0"/>
                </a:lnTo>
                <a:lnTo>
                  <a:pt x="4954936" y="3974547"/>
                </a:lnTo>
                <a:lnTo>
                  <a:pt x="0" y="39745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62671" y="1096228"/>
            <a:ext cx="13162657" cy="154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Asistencia de Enfermería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9593" y="2749364"/>
            <a:ext cx="10416332" cy="2520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Determinar el grado de caída del párpado.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- Valorar si interfiere con la visualización de los anillos del disco de Plácido.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Elevar suavemente el párpado superior con un hisopo estéril.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Evitar tocar la córnea.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Coordinar si se necesitan tomas adicionales.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Anotar presencia de ptosis.</a:t>
            </a:r>
          </a:p>
        </p:txBody>
      </p:sp>
    </p:spTree>
  </p:cSld>
  <p:clrMapOvr>
    <a:masterClrMapping/>
  </p:clrMapOvr>
  <p:transition spd="fast">
    <p:push dir="l"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364107" y="-3936538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506919" y="-415425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64623" y="2854139"/>
            <a:ext cx="7258858" cy="5280819"/>
          </a:xfrm>
          <a:custGeom>
            <a:avLst/>
            <a:gdLst/>
            <a:ahLst/>
            <a:cxnLst/>
            <a:rect r="r" b="b" t="t" l="l"/>
            <a:pathLst>
              <a:path h="5280819" w="7258858">
                <a:moveTo>
                  <a:pt x="0" y="0"/>
                </a:moveTo>
                <a:lnTo>
                  <a:pt x="7258858" y="0"/>
                </a:lnTo>
                <a:lnTo>
                  <a:pt x="7258858" y="5280819"/>
                </a:lnTo>
                <a:lnTo>
                  <a:pt x="0" y="52808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49520" y="4681628"/>
            <a:ext cx="7334471" cy="5280819"/>
          </a:xfrm>
          <a:custGeom>
            <a:avLst/>
            <a:gdLst/>
            <a:ahLst/>
            <a:cxnLst/>
            <a:rect r="r" b="b" t="t" l="l"/>
            <a:pathLst>
              <a:path h="5280819" w="7334471">
                <a:moveTo>
                  <a:pt x="0" y="0"/>
                </a:moveTo>
                <a:lnTo>
                  <a:pt x="7334471" y="0"/>
                </a:lnTo>
                <a:lnTo>
                  <a:pt x="7334471" y="5280820"/>
                </a:lnTo>
                <a:lnTo>
                  <a:pt x="0" y="52808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312218" y="2521903"/>
            <a:ext cx="2685617" cy="933252"/>
          </a:xfrm>
          <a:custGeom>
            <a:avLst/>
            <a:gdLst/>
            <a:ahLst/>
            <a:cxnLst/>
            <a:rect r="r" b="b" t="t" l="l"/>
            <a:pathLst>
              <a:path h="933252" w="2685617">
                <a:moveTo>
                  <a:pt x="0" y="0"/>
                </a:moveTo>
                <a:lnTo>
                  <a:pt x="2685617" y="0"/>
                </a:lnTo>
                <a:lnTo>
                  <a:pt x="2685617" y="933252"/>
                </a:lnTo>
                <a:lnTo>
                  <a:pt x="0" y="9332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535059" y="2988529"/>
            <a:ext cx="2821460" cy="933252"/>
          </a:xfrm>
          <a:custGeom>
            <a:avLst/>
            <a:gdLst/>
            <a:ahLst/>
            <a:cxnLst/>
            <a:rect r="r" b="b" t="t" l="l"/>
            <a:pathLst>
              <a:path h="933252" w="2821460">
                <a:moveTo>
                  <a:pt x="0" y="0"/>
                </a:moveTo>
                <a:lnTo>
                  <a:pt x="2821460" y="0"/>
                </a:lnTo>
                <a:lnTo>
                  <a:pt x="2821460" y="933252"/>
                </a:lnTo>
                <a:lnTo>
                  <a:pt x="0" y="933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658351" y="3455155"/>
            <a:ext cx="3010490" cy="933252"/>
          </a:xfrm>
          <a:custGeom>
            <a:avLst/>
            <a:gdLst/>
            <a:ahLst/>
            <a:cxnLst/>
            <a:rect r="r" b="b" t="t" l="l"/>
            <a:pathLst>
              <a:path h="933252" w="3010490">
                <a:moveTo>
                  <a:pt x="0" y="0"/>
                </a:moveTo>
                <a:lnTo>
                  <a:pt x="3010490" y="0"/>
                </a:lnTo>
                <a:lnTo>
                  <a:pt x="3010490" y="933252"/>
                </a:lnTo>
                <a:lnTo>
                  <a:pt x="0" y="933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286176" y="1096228"/>
            <a:ext cx="9715649" cy="154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Factores Técnicos</a:t>
            </a:r>
          </a:p>
        </p:txBody>
      </p:sp>
    </p:spTree>
  </p:cSld>
  <p:clrMapOvr>
    <a:masterClrMapping/>
  </p:clrMapOvr>
  <p:transition spd="fast">
    <p:push dir="l"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364107" y="-3936538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506919" y="-415425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221063" y="1096228"/>
            <a:ext cx="9845873" cy="154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Factores Oculares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2570796" y="2567478"/>
            <a:ext cx="4931478" cy="4875119"/>
            <a:chOff x="0" y="0"/>
            <a:chExt cx="4675772" cy="462233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675759" cy="4622292"/>
            </a:xfrm>
            <a:custGeom>
              <a:avLst/>
              <a:gdLst/>
              <a:ahLst/>
              <a:cxnLst/>
              <a:rect r="r" b="b" t="t" l="l"/>
              <a:pathLst>
                <a:path h="4622292" w="4675759">
                  <a:moveTo>
                    <a:pt x="0" y="0"/>
                  </a:moveTo>
                  <a:lnTo>
                    <a:pt x="4675759" y="0"/>
                  </a:lnTo>
                  <a:lnTo>
                    <a:pt x="4675759" y="4622292"/>
                  </a:lnTo>
                  <a:lnTo>
                    <a:pt x="0" y="4622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-285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4937914" y="7689463"/>
            <a:ext cx="4276432" cy="2638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08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Pupilas dilatadas:</a:t>
            </a:r>
          </a:p>
          <a:p>
            <a:pPr algn="l">
              <a:lnSpc>
                <a:spcPts val="3564"/>
              </a:lnSpc>
            </a:pPr>
            <a:r>
              <a:rPr lang="en-US" sz="2700" spc="-108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Visión borrosa</a:t>
            </a:r>
          </a:p>
          <a:p>
            <a:pPr algn="l">
              <a:lnSpc>
                <a:spcPts val="3564"/>
              </a:lnSpc>
            </a:pPr>
            <a:r>
              <a:rPr lang="en-US" sz="2700" spc="-108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Deslumbramiento</a:t>
            </a:r>
          </a:p>
          <a:p>
            <a:pPr algn="l">
              <a:lnSpc>
                <a:spcPts val="3564"/>
              </a:lnSpc>
            </a:pPr>
            <a:r>
              <a:rPr lang="en-US" sz="2700" spc="-108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Problemas de fijación</a:t>
            </a:r>
          </a:p>
          <a:p>
            <a:pPr algn="l">
              <a:lnSpc>
                <a:spcPts val="3564"/>
              </a:lnSpc>
            </a:pPr>
            <a:r>
              <a:rPr lang="en-US" sz="2700" spc="-108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Lagrimeo</a:t>
            </a:r>
          </a:p>
          <a:p>
            <a:pPr algn="l">
              <a:lnSpc>
                <a:spcPts val="3240"/>
              </a:lnSpc>
            </a:pPr>
          </a:p>
        </p:txBody>
      </p: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7849182" y="2470974"/>
            <a:ext cx="7210497" cy="5407872"/>
            <a:chOff x="0" y="0"/>
            <a:chExt cx="6836619" cy="512746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836664" cy="5127498"/>
            </a:xfrm>
            <a:custGeom>
              <a:avLst/>
              <a:gdLst/>
              <a:ahLst/>
              <a:cxnLst/>
              <a:rect r="r" b="b" t="t" l="l"/>
              <a:pathLst>
                <a:path h="5127498" w="6836664">
                  <a:moveTo>
                    <a:pt x="0" y="0"/>
                  </a:moveTo>
                  <a:lnTo>
                    <a:pt x="6836664" y="0"/>
                  </a:lnTo>
                  <a:lnTo>
                    <a:pt x="6836664" y="5127498"/>
                  </a:lnTo>
                  <a:lnTo>
                    <a:pt x="0" y="5127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push dir="l"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364107" y="-3936538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506919" y="-415425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45299" y="2644589"/>
            <a:ext cx="9519121" cy="7210734"/>
          </a:xfrm>
          <a:custGeom>
            <a:avLst/>
            <a:gdLst/>
            <a:ahLst/>
            <a:cxnLst/>
            <a:rect r="r" b="b" t="t" l="l"/>
            <a:pathLst>
              <a:path h="7210734" w="9519121">
                <a:moveTo>
                  <a:pt x="0" y="0"/>
                </a:moveTo>
                <a:lnTo>
                  <a:pt x="9519122" y="0"/>
                </a:lnTo>
                <a:lnTo>
                  <a:pt x="9519122" y="7210734"/>
                </a:lnTo>
                <a:lnTo>
                  <a:pt x="0" y="72107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221063" y="1096228"/>
            <a:ext cx="9845873" cy="154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Factores Oculares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1029377" y="3455155"/>
            <a:ext cx="6810458" cy="2999988"/>
            <a:chOff x="0" y="0"/>
            <a:chExt cx="1793701" cy="7901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93701" cy="790120"/>
            </a:xfrm>
            <a:custGeom>
              <a:avLst/>
              <a:gdLst/>
              <a:ahLst/>
              <a:cxnLst/>
              <a:rect r="r" b="b" t="t" l="l"/>
              <a:pathLst>
                <a:path h="790120" w="1793701">
                  <a:moveTo>
                    <a:pt x="57975" y="0"/>
                  </a:moveTo>
                  <a:lnTo>
                    <a:pt x="1735726" y="0"/>
                  </a:lnTo>
                  <a:cubicBezTo>
                    <a:pt x="1767744" y="0"/>
                    <a:pt x="1793701" y="25956"/>
                    <a:pt x="1793701" y="57975"/>
                  </a:cubicBezTo>
                  <a:lnTo>
                    <a:pt x="1793701" y="732145"/>
                  </a:lnTo>
                  <a:cubicBezTo>
                    <a:pt x="1793701" y="764164"/>
                    <a:pt x="1767744" y="790120"/>
                    <a:pt x="1735726" y="790120"/>
                  </a:cubicBezTo>
                  <a:lnTo>
                    <a:pt x="57975" y="790120"/>
                  </a:lnTo>
                  <a:cubicBezTo>
                    <a:pt x="25956" y="790120"/>
                    <a:pt x="0" y="764164"/>
                    <a:pt x="0" y="732145"/>
                  </a:cubicBezTo>
                  <a:lnTo>
                    <a:pt x="0" y="57975"/>
                  </a:lnTo>
                  <a:cubicBezTo>
                    <a:pt x="0" y="25956"/>
                    <a:pt x="25956" y="0"/>
                    <a:pt x="57975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66675"/>
              <a:ext cx="1793701" cy="8567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9"/>
                </a:lnSpc>
              </a:pPr>
              <a:r>
                <a:rPr lang="en-US" b="true" sz="2499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Pelí</a:t>
              </a:r>
              <a:r>
                <a:rPr lang="en-US" b="true" sz="2499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cula Lagrimal </a:t>
              </a:r>
            </a:p>
            <a:p>
              <a:pPr algn="l" marL="283033" indent="-141516" lvl="1">
                <a:lnSpc>
                  <a:spcPts val="2640"/>
                </a:lnSpc>
                <a:buFont typeface="Arial"/>
                <a:buChar char="•"/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La película lagrimal </a:t>
              </a: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influye directamente en la calidad y precisión del estudio, especialmente en topografías realizadas con disco de Plácido</a:t>
              </a:r>
            </a:p>
            <a:p>
              <a:pPr algn="l" marL="283033" indent="-141516" lvl="1">
                <a:lnSpc>
                  <a:spcPts val="2640"/>
                </a:lnSpc>
                <a:buFont typeface="Arial"/>
                <a:buChar char="•"/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Una película lagrimal inestable puede generar artefactos y distorsiones en los mapas topográficos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029377" y="6729021"/>
            <a:ext cx="6810458" cy="1333113"/>
            <a:chOff x="0" y="0"/>
            <a:chExt cx="1793701" cy="35110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793701" cy="351108"/>
            </a:xfrm>
            <a:custGeom>
              <a:avLst/>
              <a:gdLst/>
              <a:ahLst/>
              <a:cxnLst/>
              <a:rect r="r" b="b" t="t" l="l"/>
              <a:pathLst>
                <a:path h="351108" w="1793701">
                  <a:moveTo>
                    <a:pt x="57975" y="0"/>
                  </a:moveTo>
                  <a:lnTo>
                    <a:pt x="1735726" y="0"/>
                  </a:lnTo>
                  <a:cubicBezTo>
                    <a:pt x="1767744" y="0"/>
                    <a:pt x="1793701" y="25956"/>
                    <a:pt x="1793701" y="57975"/>
                  </a:cubicBezTo>
                  <a:lnTo>
                    <a:pt x="1793701" y="293133"/>
                  </a:lnTo>
                  <a:cubicBezTo>
                    <a:pt x="1793701" y="325151"/>
                    <a:pt x="1767744" y="351108"/>
                    <a:pt x="1735726" y="351108"/>
                  </a:cubicBezTo>
                  <a:lnTo>
                    <a:pt x="57975" y="351108"/>
                  </a:lnTo>
                  <a:cubicBezTo>
                    <a:pt x="25956" y="351108"/>
                    <a:pt x="0" y="325151"/>
                    <a:pt x="0" y="293133"/>
                  </a:cubicBezTo>
                  <a:lnTo>
                    <a:pt x="0" y="57975"/>
                  </a:lnTo>
                  <a:cubicBezTo>
                    <a:pt x="0" y="25956"/>
                    <a:pt x="25956" y="0"/>
                    <a:pt x="57975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66675"/>
              <a:ext cx="1793701" cy="4177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99"/>
                </a:lnSpc>
              </a:pPr>
              <a:r>
                <a:rPr lang="en-US" b="true" sz="2499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¿Q</a:t>
              </a:r>
              <a:r>
                <a:rPr lang="en-US" b="true" sz="2499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ué hacer?</a:t>
              </a:r>
            </a:p>
            <a:p>
              <a:pPr algn="l" marL="474981" indent="-237491" lvl="1">
                <a:lnSpc>
                  <a:spcPts val="2640"/>
                </a:lnSpc>
                <a:buFont typeface="Arial"/>
                <a:buChar char="•"/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</a:t>
              </a: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plicar lágrima, e</a:t>
              </a: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sperar 1 a 3 minutos antes de iniciar el examen</a:t>
              </a:r>
            </a:p>
          </p:txBody>
        </p:sp>
      </p:grpSp>
    </p:spTree>
  </p:cSld>
  <p:clrMapOvr>
    <a:masterClrMapping/>
  </p:clrMapOvr>
  <p:transition spd="fast">
    <p:push dir="l"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776376" y="-4243727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506919" y="-415425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70399" y="2857802"/>
            <a:ext cx="5164675" cy="3300249"/>
          </a:xfrm>
          <a:custGeom>
            <a:avLst/>
            <a:gdLst/>
            <a:ahLst/>
            <a:cxnLst/>
            <a:rect r="r" b="b" t="t" l="l"/>
            <a:pathLst>
              <a:path h="3300249" w="5164675">
                <a:moveTo>
                  <a:pt x="0" y="0"/>
                </a:moveTo>
                <a:lnTo>
                  <a:pt x="5164675" y="0"/>
                </a:lnTo>
                <a:lnTo>
                  <a:pt x="5164675" y="3300249"/>
                </a:lnTo>
                <a:lnTo>
                  <a:pt x="0" y="33002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144000" y="2857802"/>
            <a:ext cx="5428910" cy="3311845"/>
          </a:xfrm>
          <a:custGeom>
            <a:avLst/>
            <a:gdLst/>
            <a:ahLst/>
            <a:cxnLst/>
            <a:rect r="r" b="b" t="t" l="l"/>
            <a:pathLst>
              <a:path h="3311845" w="5428910">
                <a:moveTo>
                  <a:pt x="0" y="0"/>
                </a:moveTo>
                <a:lnTo>
                  <a:pt x="5428910" y="0"/>
                </a:lnTo>
                <a:lnTo>
                  <a:pt x="5428910" y="3311845"/>
                </a:lnTo>
                <a:lnTo>
                  <a:pt x="0" y="33118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992648" y="6448343"/>
            <a:ext cx="5757245" cy="3642339"/>
          </a:xfrm>
          <a:custGeom>
            <a:avLst/>
            <a:gdLst/>
            <a:ahLst/>
            <a:cxnLst/>
            <a:rect r="r" b="b" t="t" l="l"/>
            <a:pathLst>
              <a:path h="3642339" w="5757245">
                <a:moveTo>
                  <a:pt x="0" y="0"/>
                </a:moveTo>
                <a:lnTo>
                  <a:pt x="5757245" y="0"/>
                </a:lnTo>
                <a:lnTo>
                  <a:pt x="5757245" y="3642338"/>
                </a:lnTo>
                <a:lnTo>
                  <a:pt x="0" y="3642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77664" y="1364684"/>
            <a:ext cx="17332672" cy="1493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84"/>
              </a:lnSpc>
            </a:pPr>
            <a:r>
              <a:rPr lang="en-US" sz="9284" spc="-371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Alteraciones Topográficas por LC</a:t>
            </a:r>
          </a:p>
        </p:txBody>
      </p:sp>
    </p:spTree>
  </p:cSld>
  <p:clrMapOvr>
    <a:masterClrMapping/>
  </p:clrMapOvr>
  <p:transition spd="fast">
    <p:push dir="l"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59805" y="-19075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2581275"/>
            <a:ext cx="9658171" cy="500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12000" spc="-480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Mapas Topográficos Patológicos</a:t>
            </a:r>
          </a:p>
        </p:txBody>
      </p:sp>
    </p:spTree>
  </p:cSld>
  <p:clrMapOvr>
    <a:masterClrMapping/>
  </p:clrMapOvr>
  <p:transition spd="fast">
    <p:push dir="l"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364107" y="-3936538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506919" y="-415425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92638" y="1309441"/>
            <a:ext cx="7502723" cy="154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Queratocono 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3817972" y="2857802"/>
            <a:ext cx="10652056" cy="7154631"/>
            <a:chOff x="0" y="0"/>
            <a:chExt cx="9227260" cy="619764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227312" cy="6197600"/>
            </a:xfrm>
            <a:custGeom>
              <a:avLst/>
              <a:gdLst/>
              <a:ahLst/>
              <a:cxnLst/>
              <a:rect r="r" b="b" t="t" l="l"/>
              <a:pathLst>
                <a:path h="6197600" w="9227312">
                  <a:moveTo>
                    <a:pt x="0" y="0"/>
                  </a:moveTo>
                  <a:lnTo>
                    <a:pt x="9227312" y="0"/>
                  </a:lnTo>
                  <a:lnTo>
                    <a:pt x="9227312" y="6197600"/>
                  </a:lnTo>
                  <a:lnTo>
                    <a:pt x="0" y="619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wipe dir="r"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364107" y="-3936538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506919" y="-415425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92638" y="1309441"/>
            <a:ext cx="7502723" cy="154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Queratocono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559865" y="2662657"/>
            <a:ext cx="17378727" cy="7233611"/>
            <a:chOff x="0" y="0"/>
            <a:chExt cx="23171636" cy="9644814"/>
          </a:xfrm>
        </p:grpSpPr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0" y="0"/>
              <a:ext cx="7546127" cy="5659595"/>
              <a:chOff x="0" y="0"/>
              <a:chExt cx="6400920" cy="480069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400927" cy="4800727"/>
              </a:xfrm>
              <a:custGeom>
                <a:avLst/>
                <a:gdLst/>
                <a:ahLst/>
                <a:cxnLst/>
                <a:rect r="r" b="b" t="t" l="l"/>
                <a:pathLst>
                  <a:path h="4800727" w="6400927">
                    <a:moveTo>
                      <a:pt x="0" y="0"/>
                    </a:moveTo>
                    <a:lnTo>
                      <a:pt x="6400927" y="0"/>
                    </a:lnTo>
                    <a:lnTo>
                      <a:pt x="6400927" y="4800727"/>
                    </a:lnTo>
                    <a:lnTo>
                      <a:pt x="0" y="48007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0" t="0" r="0" b="0"/>
                </a:stretch>
              </a:blipFill>
            </p:spPr>
          </p:sp>
        </p:grpSp>
        <p:grpSp>
          <p:nvGrpSpPr>
            <p:cNvPr name="Group 11" id="11"/>
            <p:cNvGrpSpPr>
              <a:grpSpLocks noChangeAspect="true"/>
            </p:cNvGrpSpPr>
            <p:nvPr/>
          </p:nvGrpSpPr>
          <p:grpSpPr>
            <a:xfrm rot="0">
              <a:off x="7546127" y="1211715"/>
              <a:ext cx="7817745" cy="5667865"/>
              <a:chOff x="0" y="0"/>
              <a:chExt cx="6969384" cy="505280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969379" cy="5052822"/>
              </a:xfrm>
              <a:custGeom>
                <a:avLst/>
                <a:gdLst/>
                <a:ahLst/>
                <a:cxnLst/>
                <a:rect r="r" b="b" t="t" l="l"/>
                <a:pathLst>
                  <a:path h="5052822" w="6969379">
                    <a:moveTo>
                      <a:pt x="0" y="0"/>
                    </a:moveTo>
                    <a:lnTo>
                      <a:pt x="6969379" y="0"/>
                    </a:lnTo>
                    <a:lnTo>
                      <a:pt x="6969379" y="5052822"/>
                    </a:lnTo>
                    <a:lnTo>
                      <a:pt x="0" y="505282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0" t="0" r="0" b="0"/>
                </a:stretch>
              </a:blipFill>
            </p:spPr>
          </p:sp>
        </p:grpSp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15363872" y="3984185"/>
              <a:ext cx="7807764" cy="5660630"/>
              <a:chOff x="0" y="0"/>
              <a:chExt cx="6675578" cy="4839795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675628" cy="4839843"/>
              </a:xfrm>
              <a:custGeom>
                <a:avLst/>
                <a:gdLst/>
                <a:ahLst/>
                <a:cxnLst/>
                <a:rect r="r" b="b" t="t" l="l"/>
                <a:pathLst>
                  <a:path h="4839843" w="6675628">
                    <a:moveTo>
                      <a:pt x="0" y="0"/>
                    </a:moveTo>
                    <a:lnTo>
                      <a:pt x="6675628" y="0"/>
                    </a:lnTo>
                    <a:lnTo>
                      <a:pt x="6675628" y="4839843"/>
                    </a:lnTo>
                    <a:lnTo>
                      <a:pt x="0" y="48398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0" t="0" r="0" b="0"/>
                </a:stretch>
              </a:blipFill>
            </p:spPr>
          </p:sp>
        </p:grpSp>
      </p:grpSp>
      <p:sp>
        <p:nvSpPr>
          <p:cNvPr name="TextBox 15" id="15"/>
          <p:cNvSpPr txBox="true"/>
          <p:nvPr/>
        </p:nvSpPr>
        <p:spPr>
          <a:xfrm rot="0">
            <a:off x="2170061" y="8123622"/>
            <a:ext cx="4584650" cy="95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30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Edad: 18 años</a:t>
            </a:r>
          </a:p>
          <a:p>
            <a:pPr algn="l">
              <a:lnSpc>
                <a:spcPts val="3640"/>
              </a:lnSpc>
            </a:pPr>
            <a:r>
              <a:rPr lang="en-US" sz="30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Procedencia: Huancayo</a:t>
            </a:r>
          </a:p>
        </p:txBody>
      </p:sp>
    </p:spTree>
  </p:cSld>
  <p:clrMapOvr>
    <a:masterClrMapping/>
  </p:clrMapOvr>
  <p:transition spd="fast">
    <p:push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7705605">
            <a:off x="-3202286" y="-1135564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2001925" y="425959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794495">
            <a:off x="-4126685" y="-5644315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1" y="0"/>
                </a:lnTo>
                <a:lnTo>
                  <a:pt x="10589271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1180929"/>
            <a:ext cx="8115300" cy="2308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spc="-320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Tipos de Cirugía Refractiva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555830"/>
            <a:ext cx="12158811" cy="340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LASIK (Laser-Assisted In Situ Keratomileusis)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PRK (Photorefractive Keratectomy)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Trans-PRK (Transepithelial Photorefractive Keratectomy)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LASEK (Laser Epithelial Keratomileusis)</a:t>
            </a:r>
          </a:p>
          <a:p>
            <a:pPr algn="l" marL="690881" indent="-345440" lvl="1">
              <a:lnSpc>
                <a:spcPts val="5440"/>
              </a:lnSpc>
              <a:buFont typeface="Arial"/>
              <a:buChar char="•"/>
            </a:pPr>
            <a:r>
              <a:rPr lang="en-US" sz="3200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SMILE (Small Incision Lenticule Extraction)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4350717" y="4464715"/>
            <a:ext cx="3014100" cy="2636333"/>
            <a:chOff x="0" y="0"/>
            <a:chExt cx="2252392" cy="19700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52345" cy="1970151"/>
            </a:xfrm>
            <a:custGeom>
              <a:avLst/>
              <a:gdLst/>
              <a:ahLst/>
              <a:cxnLst/>
              <a:rect r="r" b="b" t="t" l="l"/>
              <a:pathLst>
                <a:path h="1970151" w="2252345">
                  <a:moveTo>
                    <a:pt x="0" y="0"/>
                  </a:moveTo>
                  <a:lnTo>
                    <a:pt x="2252345" y="0"/>
                  </a:lnTo>
                  <a:lnTo>
                    <a:pt x="2252345" y="1970151"/>
                  </a:lnTo>
                  <a:lnTo>
                    <a:pt x="0" y="1970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50" r="-2" b="-47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3890713" y="1587153"/>
            <a:ext cx="3692208" cy="2462240"/>
            <a:chOff x="0" y="0"/>
            <a:chExt cx="3082701" cy="20557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082671" cy="2055749"/>
            </a:xfrm>
            <a:custGeom>
              <a:avLst/>
              <a:gdLst/>
              <a:ahLst/>
              <a:cxnLst/>
              <a:rect r="r" b="b" t="t" l="l"/>
              <a:pathLst>
                <a:path h="2055749" w="3082671">
                  <a:moveTo>
                    <a:pt x="0" y="0"/>
                  </a:moveTo>
                  <a:lnTo>
                    <a:pt x="3082671" y="0"/>
                  </a:lnTo>
                  <a:lnTo>
                    <a:pt x="3082671" y="2055749"/>
                  </a:lnTo>
                  <a:lnTo>
                    <a:pt x="0" y="2055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-1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9899351" y="7661229"/>
            <a:ext cx="3704476" cy="2077831"/>
            <a:chOff x="0" y="0"/>
            <a:chExt cx="2768530" cy="155286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768473" cy="1552829"/>
            </a:xfrm>
            <a:custGeom>
              <a:avLst/>
              <a:gdLst/>
              <a:ahLst/>
              <a:cxnLst/>
              <a:rect r="r" b="b" t="t" l="l"/>
              <a:pathLst>
                <a:path h="1552829" w="2768473">
                  <a:moveTo>
                    <a:pt x="0" y="0"/>
                  </a:moveTo>
                  <a:lnTo>
                    <a:pt x="2768473" y="0"/>
                  </a:lnTo>
                  <a:lnTo>
                    <a:pt x="2768473" y="1552829"/>
                  </a:lnTo>
                  <a:lnTo>
                    <a:pt x="0" y="1552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80" t="0" r="-82" b="-2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3603828" y="7661229"/>
            <a:ext cx="3693923" cy="2077832"/>
            <a:chOff x="0" y="0"/>
            <a:chExt cx="3502386" cy="197009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502406" cy="1970151"/>
            </a:xfrm>
            <a:custGeom>
              <a:avLst/>
              <a:gdLst/>
              <a:ahLst/>
              <a:cxnLst/>
              <a:rect r="r" b="b" t="t" l="l"/>
              <a:pathLst>
                <a:path h="1970151" w="3502406">
                  <a:moveTo>
                    <a:pt x="0" y="0"/>
                  </a:moveTo>
                  <a:lnTo>
                    <a:pt x="3502406" y="0"/>
                  </a:lnTo>
                  <a:lnTo>
                    <a:pt x="3502406" y="1970151"/>
                  </a:lnTo>
                  <a:lnTo>
                    <a:pt x="0" y="1970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2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475077" y="7661229"/>
            <a:ext cx="3804772" cy="2077831"/>
            <a:chOff x="0" y="0"/>
            <a:chExt cx="3175171" cy="173399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175127" cy="1734058"/>
            </a:xfrm>
            <a:custGeom>
              <a:avLst/>
              <a:gdLst/>
              <a:ahLst/>
              <a:cxnLst/>
              <a:rect r="r" b="b" t="t" l="l"/>
              <a:pathLst>
                <a:path h="1734058" w="3175127">
                  <a:moveTo>
                    <a:pt x="0" y="0"/>
                  </a:moveTo>
                  <a:lnTo>
                    <a:pt x="3175127" y="0"/>
                  </a:lnTo>
                  <a:lnTo>
                    <a:pt x="3175127" y="1734058"/>
                  </a:lnTo>
                  <a:lnTo>
                    <a:pt x="0" y="173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-1" b="3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5294215" y="7661229"/>
            <a:ext cx="3627782" cy="2077831"/>
            <a:chOff x="0" y="0"/>
            <a:chExt cx="3027469" cy="1733999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3027426" cy="1734058"/>
            </a:xfrm>
            <a:custGeom>
              <a:avLst/>
              <a:gdLst/>
              <a:ahLst/>
              <a:cxnLst/>
              <a:rect r="r" b="b" t="t" l="l"/>
              <a:pathLst>
                <a:path h="1734058" w="3027426">
                  <a:moveTo>
                    <a:pt x="0" y="0"/>
                  </a:moveTo>
                  <a:lnTo>
                    <a:pt x="3027426" y="0"/>
                  </a:lnTo>
                  <a:lnTo>
                    <a:pt x="3027426" y="1734058"/>
                  </a:lnTo>
                  <a:lnTo>
                    <a:pt x="0" y="17340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-1" b="3"/>
              </a:stretch>
            </a:blip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-16354" r="0" b="-1080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5963" t="-105404" r="-16347" b="-111834"/>
              </a:stretch>
            </a:blipFill>
          </p:spPr>
        </p:sp>
      </p:grpSp>
    </p:spTree>
  </p:cSld>
  <p:clrMapOvr>
    <a:masterClrMapping/>
  </p:clrMapOvr>
  <p:transition spd="fast">
    <p:push dir="l"/>
  </p:transition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364107" y="-3936538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506919" y="-415425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19212" y="1309441"/>
            <a:ext cx="16849576" cy="154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Degeneración Marginal Pelúcida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3782461" y="2857802"/>
            <a:ext cx="10723078" cy="6970000"/>
            <a:chOff x="0" y="0"/>
            <a:chExt cx="9065910" cy="589284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065895" cy="5892800"/>
            </a:xfrm>
            <a:custGeom>
              <a:avLst/>
              <a:gdLst/>
              <a:ahLst/>
              <a:cxnLst/>
              <a:rect r="r" b="b" t="t" l="l"/>
              <a:pathLst>
                <a:path h="5892800" w="9065895">
                  <a:moveTo>
                    <a:pt x="0" y="0"/>
                  </a:moveTo>
                  <a:lnTo>
                    <a:pt x="9065895" y="0"/>
                  </a:lnTo>
                  <a:lnTo>
                    <a:pt x="9065895" y="5892800"/>
                  </a:lnTo>
                  <a:lnTo>
                    <a:pt x="0" y="589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push dir="l"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124422">
            <a:off x="4440726" y="-5286740"/>
            <a:ext cx="15504871" cy="15485490"/>
          </a:xfrm>
          <a:custGeom>
            <a:avLst/>
            <a:gdLst/>
            <a:ahLst/>
            <a:cxnLst/>
            <a:rect r="r" b="b" t="t" l="l"/>
            <a:pathLst>
              <a:path h="15485490" w="15504871">
                <a:moveTo>
                  <a:pt x="0" y="0"/>
                </a:moveTo>
                <a:lnTo>
                  <a:pt x="15504871" y="0"/>
                </a:lnTo>
                <a:lnTo>
                  <a:pt x="15504871" y="15485490"/>
                </a:lnTo>
                <a:lnTo>
                  <a:pt x="0" y="15485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9754750" y="1418968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794495">
            <a:off x="-2008323" y="-4836870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1" y="0"/>
                </a:lnTo>
                <a:lnTo>
                  <a:pt x="10589271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93309" y="4013432"/>
            <a:ext cx="12066307" cy="2902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62"/>
              </a:lnSpc>
            </a:pPr>
            <a:r>
              <a:rPr lang="en-US" sz="17962" spc="-718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Gracias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985785" y="6528253"/>
            <a:ext cx="7173831" cy="13612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385"/>
              </a:lnSpc>
              <a:spcBef>
                <a:spcPct val="0"/>
              </a:spcBef>
            </a:pPr>
            <a:r>
              <a:rPr lang="en-US" sz="8385" spc="-335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por su atención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613566" y="2462771"/>
            <a:ext cx="14543249" cy="7549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10"/>
              </a:lnSpc>
            </a:pPr>
            <a:r>
              <a:rPr lang="en-US" sz="4293" spc="-171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2456005"/>
            <a:ext cx="1137642" cy="833582"/>
          </a:xfrm>
          <a:custGeom>
            <a:avLst/>
            <a:gdLst/>
            <a:ahLst/>
            <a:cxnLst/>
            <a:rect r="r" b="b" t="t" l="l"/>
            <a:pathLst>
              <a:path h="833582" w="1137642">
                <a:moveTo>
                  <a:pt x="0" y="0"/>
                </a:moveTo>
                <a:lnTo>
                  <a:pt x="1137642" y="0"/>
                </a:lnTo>
                <a:lnTo>
                  <a:pt x="1137642" y="833581"/>
                </a:lnTo>
                <a:lnTo>
                  <a:pt x="0" y="833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9643847" y="316185"/>
            <a:ext cx="7904633" cy="2260886"/>
            <a:chOff x="0" y="0"/>
            <a:chExt cx="10539510" cy="301451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6706400" y="0"/>
              <a:ext cx="3833110" cy="3014515"/>
            </a:xfrm>
            <a:custGeom>
              <a:avLst/>
              <a:gdLst/>
              <a:ahLst/>
              <a:cxnLst/>
              <a:rect r="r" b="b" t="t" l="l"/>
              <a:pathLst>
                <a:path h="3014515" w="3833110">
                  <a:moveTo>
                    <a:pt x="0" y="0"/>
                  </a:moveTo>
                  <a:lnTo>
                    <a:pt x="3833110" y="0"/>
                  </a:lnTo>
                  <a:lnTo>
                    <a:pt x="3833110" y="3014515"/>
                  </a:lnTo>
                  <a:lnTo>
                    <a:pt x="0" y="3014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354" r="0" b="-1080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38711" cy="2643693"/>
            </a:xfrm>
            <a:custGeom>
              <a:avLst/>
              <a:gdLst/>
              <a:ahLst/>
              <a:cxnLst/>
              <a:rect r="r" b="b" t="t" l="l"/>
              <a:pathLst>
                <a:path h="2643693" w="6338711">
                  <a:moveTo>
                    <a:pt x="0" y="0"/>
                  </a:moveTo>
                  <a:lnTo>
                    <a:pt x="6338711" y="0"/>
                  </a:lnTo>
                  <a:lnTo>
                    <a:pt x="6338711" y="2643693"/>
                  </a:lnTo>
                  <a:lnTo>
                    <a:pt x="0" y="2643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963" t="-105404" r="-16347" b="-111834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425045" y="8306727"/>
            <a:ext cx="6342236" cy="551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4"/>
              </a:lnSpc>
            </a:pPr>
            <a:r>
              <a:rPr lang="en-US" sz="3017" spc="-120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Lic. Sissiana Elizabeth Quiroz Umerez</a:t>
            </a:r>
          </a:p>
        </p:txBody>
      </p:sp>
    </p:spTree>
  </p:cSld>
  <p:clrMapOvr>
    <a:masterClrMapping/>
  </p:clrMapOvr>
  <p:transition spd="fast">
    <p:push dir="l"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59805" y="-19075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1574357"/>
            <a:ext cx="9329477" cy="1163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spc="-288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Bibliografía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922051"/>
            <a:ext cx="16230600" cy="4259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36314" indent="-518157" lvl="1">
              <a:lnSpc>
                <a:spcPts val="6719"/>
              </a:lnSpc>
              <a:buAutoNum type="arabicPeriod" startAt="1"/>
            </a:pPr>
            <a:r>
              <a:rPr lang="en-US" sz="4799" spc="-191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Kanski JJ. Oftalmología Clínica. 8ª ed. Elsevier; 2019.</a:t>
            </a:r>
          </a:p>
          <a:p>
            <a:pPr algn="just" marL="1036314" indent="-518157" lvl="1">
              <a:lnSpc>
                <a:spcPts val="6719"/>
              </a:lnSpc>
              <a:buAutoNum type="arabicPeriod" startAt="1"/>
            </a:pPr>
            <a:r>
              <a:rPr lang="en-US" sz="4799" spc="-191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INOF. Guía para pacientes candidatos a cirugía refractiva. Lima; 2022.</a:t>
            </a:r>
          </a:p>
          <a:p>
            <a:pPr algn="just" marL="1036314" indent="-518157" lvl="1">
              <a:lnSpc>
                <a:spcPts val="6719"/>
              </a:lnSpc>
              <a:buAutoNum type="arabicPeriod" startAt="1"/>
            </a:pPr>
            <a:r>
              <a:rPr lang="en-US" sz="4799" spc="-191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Cely M, et al. Rol de enfermería preoperatoria. Rev Enf Qx. 2020;34(2):122–130.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7705605">
            <a:off x="-3202286" y="-1135564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88373">
            <a:off x="2001925" y="4259597"/>
            <a:ext cx="13128058" cy="13966019"/>
          </a:xfrm>
          <a:custGeom>
            <a:avLst/>
            <a:gdLst/>
            <a:ahLst/>
            <a:cxnLst/>
            <a:rect r="r" b="b" t="t" l="l"/>
            <a:pathLst>
              <a:path h="13966019" w="13128058">
                <a:moveTo>
                  <a:pt x="0" y="0"/>
                </a:moveTo>
                <a:lnTo>
                  <a:pt x="13128058" y="0"/>
                </a:lnTo>
                <a:lnTo>
                  <a:pt x="13128058" y="13966019"/>
                </a:lnTo>
                <a:lnTo>
                  <a:pt x="0" y="139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999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794495">
            <a:off x="-4126685" y="-5644315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1" y="0"/>
                </a:lnTo>
                <a:lnTo>
                  <a:pt x="10589271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9869388" y="3662451"/>
          <a:ext cx="7389912" cy="5595849"/>
        </p:xfrm>
        <a:graphic>
          <a:graphicData uri="http://schemas.openxmlformats.org/drawingml/2006/table">
            <a:tbl>
              <a:tblPr/>
              <a:tblGrid>
                <a:gridCol w="1713862"/>
                <a:gridCol w="2532819"/>
                <a:gridCol w="3143231"/>
              </a:tblGrid>
              <a:tr h="88387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tru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Examen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B4A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tru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¿Qué evalúa?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B4A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tru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¿Por qué es clave?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B4A2"/>
                    </a:solidFill>
                  </a:tcPr>
                </a:tc>
              </a:tr>
              <a:tr h="88387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tru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Topografía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Curvatura corneal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Detecta queratocono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</a:tr>
              <a:tr h="117647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tru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Paquimetría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Grosor corneal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Seguridad del procedimiento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</a:tr>
              <a:tr h="88387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tru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Refracción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Medida del error visual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Base del tratamiento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</a:tr>
              <a:tr h="88387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tru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Film Lagrimal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Ojo seco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Previene molestias y errores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</a:tr>
              <a:tr h="88387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 b="true">
                          <a:solidFill>
                            <a:srgbClr val="000000"/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Fondo de Ojo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Retina y mácula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Excluye patologías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1D9"/>
                    </a:solidFill>
                  </a:tcPr>
                </a:tc>
              </a:tr>
            </a:tbl>
          </a:graphicData>
        </a:graphic>
      </p:graphicFrame>
      <p:sp>
        <p:nvSpPr>
          <p:cNvPr name="TextBox 7" id="7"/>
          <p:cNvSpPr txBox="true"/>
          <p:nvPr/>
        </p:nvSpPr>
        <p:spPr>
          <a:xfrm rot="0">
            <a:off x="1028700" y="1180929"/>
            <a:ext cx="16230600" cy="2308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-320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Importancia de la Evaluación Diagnóstica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574880"/>
            <a:ext cx="8115300" cy="1784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2799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Antes de corregir la visión con láser, debemos saber si el ojo está en condiciones de recibir ese tratamiento.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6354" r="0" b="-1080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5963" t="-105404" r="-16347" b="-111834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59805" y="-19075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3028496"/>
            <a:ext cx="9658171" cy="5000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12000" spc="-480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Exámenes Diagnósticos Más Utilizados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59805" y="-19075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0" y="4197116"/>
            <a:ext cx="8456855" cy="4967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-11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¿Qué mide?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spc="-11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El espesor total de la córnea (desde el epitelio hasta el endotelio)</a:t>
            </a:r>
          </a:p>
          <a:p>
            <a:pPr algn="l">
              <a:lnSpc>
                <a:spcPts val="3919"/>
              </a:lnSpc>
            </a:pPr>
            <a:r>
              <a:rPr lang="en-US" sz="2799" spc="-11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Valores normales: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spc="-11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Promedio: 520–540 µm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spc="-11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Rango general: 500–580 µm</a:t>
            </a:r>
          </a:p>
          <a:p>
            <a:pPr algn="l">
              <a:lnSpc>
                <a:spcPts val="3919"/>
              </a:lnSpc>
            </a:pPr>
            <a:r>
              <a:rPr lang="en-US" sz="2799" spc="-11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Factores que pueden alterarlo: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spc="-11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Edad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spc="-11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-US" sz="2799" spc="-11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tn</a:t>
            </a:r>
            <a:r>
              <a:rPr lang="en-US" sz="2799" spc="-11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ia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spc="-111">
                <a:solidFill>
                  <a:srgbClr val="D8D8D8"/>
                </a:solidFill>
                <a:latin typeface="Poppins"/>
                <a:ea typeface="Poppins"/>
                <a:cs typeface="Poppins"/>
                <a:sym typeface="Poppins"/>
              </a:rPr>
              <a:t>Enfermedades corneales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1525923"/>
            <a:ext cx="8932293" cy="2756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Paquimetría Corneal</a:t>
            </a:r>
          </a:p>
        </p:txBody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4583827" y="2189874"/>
            <a:ext cx="3201065" cy="2840945"/>
            <a:chOff x="0" y="0"/>
            <a:chExt cx="2167467" cy="192362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167509" cy="1923669"/>
            </a:xfrm>
            <a:custGeom>
              <a:avLst/>
              <a:gdLst/>
              <a:ahLst/>
              <a:cxnLst/>
              <a:rect r="r" b="b" t="t" l="l"/>
              <a:pathLst>
                <a:path h="1923669" w="2167509">
                  <a:moveTo>
                    <a:pt x="0" y="0"/>
                  </a:moveTo>
                  <a:lnTo>
                    <a:pt x="2167509" y="0"/>
                  </a:lnTo>
                  <a:lnTo>
                    <a:pt x="2167509" y="1923669"/>
                  </a:lnTo>
                  <a:lnTo>
                    <a:pt x="0" y="1923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1" b="2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9981906" y="2189874"/>
            <a:ext cx="4243882" cy="2840945"/>
            <a:chOff x="0" y="0"/>
            <a:chExt cx="3231346" cy="216313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231388" cy="2163191"/>
            </a:xfrm>
            <a:custGeom>
              <a:avLst/>
              <a:gdLst/>
              <a:ahLst/>
              <a:cxnLst/>
              <a:rect r="r" b="b" t="t" l="l"/>
              <a:pathLst>
                <a:path h="2163191" w="3231388">
                  <a:moveTo>
                    <a:pt x="0" y="0"/>
                  </a:moveTo>
                  <a:lnTo>
                    <a:pt x="3231388" y="0"/>
                  </a:lnTo>
                  <a:lnTo>
                    <a:pt x="3231388" y="2163191"/>
                  </a:lnTo>
                  <a:lnTo>
                    <a:pt x="0" y="2163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1" b="2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9981906" y="5698388"/>
            <a:ext cx="7277394" cy="2912212"/>
            <a:chOff x="0" y="0"/>
            <a:chExt cx="1916680" cy="76700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16680" cy="767002"/>
            </a:xfrm>
            <a:custGeom>
              <a:avLst/>
              <a:gdLst/>
              <a:ahLst/>
              <a:cxnLst/>
              <a:rect r="r" b="b" t="t" l="l"/>
              <a:pathLst>
                <a:path h="767002" w="1916680">
                  <a:moveTo>
                    <a:pt x="54255" y="0"/>
                  </a:moveTo>
                  <a:lnTo>
                    <a:pt x="1862424" y="0"/>
                  </a:lnTo>
                  <a:cubicBezTo>
                    <a:pt x="1892389" y="0"/>
                    <a:pt x="1916680" y="24291"/>
                    <a:pt x="1916680" y="54255"/>
                  </a:cubicBezTo>
                  <a:lnTo>
                    <a:pt x="1916680" y="712747"/>
                  </a:lnTo>
                  <a:cubicBezTo>
                    <a:pt x="1916680" y="742711"/>
                    <a:pt x="1892389" y="767002"/>
                    <a:pt x="1862424" y="767002"/>
                  </a:cubicBezTo>
                  <a:lnTo>
                    <a:pt x="54255" y="767002"/>
                  </a:lnTo>
                  <a:cubicBezTo>
                    <a:pt x="39866" y="767002"/>
                    <a:pt x="26066" y="761286"/>
                    <a:pt x="15891" y="751111"/>
                  </a:cubicBezTo>
                  <a:cubicBezTo>
                    <a:pt x="5716" y="740936"/>
                    <a:pt x="0" y="727136"/>
                    <a:pt x="0" y="712747"/>
                  </a:cubicBezTo>
                  <a:lnTo>
                    <a:pt x="0" y="54255"/>
                  </a:lnTo>
                  <a:cubicBezTo>
                    <a:pt x="0" y="24291"/>
                    <a:pt x="24291" y="0"/>
                    <a:pt x="54255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0"/>
              <a:ext cx="1916680" cy="9575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79"/>
                </a:lnSpc>
              </a:pPr>
              <a:r>
                <a:rPr lang="en-US" b="true" sz="24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Método: P</a:t>
              </a:r>
              <a:r>
                <a:rPr lang="en-US" b="true" sz="24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aquimetría Ultrasónica</a:t>
              </a:r>
            </a:p>
            <a:p>
              <a:pPr algn="l" marL="308762" indent="-154381" lvl="1">
                <a:lnSpc>
                  <a:spcPts val="287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Es el método más preciso y utilizado.</a:t>
              </a:r>
            </a:p>
            <a:p>
              <a:pPr algn="l" marL="308762" indent="-154381" lvl="1">
                <a:lnSpc>
                  <a:spcPts val="287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Utiliza una sonda ecográfica (10–20 MHz) colocada sobre la córnea.</a:t>
              </a:r>
            </a:p>
            <a:p>
              <a:pPr algn="l" marL="308762" indent="-154381" lvl="1">
                <a:lnSpc>
                  <a:spcPts val="2879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 basa en el tiempo que tarda una onda ultrasónica en recorrer la córnea, rebotar en la cara posterior y regresar.</a:t>
              </a:r>
            </a:p>
          </p:txBody>
        </p:sp>
      </p:grpSp>
    </p:spTree>
  </p:cSld>
  <p:clrMapOvr>
    <a:masterClrMapping/>
  </p:clrMapOvr>
  <p:transition spd="fast">
    <p:wipe dir="r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103251">
            <a:off x="-2659805" y="-1907565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178802" y="304420"/>
            <a:ext cx="3812381" cy="1090419"/>
            <a:chOff x="0" y="0"/>
            <a:chExt cx="5083175" cy="145389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3234477" y="0"/>
              <a:ext cx="1848698" cy="1453892"/>
            </a:xfrm>
            <a:custGeom>
              <a:avLst/>
              <a:gdLst/>
              <a:ahLst/>
              <a:cxnLst/>
              <a:rect r="r" b="b" t="t" l="l"/>
              <a:pathLst>
                <a:path h="1453892" w="1848698">
                  <a:moveTo>
                    <a:pt x="0" y="0"/>
                  </a:moveTo>
                  <a:lnTo>
                    <a:pt x="1848698" y="0"/>
                  </a:lnTo>
                  <a:lnTo>
                    <a:pt x="1848698" y="1453892"/>
                  </a:lnTo>
                  <a:lnTo>
                    <a:pt x="0" y="1453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6354" r="0" b="-1080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57142" cy="1275045"/>
            </a:xfrm>
            <a:custGeom>
              <a:avLst/>
              <a:gdLst/>
              <a:ahLst/>
              <a:cxnLst/>
              <a:rect r="r" b="b" t="t" l="l"/>
              <a:pathLst>
                <a:path h="1275045" w="3057142">
                  <a:moveTo>
                    <a:pt x="0" y="0"/>
                  </a:moveTo>
                  <a:lnTo>
                    <a:pt x="3057142" y="0"/>
                  </a:lnTo>
                  <a:lnTo>
                    <a:pt x="3057142" y="1275045"/>
                  </a:lnTo>
                  <a:lnTo>
                    <a:pt x="0" y="1275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5963" t="-105404" r="-16347" b="-111834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81100" y="4282841"/>
            <a:ext cx="9257121" cy="3021450"/>
            <a:chOff x="0" y="0"/>
            <a:chExt cx="2438089" cy="79577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38089" cy="795773"/>
            </a:xfrm>
            <a:custGeom>
              <a:avLst/>
              <a:gdLst/>
              <a:ahLst/>
              <a:cxnLst/>
              <a:rect r="r" b="b" t="t" l="l"/>
              <a:pathLst>
                <a:path h="795773" w="2438089">
                  <a:moveTo>
                    <a:pt x="42652" y="0"/>
                  </a:moveTo>
                  <a:lnTo>
                    <a:pt x="2395437" y="0"/>
                  </a:lnTo>
                  <a:cubicBezTo>
                    <a:pt x="2406749" y="0"/>
                    <a:pt x="2417598" y="4494"/>
                    <a:pt x="2425597" y="12493"/>
                  </a:cubicBezTo>
                  <a:cubicBezTo>
                    <a:pt x="2433596" y="20491"/>
                    <a:pt x="2438089" y="31340"/>
                    <a:pt x="2438089" y="42652"/>
                  </a:cubicBezTo>
                  <a:lnTo>
                    <a:pt x="2438089" y="753121"/>
                  </a:lnTo>
                  <a:cubicBezTo>
                    <a:pt x="2438089" y="764433"/>
                    <a:pt x="2433596" y="775281"/>
                    <a:pt x="2425597" y="783280"/>
                  </a:cubicBezTo>
                  <a:cubicBezTo>
                    <a:pt x="2417598" y="791279"/>
                    <a:pt x="2406749" y="795773"/>
                    <a:pt x="2395437" y="795773"/>
                  </a:cubicBezTo>
                  <a:lnTo>
                    <a:pt x="42652" y="795773"/>
                  </a:lnTo>
                  <a:cubicBezTo>
                    <a:pt x="31340" y="795773"/>
                    <a:pt x="20491" y="791279"/>
                    <a:pt x="12493" y="783280"/>
                  </a:cubicBezTo>
                  <a:cubicBezTo>
                    <a:pt x="4494" y="775281"/>
                    <a:pt x="0" y="764433"/>
                    <a:pt x="0" y="753121"/>
                  </a:cubicBezTo>
                  <a:lnTo>
                    <a:pt x="0" y="42652"/>
                  </a:lnTo>
                  <a:cubicBezTo>
                    <a:pt x="0" y="31340"/>
                    <a:pt x="4494" y="20491"/>
                    <a:pt x="12493" y="12493"/>
                  </a:cubicBezTo>
                  <a:cubicBezTo>
                    <a:pt x="20491" y="4494"/>
                    <a:pt x="31340" y="0"/>
                    <a:pt x="42652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66675"/>
              <a:ext cx="2438089" cy="8624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  <a:r>
                <a:rPr lang="en-US" b="true" sz="22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Paquime</a:t>
              </a:r>
              <a:r>
                <a:rPr lang="en-US" b="true" sz="22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tría Óptica</a:t>
              </a:r>
            </a:p>
            <a:p>
              <a:pPr algn="l" marL="231574" indent="-115787" lvl="1">
                <a:lnSpc>
                  <a:spcPts val="2160"/>
                </a:lnSpc>
                <a:buFont typeface="Arial"/>
                <a:buChar char="•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Descripción:</a:t>
              </a:r>
            </a:p>
            <a:p>
              <a:pPr algn="l" marL="777246" indent="-259082" lvl="2">
                <a:lnSpc>
                  <a:spcPts val="2160"/>
                </a:lnSpc>
                <a:buFont typeface="Arial"/>
                <a:buChar char="⚬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Técnica que utiliza luz (visible o infrarroja) y principios de interferometría</a:t>
              </a:r>
            </a:p>
            <a:p>
              <a:pPr algn="l" marL="777246" indent="-259082" lvl="2">
                <a:lnSpc>
                  <a:spcPts val="2160"/>
                </a:lnSpc>
                <a:buFont typeface="Arial"/>
                <a:buChar char="⚬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Permite medir el grosor corneal sin contacto directo</a:t>
              </a:r>
            </a:p>
            <a:p>
              <a:pPr algn="l" marL="777246" indent="-259082" lvl="2">
                <a:lnSpc>
                  <a:spcPts val="2160"/>
                </a:lnSpc>
                <a:buFont typeface="Arial"/>
                <a:buChar char="⚬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</a:t>
              </a: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enera mapas de grosor central y periférico</a:t>
              </a:r>
            </a:p>
            <a:p>
              <a:pPr algn="l" marL="231574" indent="-115787" lvl="1">
                <a:lnSpc>
                  <a:spcPts val="2160"/>
                </a:lnSpc>
                <a:buFont typeface="Arial"/>
                <a:buChar char="•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Eq</a:t>
              </a: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u</a:t>
              </a: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ipos más comunes:</a:t>
              </a:r>
            </a:p>
            <a:p>
              <a:pPr algn="l" marL="777246" indent="-259082" lvl="2">
                <a:lnSpc>
                  <a:spcPts val="2160"/>
                </a:lnSpc>
                <a:buFont typeface="Arial"/>
                <a:buChar char="⚬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Pentacam</a:t>
              </a:r>
            </a:p>
            <a:p>
              <a:pPr algn="l" marL="777246" indent="-259082" lvl="2">
                <a:lnSpc>
                  <a:spcPts val="2160"/>
                </a:lnSpc>
                <a:buFont typeface="Arial"/>
                <a:buChar char="⚬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Galilei</a:t>
              </a:r>
            </a:p>
            <a:p>
              <a:pPr algn="l" marL="777246" indent="-259082" lvl="2">
                <a:lnSpc>
                  <a:spcPts val="2160"/>
                </a:lnSpc>
                <a:buFont typeface="Arial"/>
                <a:buChar char="⚬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Orbscan</a:t>
              </a:r>
            </a:p>
          </p:txBody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1413097" y="4666736"/>
            <a:ext cx="5531410" cy="1982246"/>
            <a:chOff x="0" y="0"/>
            <a:chExt cx="3013167" cy="107980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013202" cy="1079754"/>
            </a:xfrm>
            <a:custGeom>
              <a:avLst/>
              <a:gdLst/>
              <a:ahLst/>
              <a:cxnLst/>
              <a:rect r="r" b="b" t="t" l="l"/>
              <a:pathLst>
                <a:path h="1079754" w="3013202">
                  <a:moveTo>
                    <a:pt x="0" y="0"/>
                  </a:moveTo>
                  <a:lnTo>
                    <a:pt x="3013202" y="0"/>
                  </a:lnTo>
                  <a:lnTo>
                    <a:pt x="3013202" y="1079754"/>
                  </a:lnTo>
                  <a:lnTo>
                    <a:pt x="0" y="107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152" r="1" b="-157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2517229" y="1647900"/>
            <a:ext cx="3323146" cy="2591966"/>
            <a:chOff x="0" y="0"/>
            <a:chExt cx="3022855" cy="235774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022854" cy="2357755"/>
            </a:xfrm>
            <a:custGeom>
              <a:avLst/>
              <a:gdLst/>
              <a:ahLst/>
              <a:cxnLst/>
              <a:rect r="r" b="b" t="t" l="l"/>
              <a:pathLst>
                <a:path h="2357755" w="3022854">
                  <a:moveTo>
                    <a:pt x="0" y="0"/>
                  </a:moveTo>
                  <a:lnTo>
                    <a:pt x="3022854" y="0"/>
                  </a:lnTo>
                  <a:lnTo>
                    <a:pt x="3022854" y="2357755"/>
                  </a:lnTo>
                  <a:lnTo>
                    <a:pt x="0" y="2357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2629457" y="7075851"/>
            <a:ext cx="3210918" cy="2863382"/>
          </a:xfrm>
          <a:custGeom>
            <a:avLst/>
            <a:gdLst/>
            <a:ahLst/>
            <a:cxnLst/>
            <a:rect r="r" b="b" t="t" l="l"/>
            <a:pathLst>
              <a:path h="2863382" w="3210918">
                <a:moveTo>
                  <a:pt x="0" y="0"/>
                </a:moveTo>
                <a:lnTo>
                  <a:pt x="3210918" y="0"/>
                </a:lnTo>
                <a:lnTo>
                  <a:pt x="3210918" y="2863382"/>
                </a:lnTo>
                <a:lnTo>
                  <a:pt x="0" y="28633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157" t="-1955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1525923"/>
            <a:ext cx="8932293" cy="2756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Paquimetría Corneal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181100" y="7518797"/>
            <a:ext cx="9257121" cy="2393710"/>
            <a:chOff x="0" y="0"/>
            <a:chExt cx="2438089" cy="63044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438089" cy="630442"/>
            </a:xfrm>
            <a:custGeom>
              <a:avLst/>
              <a:gdLst/>
              <a:ahLst/>
              <a:cxnLst/>
              <a:rect r="r" b="b" t="t" l="l"/>
              <a:pathLst>
                <a:path h="630442" w="2438089">
                  <a:moveTo>
                    <a:pt x="42652" y="0"/>
                  </a:moveTo>
                  <a:lnTo>
                    <a:pt x="2395437" y="0"/>
                  </a:lnTo>
                  <a:cubicBezTo>
                    <a:pt x="2406749" y="0"/>
                    <a:pt x="2417598" y="4494"/>
                    <a:pt x="2425597" y="12493"/>
                  </a:cubicBezTo>
                  <a:cubicBezTo>
                    <a:pt x="2433596" y="20491"/>
                    <a:pt x="2438089" y="31340"/>
                    <a:pt x="2438089" y="42652"/>
                  </a:cubicBezTo>
                  <a:lnTo>
                    <a:pt x="2438089" y="587790"/>
                  </a:lnTo>
                  <a:cubicBezTo>
                    <a:pt x="2438089" y="599102"/>
                    <a:pt x="2433596" y="609951"/>
                    <a:pt x="2425597" y="617949"/>
                  </a:cubicBezTo>
                  <a:cubicBezTo>
                    <a:pt x="2417598" y="625948"/>
                    <a:pt x="2406749" y="630442"/>
                    <a:pt x="2395437" y="630442"/>
                  </a:cubicBezTo>
                  <a:lnTo>
                    <a:pt x="42652" y="630442"/>
                  </a:lnTo>
                  <a:cubicBezTo>
                    <a:pt x="31340" y="630442"/>
                    <a:pt x="20491" y="625948"/>
                    <a:pt x="12493" y="617949"/>
                  </a:cubicBezTo>
                  <a:cubicBezTo>
                    <a:pt x="4494" y="609951"/>
                    <a:pt x="0" y="599102"/>
                    <a:pt x="0" y="587790"/>
                  </a:cubicBezTo>
                  <a:lnTo>
                    <a:pt x="0" y="42652"/>
                  </a:lnTo>
                  <a:cubicBezTo>
                    <a:pt x="0" y="31340"/>
                    <a:pt x="4494" y="20491"/>
                    <a:pt x="12493" y="12493"/>
                  </a:cubicBezTo>
                  <a:cubicBezTo>
                    <a:pt x="20491" y="4494"/>
                    <a:pt x="31340" y="0"/>
                    <a:pt x="42652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66675"/>
              <a:ext cx="2438089" cy="6971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40"/>
                </a:lnSpc>
              </a:pPr>
              <a:r>
                <a:rPr lang="en-US" b="true" sz="22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P</a:t>
              </a:r>
              <a:r>
                <a:rPr lang="en-US" b="true" sz="22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aquimetría OCT (Cámara Anterior)</a:t>
              </a:r>
            </a:p>
            <a:p>
              <a:pPr algn="l" marL="231574" indent="-115787" lvl="1">
                <a:lnSpc>
                  <a:spcPts val="2160"/>
                </a:lnSpc>
                <a:buFont typeface="Arial"/>
                <a:buChar char="•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Tecnología:</a:t>
              </a:r>
            </a:p>
            <a:p>
              <a:pPr algn="l" marL="777246" indent="-259082" lvl="2">
                <a:lnSpc>
                  <a:spcPts val="2160"/>
                </a:lnSpc>
                <a:buFont typeface="Arial"/>
                <a:buChar char="⚬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Basada en interferometría infrarroja para medir el espesor corneal</a:t>
              </a:r>
            </a:p>
            <a:p>
              <a:pPr algn="l" marL="231574" indent="-115787" lvl="1">
                <a:lnSpc>
                  <a:spcPts val="2160"/>
                </a:lnSpc>
                <a:buFont typeface="Arial"/>
                <a:buChar char="•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Características:</a:t>
              </a:r>
            </a:p>
            <a:p>
              <a:pPr algn="l" marL="777246" indent="-259082" lvl="2">
                <a:lnSpc>
                  <a:spcPts val="2160"/>
                </a:lnSpc>
                <a:buFont typeface="Arial"/>
                <a:buChar char="⚬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</a:t>
              </a: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ermite medir cada capa de la córnea</a:t>
              </a:r>
            </a:p>
            <a:p>
              <a:pPr algn="l" marL="777246" indent="-259082" lvl="2">
                <a:lnSpc>
                  <a:spcPts val="2160"/>
                </a:lnSpc>
                <a:buFont typeface="Arial"/>
                <a:buChar char="⚬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Útil en pacientes con cirugía refractiva</a:t>
              </a:r>
            </a:p>
            <a:p>
              <a:pPr algn="l" marL="777246" indent="-259082" lvl="2">
                <a:lnSpc>
                  <a:spcPts val="2160"/>
                </a:lnSpc>
                <a:buFont typeface="Arial"/>
                <a:buChar char="⚬"/>
              </a:pP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P</a:t>
              </a: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uede</a:t>
              </a:r>
              <a:r>
                <a:rPr lang="en-US" sz="18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realizarse incluso en presencia de opacidades corneales</a:t>
              </a:r>
            </a:p>
          </p:txBody>
        </p:sp>
      </p:grpSp>
    </p:spTree>
  </p:cSld>
  <p:clrMapOvr>
    <a:masterClrMapping/>
  </p:clrMapOvr>
  <p:transition spd="fast">
    <p:wipe dir="r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364107" y="-3936538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506919" y="-4154254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45537" y="2943265"/>
            <a:ext cx="8196925" cy="7110832"/>
          </a:xfrm>
          <a:custGeom>
            <a:avLst/>
            <a:gdLst/>
            <a:ahLst/>
            <a:cxnLst/>
            <a:rect r="r" b="b" t="t" l="l"/>
            <a:pathLst>
              <a:path h="7110832" w="8196925">
                <a:moveTo>
                  <a:pt x="0" y="0"/>
                </a:moveTo>
                <a:lnTo>
                  <a:pt x="8196926" y="0"/>
                </a:lnTo>
                <a:lnTo>
                  <a:pt x="8196926" y="7110833"/>
                </a:lnTo>
                <a:lnTo>
                  <a:pt x="0" y="71108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446934" y="1394904"/>
            <a:ext cx="11394132" cy="154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Interpretación Básica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037275" y="4001336"/>
            <a:ext cx="4804856" cy="5641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4056"/>
              </a:lnSpc>
              <a:buFont typeface="Arial"/>
              <a:buChar char="•"/>
            </a:pPr>
            <a:r>
              <a:rPr lang="en-US" b="true" sz="2400" spc="-96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&gt;500</a:t>
            </a:r>
            <a:r>
              <a:rPr lang="en-US" b="true" sz="2400" spc="-9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  <a:r>
              <a:rPr lang="en-US" sz="2400" spc="-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Espesor corneal dentro de límites normales.</a:t>
            </a:r>
          </a:p>
          <a:p>
            <a:pPr algn="l" marL="518160" indent="-259080" lvl="1">
              <a:lnSpc>
                <a:spcPts val="4056"/>
              </a:lnSpc>
              <a:buFont typeface="Arial"/>
              <a:buChar char="•"/>
            </a:pPr>
            <a:r>
              <a:rPr lang="en-US" b="true" sz="2400" spc="-96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480–500</a:t>
            </a:r>
            <a:r>
              <a:rPr lang="en-US" b="true" sz="2400" spc="-9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  <a:r>
              <a:rPr lang="en-US" sz="2400" spc="-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spc="-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Límite bajo. Requiere evaluación del riesgo</a:t>
            </a:r>
          </a:p>
          <a:p>
            <a:pPr algn="l" marL="518160" indent="-259080" lvl="1">
              <a:lnSpc>
                <a:spcPts val="4056"/>
              </a:lnSpc>
              <a:buFont typeface="Arial"/>
              <a:buChar char="•"/>
            </a:pPr>
            <a:r>
              <a:rPr lang="en-US" b="true" sz="2400" spc="-96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&lt;480</a:t>
            </a:r>
            <a:r>
              <a:rPr lang="en-US" b="true" sz="2400" spc="-9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</a:t>
            </a:r>
            <a:r>
              <a:rPr lang="en-US" sz="2400" spc="-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Riesgo de ectasia postoperatoria. </a:t>
            </a:r>
            <a:r>
              <a:rPr lang="en-US" b="true" sz="2400" spc="-96">
                <a:solidFill>
                  <a:srgbClr val="FF3131"/>
                </a:solidFill>
                <a:latin typeface="Poppins Bold"/>
                <a:ea typeface="Poppins Bold"/>
                <a:cs typeface="Poppins Bold"/>
                <a:sym typeface="Poppins Bold"/>
              </a:rPr>
              <a:t>Posible contraindicación.</a:t>
            </a:r>
          </a:p>
          <a:p>
            <a:pPr algn="l" marL="518160" indent="-259080" lvl="1">
              <a:lnSpc>
                <a:spcPts val="4056"/>
              </a:lnSpc>
              <a:buFont typeface="Arial"/>
              <a:buChar char="•"/>
            </a:pPr>
            <a:r>
              <a:rPr lang="en-US" b="true" sz="2400" spc="-96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&lt;450</a:t>
            </a:r>
            <a:r>
              <a:rPr lang="en-US" b="true" sz="2400" spc="-96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: </a:t>
            </a:r>
            <a:r>
              <a:rPr lang="en-US" sz="2400" spc="-9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Generalmente no apto para cirugía refractiva con LASIK.</a:t>
            </a:r>
          </a:p>
        </p:txBody>
      </p:sp>
    </p:spTree>
  </p:cSld>
  <p:clrMapOvr>
    <a:masterClrMapping/>
  </p:clrMapOvr>
  <p:transition spd="fast">
    <p:wipe dir="r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061751">
            <a:off x="5375431" y="-3936538"/>
            <a:ext cx="14220834" cy="14203058"/>
          </a:xfrm>
          <a:custGeom>
            <a:avLst/>
            <a:gdLst/>
            <a:ahLst/>
            <a:cxnLst/>
            <a:rect r="r" b="b" t="t" l="l"/>
            <a:pathLst>
              <a:path h="14203058" w="14220834">
                <a:moveTo>
                  <a:pt x="0" y="0"/>
                </a:moveTo>
                <a:lnTo>
                  <a:pt x="14220834" y="0"/>
                </a:lnTo>
                <a:lnTo>
                  <a:pt x="14220834" y="14203058"/>
                </a:lnTo>
                <a:lnTo>
                  <a:pt x="0" y="1420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047732">
            <a:off x="9506919" y="-4142437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2"/>
                </a:lnTo>
                <a:lnTo>
                  <a:pt x="0" y="11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047732">
            <a:off x="-574452" y="5118119"/>
            <a:ext cx="10589272" cy="11265182"/>
          </a:xfrm>
          <a:custGeom>
            <a:avLst/>
            <a:gdLst/>
            <a:ahLst/>
            <a:cxnLst/>
            <a:rect r="r" b="b" t="t" l="l"/>
            <a:pathLst>
              <a:path h="11265182" w="10589272">
                <a:moveTo>
                  <a:pt x="0" y="0"/>
                </a:moveTo>
                <a:lnTo>
                  <a:pt x="10589272" y="0"/>
                </a:lnTo>
                <a:lnTo>
                  <a:pt x="10589272" y="11265183"/>
                </a:lnTo>
                <a:lnTo>
                  <a:pt x="0" y="112651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552450"/>
            <a:ext cx="635923" cy="465958"/>
          </a:xfrm>
          <a:custGeom>
            <a:avLst/>
            <a:gdLst/>
            <a:ahLst/>
            <a:cxnLst/>
            <a:rect r="r" b="b" t="t" l="l"/>
            <a:pathLst>
              <a:path h="465958" w="635923">
                <a:moveTo>
                  <a:pt x="0" y="0"/>
                </a:moveTo>
                <a:lnTo>
                  <a:pt x="635923" y="0"/>
                </a:lnTo>
                <a:lnTo>
                  <a:pt x="635923" y="465958"/>
                </a:lnTo>
                <a:lnTo>
                  <a:pt x="0" y="465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44363" y="3124240"/>
            <a:ext cx="6434960" cy="1330757"/>
            <a:chOff x="0" y="0"/>
            <a:chExt cx="1694804" cy="3504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94804" cy="350488"/>
            </a:xfrm>
            <a:custGeom>
              <a:avLst/>
              <a:gdLst/>
              <a:ahLst/>
              <a:cxnLst/>
              <a:rect r="r" b="b" t="t" l="l"/>
              <a:pathLst>
                <a:path h="350488" w="1694804">
                  <a:moveTo>
                    <a:pt x="61358" y="0"/>
                  </a:moveTo>
                  <a:lnTo>
                    <a:pt x="1633446" y="0"/>
                  </a:lnTo>
                  <a:cubicBezTo>
                    <a:pt x="1667333" y="0"/>
                    <a:pt x="1694804" y="27471"/>
                    <a:pt x="1694804" y="61358"/>
                  </a:cubicBezTo>
                  <a:lnTo>
                    <a:pt x="1694804" y="289129"/>
                  </a:lnTo>
                  <a:cubicBezTo>
                    <a:pt x="1694804" y="323016"/>
                    <a:pt x="1667333" y="350488"/>
                    <a:pt x="1633446" y="350488"/>
                  </a:cubicBezTo>
                  <a:lnTo>
                    <a:pt x="61358" y="350488"/>
                  </a:lnTo>
                  <a:cubicBezTo>
                    <a:pt x="27471" y="350488"/>
                    <a:pt x="0" y="323016"/>
                    <a:pt x="0" y="289129"/>
                  </a:cubicBezTo>
                  <a:lnTo>
                    <a:pt x="0" y="61358"/>
                  </a:lnTo>
                  <a:cubicBezTo>
                    <a:pt x="0" y="27471"/>
                    <a:pt x="27471" y="0"/>
                    <a:pt x="61358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0"/>
              <a:ext cx="1694804" cy="5409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79"/>
                </a:lnSpc>
              </a:pPr>
              <a:r>
                <a:rPr lang="en-US" b="true" sz="24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M</a:t>
              </a:r>
              <a:r>
                <a:rPr lang="en-US" b="true" sz="24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</a:t>
              </a:r>
              <a:r>
                <a:rPr lang="en-US" b="true" sz="24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p</a:t>
              </a:r>
              <a:r>
                <a:rPr lang="en-US" b="true" sz="2400" u="sng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a Paquimétrico (Escala de Colores)</a:t>
              </a:r>
            </a:p>
            <a:p>
              <a:pPr algn="l" marL="257303" indent="-128652" lvl="1">
                <a:lnSpc>
                  <a:spcPts val="2400"/>
                </a:lnSpc>
                <a:buFont typeface="Arial"/>
                <a:buChar char="•"/>
              </a:pPr>
              <a:r>
                <a:rPr lang="en-US" b="true" sz="200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</a:t>
              </a:r>
              <a:r>
                <a:rPr lang="en-US" b="true" sz="200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oj</a:t>
              </a:r>
              <a:r>
                <a:rPr lang="en-US" b="true" sz="2000">
                  <a:solidFill>
                    <a:srgbClr val="FF3131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</a:t>
              </a: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/ </a:t>
              </a:r>
              <a:r>
                <a:rPr lang="en-US" b="true" sz="2000">
                  <a:solidFill>
                    <a:srgbClr val="FF914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Naranja</a:t>
              </a: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zonas más delgadas</a:t>
              </a:r>
            </a:p>
            <a:p>
              <a:pPr algn="l" marL="257303" indent="-128652" lvl="1">
                <a:lnSpc>
                  <a:spcPts val="2400"/>
                </a:lnSpc>
                <a:buFont typeface="Arial"/>
                <a:buChar char="•"/>
              </a:pPr>
              <a:r>
                <a:rPr lang="en-US" b="true" sz="2000">
                  <a:solidFill>
                    <a:srgbClr val="1800A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Azu</a:t>
              </a:r>
              <a:r>
                <a:rPr lang="en-US" b="true" sz="2000">
                  <a:solidFill>
                    <a:srgbClr val="1800AD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</a:t>
              </a: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/ </a:t>
              </a:r>
              <a:r>
                <a:rPr lang="en-US" b="true" sz="2000">
                  <a:solidFill>
                    <a:srgbClr val="5E17E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Violeta</a:t>
              </a: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: zonas más gruesas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44363" y="4608109"/>
            <a:ext cx="5998760" cy="1188594"/>
            <a:chOff x="0" y="0"/>
            <a:chExt cx="1579920" cy="31304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79920" cy="313045"/>
            </a:xfrm>
            <a:custGeom>
              <a:avLst/>
              <a:gdLst/>
              <a:ahLst/>
              <a:cxnLst/>
              <a:rect r="r" b="b" t="t" l="l"/>
              <a:pathLst>
                <a:path h="313045" w="1579920">
                  <a:moveTo>
                    <a:pt x="65820" y="0"/>
                  </a:moveTo>
                  <a:lnTo>
                    <a:pt x="1514100" y="0"/>
                  </a:lnTo>
                  <a:cubicBezTo>
                    <a:pt x="1550452" y="0"/>
                    <a:pt x="1579920" y="29469"/>
                    <a:pt x="1579920" y="65820"/>
                  </a:cubicBezTo>
                  <a:lnTo>
                    <a:pt x="1579920" y="247225"/>
                  </a:lnTo>
                  <a:cubicBezTo>
                    <a:pt x="1579920" y="283577"/>
                    <a:pt x="1550452" y="313045"/>
                    <a:pt x="1514100" y="313045"/>
                  </a:cubicBezTo>
                  <a:lnTo>
                    <a:pt x="65820" y="313045"/>
                  </a:lnTo>
                  <a:cubicBezTo>
                    <a:pt x="29469" y="313045"/>
                    <a:pt x="0" y="283577"/>
                    <a:pt x="0" y="247225"/>
                  </a:cubicBezTo>
                  <a:lnTo>
                    <a:pt x="0" y="65820"/>
                  </a:lnTo>
                  <a:cubicBezTo>
                    <a:pt x="0" y="29469"/>
                    <a:pt x="29469" y="0"/>
                    <a:pt x="65820" y="0"/>
                  </a:cubicBezTo>
                  <a:close/>
                </a:path>
              </a:pathLst>
            </a:custGeom>
            <a:solidFill>
              <a:srgbClr val="C1E1D9"/>
            </a:solidFill>
            <a:ln w="28575" cap="rnd">
              <a:solidFill>
                <a:srgbClr val="37B594"/>
              </a:solidFill>
              <a:prstDash val="dash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0"/>
              <a:ext cx="1579920" cy="5035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79"/>
                </a:lnSpc>
              </a:pPr>
              <a:r>
                <a:rPr lang="en-US" sz="2400" b="true">
                  <a:solidFill>
                    <a:srgbClr val="000000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Diferencia I – S</a:t>
              </a:r>
              <a:r>
                <a:rPr lang="en-US" sz="2400" i="true">
                  <a:solidFill>
                    <a:srgbClr val="000000"/>
                  </a:solidFill>
                  <a:latin typeface="Agrandir Italics"/>
                  <a:ea typeface="Agrandir Italics"/>
                  <a:cs typeface="Agrandir Italics"/>
                  <a:sym typeface="Agrandir Italics"/>
                </a:rPr>
                <a:t> (Inferior – Superior)</a:t>
              </a:r>
            </a:p>
            <a:p>
              <a:pPr algn="l" marL="431802" indent="-215901" lvl="1">
                <a:lnSpc>
                  <a:spcPts val="24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Anormal: &gt; 30 µm en los 5 mm centrales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1633128" y="2943265"/>
            <a:ext cx="4652334" cy="2878632"/>
          </a:xfrm>
          <a:custGeom>
            <a:avLst/>
            <a:gdLst/>
            <a:ahLst/>
            <a:cxnLst/>
            <a:rect r="r" b="b" t="t" l="l"/>
            <a:pathLst>
              <a:path h="2878632" w="4652334">
                <a:moveTo>
                  <a:pt x="0" y="0"/>
                </a:moveTo>
                <a:lnTo>
                  <a:pt x="4652334" y="0"/>
                </a:lnTo>
                <a:lnTo>
                  <a:pt x="4652334" y="2878632"/>
                </a:lnTo>
                <a:lnTo>
                  <a:pt x="0" y="28786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824541" y="5821897"/>
            <a:ext cx="3215514" cy="1494077"/>
          </a:xfrm>
          <a:custGeom>
            <a:avLst/>
            <a:gdLst/>
            <a:ahLst/>
            <a:cxnLst/>
            <a:rect r="r" b="b" t="t" l="l"/>
            <a:pathLst>
              <a:path h="1494077" w="3215514">
                <a:moveTo>
                  <a:pt x="0" y="0"/>
                </a:moveTo>
                <a:lnTo>
                  <a:pt x="3215513" y="0"/>
                </a:lnTo>
                <a:lnTo>
                  <a:pt x="3215513" y="1494077"/>
                </a:lnTo>
                <a:lnTo>
                  <a:pt x="0" y="14940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447220" y="8805890"/>
            <a:ext cx="3037098" cy="1340352"/>
          </a:xfrm>
          <a:custGeom>
            <a:avLst/>
            <a:gdLst/>
            <a:ahLst/>
            <a:cxnLst/>
            <a:rect r="r" b="b" t="t" l="l"/>
            <a:pathLst>
              <a:path h="1340352" w="3037098">
                <a:moveTo>
                  <a:pt x="0" y="0"/>
                </a:moveTo>
                <a:lnTo>
                  <a:pt x="3037099" y="0"/>
                </a:lnTo>
                <a:lnTo>
                  <a:pt x="3037099" y="1340353"/>
                </a:lnTo>
                <a:lnTo>
                  <a:pt x="0" y="13403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542262" y="5938252"/>
            <a:ext cx="4232677" cy="2867638"/>
          </a:xfrm>
          <a:custGeom>
            <a:avLst/>
            <a:gdLst/>
            <a:ahLst/>
            <a:cxnLst/>
            <a:rect r="r" b="b" t="t" l="l"/>
            <a:pathLst>
              <a:path h="2867638" w="4232677">
                <a:moveTo>
                  <a:pt x="0" y="0"/>
                </a:moveTo>
                <a:lnTo>
                  <a:pt x="4232677" y="0"/>
                </a:lnTo>
                <a:lnTo>
                  <a:pt x="4232677" y="2867638"/>
                </a:lnTo>
                <a:lnTo>
                  <a:pt x="0" y="28676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144622" y="6311053"/>
            <a:ext cx="4634442" cy="2995008"/>
          </a:xfrm>
          <a:custGeom>
            <a:avLst/>
            <a:gdLst/>
            <a:ahLst/>
            <a:cxnLst/>
            <a:rect r="r" b="b" t="t" l="l"/>
            <a:pathLst>
              <a:path h="2995008" w="4634442">
                <a:moveTo>
                  <a:pt x="0" y="0"/>
                </a:moveTo>
                <a:lnTo>
                  <a:pt x="4634442" y="0"/>
                </a:lnTo>
                <a:lnTo>
                  <a:pt x="4634442" y="2995008"/>
                </a:lnTo>
                <a:lnTo>
                  <a:pt x="0" y="29950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914614" y="553449"/>
            <a:ext cx="8129439" cy="424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95">
                <a:solidFill>
                  <a:srgbClr val="F6F6F6"/>
                </a:solidFill>
                <a:latin typeface="Poppins"/>
                <a:ea typeface="Poppins"/>
                <a:cs typeface="Poppins"/>
                <a:sym typeface="Poppins"/>
              </a:rPr>
              <a:t>XII CONGRESO NACIONAL DE ENFERMERÁ EN OFTALMOLOGÍA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971702" y="1394904"/>
            <a:ext cx="10344596" cy="1548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 spc="-383">
                <a:solidFill>
                  <a:srgbClr val="F6F6F6"/>
                </a:solidFill>
                <a:latin typeface="Agrandir"/>
                <a:ea typeface="Agrandir"/>
                <a:cs typeface="Agrandir"/>
                <a:sym typeface="Agrandir"/>
              </a:rPr>
              <a:t>Paquimetría Óptica</a:t>
            </a:r>
          </a:p>
        </p:txBody>
      </p:sp>
    </p:spTree>
  </p:cSld>
  <p:clrMapOvr>
    <a:masterClrMapping/>
  </p:clrMapOvr>
  <p:transition spd="fast">
    <p:push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DAGuyel9zOU</dc:identifier>
  <dcterms:modified xsi:type="dcterms:W3CDTF">2011-08-01T06:04:30Z</dcterms:modified>
  <cp:revision>1</cp:revision>
  <dc:title>canva Presentacion_Sissiana_Cirugia_Refractiva.pptx</dc:title>
</cp:coreProperties>
</file>