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93" r:id="rId2"/>
    <p:sldId id="291" r:id="rId3"/>
    <p:sldId id="275" r:id="rId4"/>
    <p:sldId id="260" r:id="rId5"/>
    <p:sldId id="276" r:id="rId6"/>
    <p:sldId id="261" r:id="rId7"/>
    <p:sldId id="263" r:id="rId8"/>
    <p:sldId id="262" r:id="rId9"/>
    <p:sldId id="265" r:id="rId10"/>
    <p:sldId id="266" r:id="rId11"/>
    <p:sldId id="290" r:id="rId12"/>
    <p:sldId id="289" r:id="rId13"/>
    <p:sldId id="267" r:id="rId14"/>
    <p:sldId id="268" r:id="rId15"/>
    <p:sldId id="272" r:id="rId16"/>
    <p:sldId id="269" r:id="rId17"/>
    <p:sldId id="270" r:id="rId18"/>
    <p:sldId id="271" r:id="rId19"/>
    <p:sldId id="274" r:id="rId20"/>
    <p:sldId id="273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5" r:id="rId34"/>
    <p:sldId id="294" r:id="rId35"/>
    <p:sldId id="256" r:id="rId36"/>
    <p:sldId id="257" r:id="rId37"/>
    <p:sldId id="292" r:id="rId38"/>
    <p:sldId id="296" r:id="rId3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79"/>
  </p:normalViewPr>
  <p:slideViewPr>
    <p:cSldViewPr snapToGrid="0">
      <p:cViewPr varScale="1">
        <p:scale>
          <a:sx n="75" d="100"/>
          <a:sy n="75" d="100"/>
        </p:scale>
        <p:origin x="67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C896A-5EA5-4E3F-A3D2-2D47EEC3608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0CE675-D3C2-4D33-8655-2B4B09730ACE}">
      <dgm:prSet/>
      <dgm:spPr/>
      <dgm:t>
        <a:bodyPr/>
        <a:lstStyle/>
        <a:p>
          <a:pPr>
            <a:defRPr cap="all"/>
          </a:pPr>
          <a:r>
            <a:rPr lang="es-PE"/>
            <a:t>Alcance: complicaciones relacionadas a cirugía refractiva con láser excimer (LASIK, PRK, TransPRK), con énfasis en intra y postoperatorias tempranas.</a:t>
          </a:r>
          <a:endParaRPr lang="en-US"/>
        </a:p>
      </dgm:t>
    </dgm:pt>
    <dgm:pt modelId="{F07C97E3-E5D2-4934-823D-CE9A819E5E77}" type="parTrans" cxnId="{89A92CDD-E1CA-4035-8EC3-0B98550AFCB5}">
      <dgm:prSet/>
      <dgm:spPr/>
      <dgm:t>
        <a:bodyPr/>
        <a:lstStyle/>
        <a:p>
          <a:endParaRPr lang="en-US"/>
        </a:p>
      </dgm:t>
    </dgm:pt>
    <dgm:pt modelId="{F63AADCE-6C4D-470D-9FB5-DC2145852458}" type="sibTrans" cxnId="{89A92CDD-E1CA-4035-8EC3-0B98550AFCB5}">
      <dgm:prSet/>
      <dgm:spPr/>
      <dgm:t>
        <a:bodyPr/>
        <a:lstStyle/>
        <a:p>
          <a:endParaRPr lang="en-US"/>
        </a:p>
      </dgm:t>
    </dgm:pt>
    <dgm:pt modelId="{FB544864-1E91-4E62-841F-FF803AFF44C4}">
      <dgm:prSet/>
      <dgm:spPr/>
      <dgm:t>
        <a:bodyPr/>
        <a:lstStyle/>
        <a:p>
          <a:pPr>
            <a:defRPr cap="all"/>
          </a:pPr>
          <a:r>
            <a:rPr lang="es-PE"/>
            <a:t>Relevancia: baja incidencia, pero alto impacto visual y emocional; el manejo oportuno cambia el pronóstico.</a:t>
          </a:r>
          <a:endParaRPr lang="en-US"/>
        </a:p>
      </dgm:t>
    </dgm:pt>
    <dgm:pt modelId="{B182BD06-9EAF-4673-BAC4-CF7628F22B79}" type="parTrans" cxnId="{AE04E560-67BF-4A59-A14E-4D6532C35AE5}">
      <dgm:prSet/>
      <dgm:spPr/>
      <dgm:t>
        <a:bodyPr/>
        <a:lstStyle/>
        <a:p>
          <a:endParaRPr lang="en-US"/>
        </a:p>
      </dgm:t>
    </dgm:pt>
    <dgm:pt modelId="{E70E4EFD-DB6F-4E8C-9D7F-1FD14AB135E8}" type="sibTrans" cxnId="{AE04E560-67BF-4A59-A14E-4D6532C35AE5}">
      <dgm:prSet/>
      <dgm:spPr/>
      <dgm:t>
        <a:bodyPr/>
        <a:lstStyle/>
        <a:p>
          <a:endParaRPr lang="en-US"/>
        </a:p>
      </dgm:t>
    </dgm:pt>
    <dgm:pt modelId="{53BE8E13-3F97-4678-8C7A-D5F9D626749B}">
      <dgm:prSet/>
      <dgm:spPr/>
      <dgm:t>
        <a:bodyPr/>
        <a:lstStyle/>
        <a:p>
          <a:pPr>
            <a:defRPr cap="all"/>
          </a:pPr>
          <a:r>
            <a:rPr lang="es-PE"/>
            <a:t>Objetivo: reconocer a tiempo, prevenir con protocolos claros y actuar con manejo escalonado.</a:t>
          </a:r>
          <a:endParaRPr lang="en-US"/>
        </a:p>
      </dgm:t>
    </dgm:pt>
    <dgm:pt modelId="{B46A2DD0-2FDE-4D90-90EF-0529F686C3AD}" type="parTrans" cxnId="{49B11782-AE49-477C-93AA-C0B28662C9A0}">
      <dgm:prSet/>
      <dgm:spPr/>
      <dgm:t>
        <a:bodyPr/>
        <a:lstStyle/>
        <a:p>
          <a:endParaRPr lang="en-US"/>
        </a:p>
      </dgm:t>
    </dgm:pt>
    <dgm:pt modelId="{D2D0F5B9-15DA-407D-9D05-65CD16A06B74}" type="sibTrans" cxnId="{49B11782-AE49-477C-93AA-C0B28662C9A0}">
      <dgm:prSet/>
      <dgm:spPr/>
      <dgm:t>
        <a:bodyPr/>
        <a:lstStyle/>
        <a:p>
          <a:endParaRPr lang="en-US"/>
        </a:p>
      </dgm:t>
    </dgm:pt>
    <dgm:pt modelId="{CDE3DD00-DCA6-4BD1-824F-9877C6B87172}">
      <dgm:prSet/>
      <dgm:spPr/>
      <dgm:t>
        <a:bodyPr/>
        <a:lstStyle/>
        <a:p>
          <a:pPr>
            <a:defRPr cap="all"/>
          </a:pPr>
          <a:r>
            <a:rPr lang="es-PE"/>
            <a:t>Metodología: casos reales, criterios diagnósticos prácticos, pasos de manejo y perlas quirúrgicas.</a:t>
          </a:r>
          <a:endParaRPr lang="en-US"/>
        </a:p>
      </dgm:t>
    </dgm:pt>
    <dgm:pt modelId="{57B80B6D-D73F-4AF6-AAAB-54423044DB8A}" type="parTrans" cxnId="{E7BF6E40-107F-43CE-854F-F7B4BECE438B}">
      <dgm:prSet/>
      <dgm:spPr/>
      <dgm:t>
        <a:bodyPr/>
        <a:lstStyle/>
        <a:p>
          <a:endParaRPr lang="en-US"/>
        </a:p>
      </dgm:t>
    </dgm:pt>
    <dgm:pt modelId="{642E2594-E205-4A3C-AE2B-FBD285F4715C}" type="sibTrans" cxnId="{E7BF6E40-107F-43CE-854F-F7B4BECE438B}">
      <dgm:prSet/>
      <dgm:spPr/>
      <dgm:t>
        <a:bodyPr/>
        <a:lstStyle/>
        <a:p>
          <a:endParaRPr lang="en-US"/>
        </a:p>
      </dgm:t>
    </dgm:pt>
    <dgm:pt modelId="{78438C67-84A2-44A3-857E-9B75CCC4D218}">
      <dgm:prSet/>
      <dgm:spPr/>
      <dgm:t>
        <a:bodyPr/>
        <a:lstStyle/>
        <a:p>
          <a:pPr>
            <a:defRPr cap="all"/>
          </a:pPr>
          <a:r>
            <a:rPr lang="es-PE"/>
            <a:t>Enfoque: prevención (selección del paciente, centrado, succión, bioseguridad) &gt; corrección de eventos.</a:t>
          </a:r>
          <a:endParaRPr lang="en-US"/>
        </a:p>
      </dgm:t>
    </dgm:pt>
    <dgm:pt modelId="{5467BAF1-77EC-4548-9753-B2E82ADB972F}" type="parTrans" cxnId="{E0F60C24-D6BB-4B69-BA3A-13FAF08C38DD}">
      <dgm:prSet/>
      <dgm:spPr/>
      <dgm:t>
        <a:bodyPr/>
        <a:lstStyle/>
        <a:p>
          <a:endParaRPr lang="en-US"/>
        </a:p>
      </dgm:t>
    </dgm:pt>
    <dgm:pt modelId="{1D30EF15-6454-4217-ACE7-2765CC9DF9F5}" type="sibTrans" cxnId="{E0F60C24-D6BB-4B69-BA3A-13FAF08C38DD}">
      <dgm:prSet/>
      <dgm:spPr/>
      <dgm:t>
        <a:bodyPr/>
        <a:lstStyle/>
        <a:p>
          <a:endParaRPr lang="en-US"/>
        </a:p>
      </dgm:t>
    </dgm:pt>
    <dgm:pt modelId="{1B80B7D1-2160-45E3-AC4B-9A8072D0D0F9}" type="pres">
      <dgm:prSet presAssocID="{6CDC896A-5EA5-4E3F-A3D2-2D47EEC3608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B2DB5157-DDE9-4A3F-84A0-5F4DA893ADDE}" type="pres">
      <dgm:prSet presAssocID="{470CE675-D3C2-4D33-8655-2B4B09730ACE}" presName="compNode" presStyleCnt="0"/>
      <dgm:spPr/>
    </dgm:pt>
    <dgm:pt modelId="{ADCAA614-6CCB-4D39-B5E4-6AA5BAAA7C40}" type="pres">
      <dgm:prSet presAssocID="{470CE675-D3C2-4D33-8655-2B4B09730ACE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B8F2FA8-ECAD-46F8-8638-B94816ACE758}" type="pres">
      <dgm:prSet presAssocID="{470CE675-D3C2-4D33-8655-2B4B09730AC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 Sign"/>
        </a:ext>
      </dgm:extLst>
    </dgm:pt>
    <dgm:pt modelId="{DA60B96A-6B14-4582-96A2-F8658B64B3B4}" type="pres">
      <dgm:prSet presAssocID="{470CE675-D3C2-4D33-8655-2B4B09730ACE}" presName="spaceRect" presStyleCnt="0"/>
      <dgm:spPr/>
    </dgm:pt>
    <dgm:pt modelId="{8A938968-9145-4572-9941-62A7C24164A3}" type="pres">
      <dgm:prSet presAssocID="{470CE675-D3C2-4D33-8655-2B4B09730ACE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PE"/>
        </a:p>
      </dgm:t>
    </dgm:pt>
    <dgm:pt modelId="{CC144B5F-5E14-4117-A6EC-3391EB82F7DE}" type="pres">
      <dgm:prSet presAssocID="{F63AADCE-6C4D-470D-9FB5-DC2145852458}" presName="sibTrans" presStyleCnt="0"/>
      <dgm:spPr/>
    </dgm:pt>
    <dgm:pt modelId="{90849264-C467-4EBD-A113-73D20BC41F5B}" type="pres">
      <dgm:prSet presAssocID="{FB544864-1E91-4E62-841F-FF803AFF44C4}" presName="compNode" presStyleCnt="0"/>
      <dgm:spPr/>
    </dgm:pt>
    <dgm:pt modelId="{EC5E94EB-CE71-4B12-9E27-E1777816B146}" type="pres">
      <dgm:prSet presAssocID="{FB544864-1E91-4E62-841F-FF803AFF44C4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C642E8A-DA56-429F-A127-450A3D8A6EC0}" type="pres">
      <dgm:prSet presAssocID="{FB544864-1E91-4E62-841F-FF803AFF44C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7E089B14-EBB9-4D35-AAB2-3FAF2E8F0478}" type="pres">
      <dgm:prSet presAssocID="{FB544864-1E91-4E62-841F-FF803AFF44C4}" presName="spaceRect" presStyleCnt="0"/>
      <dgm:spPr/>
    </dgm:pt>
    <dgm:pt modelId="{C68DD358-892E-483C-B27A-BB72A1E09263}" type="pres">
      <dgm:prSet presAssocID="{FB544864-1E91-4E62-841F-FF803AFF44C4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PE"/>
        </a:p>
      </dgm:t>
    </dgm:pt>
    <dgm:pt modelId="{F4BE6816-C8AB-45C5-AB86-8C8C6A2C9369}" type="pres">
      <dgm:prSet presAssocID="{E70E4EFD-DB6F-4E8C-9D7F-1FD14AB135E8}" presName="sibTrans" presStyleCnt="0"/>
      <dgm:spPr/>
    </dgm:pt>
    <dgm:pt modelId="{064A5CFC-B7F0-4E75-9BAC-28D922DD32A8}" type="pres">
      <dgm:prSet presAssocID="{53BE8E13-3F97-4678-8C7A-D5F9D626749B}" presName="compNode" presStyleCnt="0"/>
      <dgm:spPr/>
    </dgm:pt>
    <dgm:pt modelId="{ACB7E1A2-56D8-43F5-88C9-A9A2254FFB69}" type="pres">
      <dgm:prSet presAssocID="{53BE8E13-3F97-4678-8C7A-D5F9D626749B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066F16B-4D3D-4E14-816C-11DCEDF368C9}" type="pres">
      <dgm:prSet presAssocID="{53BE8E13-3F97-4678-8C7A-D5F9D626749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85347E6C-F045-4172-B4D7-BC0B7BB36664}" type="pres">
      <dgm:prSet presAssocID="{53BE8E13-3F97-4678-8C7A-D5F9D626749B}" presName="spaceRect" presStyleCnt="0"/>
      <dgm:spPr/>
    </dgm:pt>
    <dgm:pt modelId="{005D3653-3259-4D19-8FBC-F5D53F8B8D2A}" type="pres">
      <dgm:prSet presAssocID="{53BE8E13-3F97-4678-8C7A-D5F9D626749B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PE"/>
        </a:p>
      </dgm:t>
    </dgm:pt>
    <dgm:pt modelId="{25636C40-1064-4AA4-957A-8DB4F94CFB8F}" type="pres">
      <dgm:prSet presAssocID="{D2D0F5B9-15DA-407D-9D05-65CD16A06B74}" presName="sibTrans" presStyleCnt="0"/>
      <dgm:spPr/>
    </dgm:pt>
    <dgm:pt modelId="{8FB47F93-1BFD-43EB-8378-5B843F0F3898}" type="pres">
      <dgm:prSet presAssocID="{CDE3DD00-DCA6-4BD1-824F-9877C6B87172}" presName="compNode" presStyleCnt="0"/>
      <dgm:spPr/>
    </dgm:pt>
    <dgm:pt modelId="{2CB875ED-BE8E-44F4-BF83-ADFA793024B3}" type="pres">
      <dgm:prSet presAssocID="{CDE3DD00-DCA6-4BD1-824F-9877C6B87172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EFCC05C-C4D4-407A-A74D-0CF8F1FCCC9A}" type="pres">
      <dgm:prSet presAssocID="{CDE3DD00-DCA6-4BD1-824F-9877C6B8717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opio"/>
        </a:ext>
      </dgm:extLst>
    </dgm:pt>
    <dgm:pt modelId="{8370464E-714D-456D-9660-94D4FB428AEB}" type="pres">
      <dgm:prSet presAssocID="{CDE3DD00-DCA6-4BD1-824F-9877C6B87172}" presName="spaceRect" presStyleCnt="0"/>
      <dgm:spPr/>
    </dgm:pt>
    <dgm:pt modelId="{9332DBF5-939D-4668-8AD0-021DEA001685}" type="pres">
      <dgm:prSet presAssocID="{CDE3DD00-DCA6-4BD1-824F-9877C6B87172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PE"/>
        </a:p>
      </dgm:t>
    </dgm:pt>
    <dgm:pt modelId="{BAB7D438-63C9-492C-9ED6-746FB47B8F83}" type="pres">
      <dgm:prSet presAssocID="{642E2594-E205-4A3C-AE2B-FBD285F4715C}" presName="sibTrans" presStyleCnt="0"/>
      <dgm:spPr/>
    </dgm:pt>
    <dgm:pt modelId="{B1747279-FDEA-4CB7-83E3-ACD1FF9634FA}" type="pres">
      <dgm:prSet presAssocID="{78438C67-84A2-44A3-857E-9B75CCC4D218}" presName="compNode" presStyleCnt="0"/>
      <dgm:spPr/>
    </dgm:pt>
    <dgm:pt modelId="{CDF609F5-E56C-4144-BFD4-66447F43E869}" type="pres">
      <dgm:prSet presAssocID="{78438C67-84A2-44A3-857E-9B75CCC4D218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605F95E-89BD-49A3-9017-0812C9D1C984}" type="pres">
      <dgm:prSet presAssocID="{78438C67-84A2-44A3-857E-9B75CCC4D21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tir"/>
        </a:ext>
      </dgm:extLst>
    </dgm:pt>
    <dgm:pt modelId="{0F898D5B-E579-4E60-8C43-852056BBCC07}" type="pres">
      <dgm:prSet presAssocID="{78438C67-84A2-44A3-857E-9B75CCC4D218}" presName="spaceRect" presStyleCnt="0"/>
      <dgm:spPr/>
    </dgm:pt>
    <dgm:pt modelId="{46F6FC8E-690D-41DB-B27B-C9B6C4BC6079}" type="pres">
      <dgm:prSet presAssocID="{78438C67-84A2-44A3-857E-9B75CCC4D218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7CBFF41D-5347-4A45-BDC7-7DF6C8C3A3DC}" type="presOf" srcId="{6CDC896A-5EA5-4E3F-A3D2-2D47EEC36087}" destId="{1B80B7D1-2160-45E3-AC4B-9A8072D0D0F9}" srcOrd="0" destOrd="0" presId="urn:microsoft.com/office/officeart/2018/5/layout/IconLeafLabelList"/>
    <dgm:cxn modelId="{E8E26F94-CE6C-4298-9215-360739A47CDE}" type="presOf" srcId="{78438C67-84A2-44A3-857E-9B75CCC4D218}" destId="{46F6FC8E-690D-41DB-B27B-C9B6C4BC6079}" srcOrd="0" destOrd="0" presId="urn:microsoft.com/office/officeart/2018/5/layout/IconLeafLabelList"/>
    <dgm:cxn modelId="{E7BF6E40-107F-43CE-854F-F7B4BECE438B}" srcId="{6CDC896A-5EA5-4E3F-A3D2-2D47EEC36087}" destId="{CDE3DD00-DCA6-4BD1-824F-9877C6B87172}" srcOrd="3" destOrd="0" parTransId="{57B80B6D-D73F-4AF6-AAAB-54423044DB8A}" sibTransId="{642E2594-E205-4A3C-AE2B-FBD285F4715C}"/>
    <dgm:cxn modelId="{872E29AC-7DCA-46C1-B0BC-6DEA1DB1966E}" type="presOf" srcId="{FB544864-1E91-4E62-841F-FF803AFF44C4}" destId="{C68DD358-892E-483C-B27A-BB72A1E09263}" srcOrd="0" destOrd="0" presId="urn:microsoft.com/office/officeart/2018/5/layout/IconLeafLabelList"/>
    <dgm:cxn modelId="{D047A52C-A4E6-44F2-8AE9-9CD125ABA833}" type="presOf" srcId="{53BE8E13-3F97-4678-8C7A-D5F9D626749B}" destId="{005D3653-3259-4D19-8FBC-F5D53F8B8D2A}" srcOrd="0" destOrd="0" presId="urn:microsoft.com/office/officeart/2018/5/layout/IconLeafLabelList"/>
    <dgm:cxn modelId="{89A92CDD-E1CA-4035-8EC3-0B98550AFCB5}" srcId="{6CDC896A-5EA5-4E3F-A3D2-2D47EEC36087}" destId="{470CE675-D3C2-4D33-8655-2B4B09730ACE}" srcOrd="0" destOrd="0" parTransId="{F07C97E3-E5D2-4934-823D-CE9A819E5E77}" sibTransId="{F63AADCE-6C4D-470D-9FB5-DC2145852458}"/>
    <dgm:cxn modelId="{9BD57AAE-3694-40C1-8A88-8FB2C46AB2E6}" type="presOf" srcId="{470CE675-D3C2-4D33-8655-2B4B09730ACE}" destId="{8A938968-9145-4572-9941-62A7C24164A3}" srcOrd="0" destOrd="0" presId="urn:microsoft.com/office/officeart/2018/5/layout/IconLeafLabelList"/>
    <dgm:cxn modelId="{F32938BF-C1C1-4EC0-8E7D-A467488D6C41}" type="presOf" srcId="{CDE3DD00-DCA6-4BD1-824F-9877C6B87172}" destId="{9332DBF5-939D-4668-8AD0-021DEA001685}" srcOrd="0" destOrd="0" presId="urn:microsoft.com/office/officeart/2018/5/layout/IconLeafLabelList"/>
    <dgm:cxn modelId="{E0F60C24-D6BB-4B69-BA3A-13FAF08C38DD}" srcId="{6CDC896A-5EA5-4E3F-A3D2-2D47EEC36087}" destId="{78438C67-84A2-44A3-857E-9B75CCC4D218}" srcOrd="4" destOrd="0" parTransId="{5467BAF1-77EC-4548-9753-B2E82ADB972F}" sibTransId="{1D30EF15-6454-4217-ACE7-2765CC9DF9F5}"/>
    <dgm:cxn modelId="{AE04E560-67BF-4A59-A14E-4D6532C35AE5}" srcId="{6CDC896A-5EA5-4E3F-A3D2-2D47EEC36087}" destId="{FB544864-1E91-4E62-841F-FF803AFF44C4}" srcOrd="1" destOrd="0" parTransId="{B182BD06-9EAF-4673-BAC4-CF7628F22B79}" sibTransId="{E70E4EFD-DB6F-4E8C-9D7F-1FD14AB135E8}"/>
    <dgm:cxn modelId="{49B11782-AE49-477C-93AA-C0B28662C9A0}" srcId="{6CDC896A-5EA5-4E3F-A3D2-2D47EEC36087}" destId="{53BE8E13-3F97-4678-8C7A-D5F9D626749B}" srcOrd="2" destOrd="0" parTransId="{B46A2DD0-2FDE-4D90-90EF-0529F686C3AD}" sibTransId="{D2D0F5B9-15DA-407D-9D05-65CD16A06B74}"/>
    <dgm:cxn modelId="{FF8C42AF-C364-4FD0-9B06-AF260F503661}" type="presParOf" srcId="{1B80B7D1-2160-45E3-AC4B-9A8072D0D0F9}" destId="{B2DB5157-DDE9-4A3F-84A0-5F4DA893ADDE}" srcOrd="0" destOrd="0" presId="urn:microsoft.com/office/officeart/2018/5/layout/IconLeafLabelList"/>
    <dgm:cxn modelId="{8E1CDB19-3C62-444B-A776-789B6AEF0623}" type="presParOf" srcId="{B2DB5157-DDE9-4A3F-84A0-5F4DA893ADDE}" destId="{ADCAA614-6CCB-4D39-B5E4-6AA5BAAA7C40}" srcOrd="0" destOrd="0" presId="urn:microsoft.com/office/officeart/2018/5/layout/IconLeafLabelList"/>
    <dgm:cxn modelId="{F8252898-A4D4-469D-8670-D6C09BF45D3E}" type="presParOf" srcId="{B2DB5157-DDE9-4A3F-84A0-5F4DA893ADDE}" destId="{FB8F2FA8-ECAD-46F8-8638-B94816ACE758}" srcOrd="1" destOrd="0" presId="urn:microsoft.com/office/officeart/2018/5/layout/IconLeafLabelList"/>
    <dgm:cxn modelId="{BEB51C43-0C36-4BF0-A431-4D4CFCCB9271}" type="presParOf" srcId="{B2DB5157-DDE9-4A3F-84A0-5F4DA893ADDE}" destId="{DA60B96A-6B14-4582-96A2-F8658B64B3B4}" srcOrd="2" destOrd="0" presId="urn:microsoft.com/office/officeart/2018/5/layout/IconLeafLabelList"/>
    <dgm:cxn modelId="{71EAA089-4578-43DC-A169-223622919190}" type="presParOf" srcId="{B2DB5157-DDE9-4A3F-84A0-5F4DA893ADDE}" destId="{8A938968-9145-4572-9941-62A7C24164A3}" srcOrd="3" destOrd="0" presId="urn:microsoft.com/office/officeart/2018/5/layout/IconLeafLabelList"/>
    <dgm:cxn modelId="{A5E1BC78-42B5-42D8-877E-2A2DF2D46390}" type="presParOf" srcId="{1B80B7D1-2160-45E3-AC4B-9A8072D0D0F9}" destId="{CC144B5F-5E14-4117-A6EC-3391EB82F7DE}" srcOrd="1" destOrd="0" presId="urn:microsoft.com/office/officeart/2018/5/layout/IconLeafLabelList"/>
    <dgm:cxn modelId="{E55E4418-44B1-4E9B-ADCF-BB5616DC49BE}" type="presParOf" srcId="{1B80B7D1-2160-45E3-AC4B-9A8072D0D0F9}" destId="{90849264-C467-4EBD-A113-73D20BC41F5B}" srcOrd="2" destOrd="0" presId="urn:microsoft.com/office/officeart/2018/5/layout/IconLeafLabelList"/>
    <dgm:cxn modelId="{8DE09990-A4EF-4CB0-8931-B3196980957B}" type="presParOf" srcId="{90849264-C467-4EBD-A113-73D20BC41F5B}" destId="{EC5E94EB-CE71-4B12-9E27-E1777816B146}" srcOrd="0" destOrd="0" presId="urn:microsoft.com/office/officeart/2018/5/layout/IconLeafLabelList"/>
    <dgm:cxn modelId="{9FAF9BE7-AD00-43B4-AFA9-E65DFA4B6DDF}" type="presParOf" srcId="{90849264-C467-4EBD-A113-73D20BC41F5B}" destId="{FC642E8A-DA56-429F-A127-450A3D8A6EC0}" srcOrd="1" destOrd="0" presId="urn:microsoft.com/office/officeart/2018/5/layout/IconLeafLabelList"/>
    <dgm:cxn modelId="{E9578938-6AF9-41E1-A160-ACF9FBDC0B82}" type="presParOf" srcId="{90849264-C467-4EBD-A113-73D20BC41F5B}" destId="{7E089B14-EBB9-4D35-AAB2-3FAF2E8F0478}" srcOrd="2" destOrd="0" presId="urn:microsoft.com/office/officeart/2018/5/layout/IconLeafLabelList"/>
    <dgm:cxn modelId="{E16C4ADF-FCE2-4C78-91EA-5C009C487860}" type="presParOf" srcId="{90849264-C467-4EBD-A113-73D20BC41F5B}" destId="{C68DD358-892E-483C-B27A-BB72A1E09263}" srcOrd="3" destOrd="0" presId="urn:microsoft.com/office/officeart/2018/5/layout/IconLeafLabelList"/>
    <dgm:cxn modelId="{1E1D74B3-F983-423C-B0E3-F18ED3411D72}" type="presParOf" srcId="{1B80B7D1-2160-45E3-AC4B-9A8072D0D0F9}" destId="{F4BE6816-C8AB-45C5-AB86-8C8C6A2C9369}" srcOrd="3" destOrd="0" presId="urn:microsoft.com/office/officeart/2018/5/layout/IconLeafLabelList"/>
    <dgm:cxn modelId="{DC66C1AB-C8ED-4E7B-8DE3-976CB0065161}" type="presParOf" srcId="{1B80B7D1-2160-45E3-AC4B-9A8072D0D0F9}" destId="{064A5CFC-B7F0-4E75-9BAC-28D922DD32A8}" srcOrd="4" destOrd="0" presId="urn:microsoft.com/office/officeart/2018/5/layout/IconLeafLabelList"/>
    <dgm:cxn modelId="{64FFD009-43E3-4289-B503-A462881A1089}" type="presParOf" srcId="{064A5CFC-B7F0-4E75-9BAC-28D922DD32A8}" destId="{ACB7E1A2-56D8-43F5-88C9-A9A2254FFB69}" srcOrd="0" destOrd="0" presId="urn:microsoft.com/office/officeart/2018/5/layout/IconLeafLabelList"/>
    <dgm:cxn modelId="{684D5916-EFB2-414A-97DE-08B299EBC3E7}" type="presParOf" srcId="{064A5CFC-B7F0-4E75-9BAC-28D922DD32A8}" destId="{5066F16B-4D3D-4E14-816C-11DCEDF368C9}" srcOrd="1" destOrd="0" presId="urn:microsoft.com/office/officeart/2018/5/layout/IconLeafLabelList"/>
    <dgm:cxn modelId="{20F6EAB6-4E7B-4969-96F9-47D1E6203083}" type="presParOf" srcId="{064A5CFC-B7F0-4E75-9BAC-28D922DD32A8}" destId="{85347E6C-F045-4172-B4D7-BC0B7BB36664}" srcOrd="2" destOrd="0" presId="urn:microsoft.com/office/officeart/2018/5/layout/IconLeafLabelList"/>
    <dgm:cxn modelId="{3AA41525-3C9D-4929-BD8F-3DDFA386AA42}" type="presParOf" srcId="{064A5CFC-B7F0-4E75-9BAC-28D922DD32A8}" destId="{005D3653-3259-4D19-8FBC-F5D53F8B8D2A}" srcOrd="3" destOrd="0" presId="urn:microsoft.com/office/officeart/2018/5/layout/IconLeafLabelList"/>
    <dgm:cxn modelId="{9490C72E-CAF5-4134-9010-DFDED65B21FB}" type="presParOf" srcId="{1B80B7D1-2160-45E3-AC4B-9A8072D0D0F9}" destId="{25636C40-1064-4AA4-957A-8DB4F94CFB8F}" srcOrd="5" destOrd="0" presId="urn:microsoft.com/office/officeart/2018/5/layout/IconLeafLabelList"/>
    <dgm:cxn modelId="{13AAABFF-DBD2-47E0-9D46-6018B7D67C17}" type="presParOf" srcId="{1B80B7D1-2160-45E3-AC4B-9A8072D0D0F9}" destId="{8FB47F93-1BFD-43EB-8378-5B843F0F3898}" srcOrd="6" destOrd="0" presId="urn:microsoft.com/office/officeart/2018/5/layout/IconLeafLabelList"/>
    <dgm:cxn modelId="{0B638DD8-B882-4E80-83D0-100EE2ADCE42}" type="presParOf" srcId="{8FB47F93-1BFD-43EB-8378-5B843F0F3898}" destId="{2CB875ED-BE8E-44F4-BF83-ADFA793024B3}" srcOrd="0" destOrd="0" presId="urn:microsoft.com/office/officeart/2018/5/layout/IconLeafLabelList"/>
    <dgm:cxn modelId="{5692B693-4732-431C-8DA5-5C9491DB0EC7}" type="presParOf" srcId="{8FB47F93-1BFD-43EB-8378-5B843F0F3898}" destId="{1EFCC05C-C4D4-407A-A74D-0CF8F1FCCC9A}" srcOrd="1" destOrd="0" presId="urn:microsoft.com/office/officeart/2018/5/layout/IconLeafLabelList"/>
    <dgm:cxn modelId="{BADD4D04-8B45-42AA-AD02-345954E2A29A}" type="presParOf" srcId="{8FB47F93-1BFD-43EB-8378-5B843F0F3898}" destId="{8370464E-714D-456D-9660-94D4FB428AEB}" srcOrd="2" destOrd="0" presId="urn:microsoft.com/office/officeart/2018/5/layout/IconLeafLabelList"/>
    <dgm:cxn modelId="{9A24F936-B97A-4EBA-B550-7B84D12D10A3}" type="presParOf" srcId="{8FB47F93-1BFD-43EB-8378-5B843F0F3898}" destId="{9332DBF5-939D-4668-8AD0-021DEA001685}" srcOrd="3" destOrd="0" presId="urn:microsoft.com/office/officeart/2018/5/layout/IconLeafLabelList"/>
    <dgm:cxn modelId="{D64719A8-7826-4AE1-810F-6E64C9A12221}" type="presParOf" srcId="{1B80B7D1-2160-45E3-AC4B-9A8072D0D0F9}" destId="{BAB7D438-63C9-492C-9ED6-746FB47B8F83}" srcOrd="7" destOrd="0" presId="urn:microsoft.com/office/officeart/2018/5/layout/IconLeafLabelList"/>
    <dgm:cxn modelId="{B07E0B20-4C89-494C-87ED-1FB1D4F6D946}" type="presParOf" srcId="{1B80B7D1-2160-45E3-AC4B-9A8072D0D0F9}" destId="{B1747279-FDEA-4CB7-83E3-ACD1FF9634FA}" srcOrd="8" destOrd="0" presId="urn:microsoft.com/office/officeart/2018/5/layout/IconLeafLabelList"/>
    <dgm:cxn modelId="{A45989CA-D134-4FC8-98D5-44E7A92612D6}" type="presParOf" srcId="{B1747279-FDEA-4CB7-83E3-ACD1FF9634FA}" destId="{CDF609F5-E56C-4144-BFD4-66447F43E869}" srcOrd="0" destOrd="0" presId="urn:microsoft.com/office/officeart/2018/5/layout/IconLeafLabelList"/>
    <dgm:cxn modelId="{B464E71F-57EC-461D-ACB6-3B992A206D72}" type="presParOf" srcId="{B1747279-FDEA-4CB7-83E3-ACD1FF9634FA}" destId="{6605F95E-89BD-49A3-9017-0812C9D1C984}" srcOrd="1" destOrd="0" presId="urn:microsoft.com/office/officeart/2018/5/layout/IconLeafLabelList"/>
    <dgm:cxn modelId="{EF001859-AF91-4157-8966-472174B4592B}" type="presParOf" srcId="{B1747279-FDEA-4CB7-83E3-ACD1FF9634FA}" destId="{0F898D5B-E579-4E60-8C43-852056BBCC07}" srcOrd="2" destOrd="0" presId="urn:microsoft.com/office/officeart/2018/5/layout/IconLeafLabelList"/>
    <dgm:cxn modelId="{381A2AA2-B26B-403A-B1E5-0AEA90B8A166}" type="presParOf" srcId="{B1747279-FDEA-4CB7-83E3-ACD1FF9634FA}" destId="{46F6FC8E-690D-41DB-B27B-C9B6C4BC607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D16E28-469D-46AB-BFFF-4B4DECB4E7A8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66D46B25-ADFF-458F-A625-6A6DE0AA2A9D}">
      <dgm:prSet/>
      <dgm:spPr/>
      <dgm:t>
        <a:bodyPr/>
        <a:lstStyle/>
        <a:p>
          <a:r>
            <a:rPr lang="es-PE" dirty="0"/>
            <a:t>La mejor complicación es la que no ocurre: checklist preoperatorio, criterio en la indicación y control de calidad del equipo.</a:t>
          </a:r>
          <a:endParaRPr lang="en-US" dirty="0"/>
        </a:p>
      </dgm:t>
    </dgm:pt>
    <dgm:pt modelId="{E846CBA9-D14D-4FE2-A34B-EE9C765AA19B}" type="parTrans" cxnId="{9B8B6816-9472-4428-9756-488C818CA531}">
      <dgm:prSet/>
      <dgm:spPr/>
      <dgm:t>
        <a:bodyPr/>
        <a:lstStyle/>
        <a:p>
          <a:endParaRPr lang="en-US"/>
        </a:p>
      </dgm:t>
    </dgm:pt>
    <dgm:pt modelId="{4B9D1E35-C28F-4C48-94ED-64DDCF34D745}" type="sibTrans" cxnId="{9B8B6816-9472-4428-9756-488C818CA531}">
      <dgm:prSet phldrT="1" phldr="0"/>
      <dgm:spPr/>
      <dgm:t>
        <a:bodyPr/>
        <a:lstStyle/>
        <a:p>
          <a:endParaRPr lang="en-US"/>
        </a:p>
      </dgm:t>
    </dgm:pt>
    <dgm:pt modelId="{DE717880-B0CE-455B-9BF5-DB8FBC628507}">
      <dgm:prSet/>
      <dgm:spPr/>
      <dgm:t>
        <a:bodyPr/>
        <a:lstStyle/>
        <a:p>
          <a:r>
            <a:rPr lang="es-PE"/>
            <a:t>Diagnóstico temprano = mejor pronóstico: control a las 24–48 h, lámpara de hendidura, topografía y OCT según el caso.</a:t>
          </a:r>
          <a:endParaRPr lang="en-US"/>
        </a:p>
      </dgm:t>
    </dgm:pt>
    <dgm:pt modelId="{275BE3B0-7DDE-4910-9C8D-D78AE07E49D0}" type="parTrans" cxnId="{BD8BC88D-4C7C-45F1-A8C1-D12E8063BF0B}">
      <dgm:prSet/>
      <dgm:spPr/>
      <dgm:t>
        <a:bodyPr/>
        <a:lstStyle/>
        <a:p>
          <a:endParaRPr lang="en-US"/>
        </a:p>
      </dgm:t>
    </dgm:pt>
    <dgm:pt modelId="{AE88F2C5-26C7-4154-A12E-3DB2D1021BED}" type="sibTrans" cxnId="{BD8BC88D-4C7C-45F1-A8C1-D12E8063BF0B}">
      <dgm:prSet phldrT="2" phldr="0"/>
      <dgm:spPr/>
      <dgm:t>
        <a:bodyPr/>
        <a:lstStyle/>
        <a:p>
          <a:endParaRPr lang="en-US"/>
        </a:p>
      </dgm:t>
    </dgm:pt>
    <dgm:pt modelId="{42EF0D50-014F-44CF-8BD6-2BFF50E076DD}">
      <dgm:prSet/>
      <dgm:spPr/>
      <dgm:t>
        <a:bodyPr/>
        <a:lstStyle/>
        <a:p>
          <a:r>
            <a:rPr lang="es-PE"/>
            <a:t>Manejo escalonado: conservador vs. quirúrgico según compromiso visual/estromal y estabilidad del flap.</a:t>
          </a:r>
          <a:endParaRPr lang="en-US"/>
        </a:p>
      </dgm:t>
    </dgm:pt>
    <dgm:pt modelId="{EDA2CB7A-3C7E-45AC-80C7-640E086092F0}" type="parTrans" cxnId="{F1F8DABE-03FC-4570-A172-B4962B2E207A}">
      <dgm:prSet/>
      <dgm:spPr/>
      <dgm:t>
        <a:bodyPr/>
        <a:lstStyle/>
        <a:p>
          <a:endParaRPr lang="en-US"/>
        </a:p>
      </dgm:t>
    </dgm:pt>
    <dgm:pt modelId="{965BB7F7-DA38-4CFB-AFC4-04A002348FB8}" type="sibTrans" cxnId="{F1F8DABE-03FC-4570-A172-B4962B2E207A}">
      <dgm:prSet phldrT="3" phldr="0"/>
      <dgm:spPr/>
      <dgm:t>
        <a:bodyPr/>
        <a:lstStyle/>
        <a:p>
          <a:endParaRPr lang="en-US"/>
        </a:p>
      </dgm:t>
    </dgm:pt>
    <dgm:pt modelId="{98394856-81D8-4C68-859B-22EF14ED3054}">
      <dgm:prSet/>
      <dgm:spPr/>
      <dgm:t>
        <a:bodyPr/>
        <a:lstStyle/>
        <a:p>
          <a:r>
            <a:rPr lang="es-PE"/>
            <a:t>Transparencia con el paciente: informar, documentar y consensuar el plan; reforzar adherencia al tratamiento.</a:t>
          </a:r>
          <a:endParaRPr lang="en-US"/>
        </a:p>
      </dgm:t>
    </dgm:pt>
    <dgm:pt modelId="{EC278470-CDE1-48E2-AF17-ABBBDE231127}" type="parTrans" cxnId="{EAEDEA57-40A3-4B05-BD11-93BEBAF553DB}">
      <dgm:prSet/>
      <dgm:spPr/>
      <dgm:t>
        <a:bodyPr/>
        <a:lstStyle/>
        <a:p>
          <a:endParaRPr lang="en-US"/>
        </a:p>
      </dgm:t>
    </dgm:pt>
    <dgm:pt modelId="{F5638230-82FD-4E89-B1DC-08C57F4D2598}" type="sibTrans" cxnId="{EAEDEA57-40A3-4B05-BD11-93BEBAF553DB}">
      <dgm:prSet phldrT="4" phldr="0"/>
      <dgm:spPr/>
      <dgm:t>
        <a:bodyPr/>
        <a:lstStyle/>
        <a:p>
          <a:endParaRPr lang="en-US"/>
        </a:p>
      </dgm:t>
    </dgm:pt>
    <dgm:pt modelId="{9141E6EF-35B7-439D-A858-9869E3CFB20A}">
      <dgm:prSet/>
      <dgm:spPr/>
      <dgm:t>
        <a:bodyPr/>
        <a:lstStyle/>
        <a:p>
          <a:r>
            <a:rPr lang="es-PE"/>
            <a:t>Cuándo NO seguir: ante succión irregular, descentramiento significativo o riesgo estromal, es más seguro detener y reprogramar.</a:t>
          </a:r>
          <a:endParaRPr lang="en-US"/>
        </a:p>
      </dgm:t>
    </dgm:pt>
    <dgm:pt modelId="{74A7FC8A-B95E-4F92-BCF4-F8C9B7250C79}" type="parTrans" cxnId="{D646E269-175C-42D5-9DD0-2E9242F22A21}">
      <dgm:prSet/>
      <dgm:spPr/>
      <dgm:t>
        <a:bodyPr/>
        <a:lstStyle/>
        <a:p>
          <a:endParaRPr lang="en-US"/>
        </a:p>
      </dgm:t>
    </dgm:pt>
    <dgm:pt modelId="{D54673B3-7A23-4B9E-B65C-9B120B9C8F15}" type="sibTrans" cxnId="{D646E269-175C-42D5-9DD0-2E9242F22A21}">
      <dgm:prSet phldrT="5" phldr="0"/>
      <dgm:spPr/>
      <dgm:t>
        <a:bodyPr/>
        <a:lstStyle/>
        <a:p>
          <a:endParaRPr lang="en-US"/>
        </a:p>
      </dgm:t>
    </dgm:pt>
    <dgm:pt modelId="{9015F757-4463-4D03-A8FD-56ABC277E040}">
      <dgm:prSet/>
      <dgm:spPr/>
      <dgm:t>
        <a:bodyPr/>
        <a:lstStyle/>
        <a:p>
          <a:r>
            <a:rPr lang="es-PE"/>
            <a:t>Prevención continua: tratar ojo seco/blefaritis antes, optimizar centrado y succión, y estandarizar antibioticoterapia/esteroides.</a:t>
          </a:r>
          <a:endParaRPr lang="en-US"/>
        </a:p>
      </dgm:t>
    </dgm:pt>
    <dgm:pt modelId="{CF448F9F-3B55-499E-A9FA-C8BB79C8DDEF}" type="parTrans" cxnId="{F47C9E1B-344F-4B2E-9E83-9D4D4807CFFC}">
      <dgm:prSet/>
      <dgm:spPr/>
      <dgm:t>
        <a:bodyPr/>
        <a:lstStyle/>
        <a:p>
          <a:endParaRPr lang="en-US"/>
        </a:p>
      </dgm:t>
    </dgm:pt>
    <dgm:pt modelId="{F141AA38-F7E7-48D2-9900-6CB293F944C4}" type="sibTrans" cxnId="{F47C9E1B-344F-4B2E-9E83-9D4D4807CFFC}">
      <dgm:prSet phldrT="6" phldr="0"/>
      <dgm:spPr/>
      <dgm:t>
        <a:bodyPr/>
        <a:lstStyle/>
        <a:p>
          <a:endParaRPr lang="en-US"/>
        </a:p>
      </dgm:t>
    </dgm:pt>
    <dgm:pt modelId="{EDACFE4A-DD01-4BA1-916A-6A275D33E80C}">
      <dgm:prSet/>
      <dgm:spPr/>
      <dgm:t>
        <a:bodyPr/>
        <a:lstStyle/>
        <a:p>
          <a:r>
            <a:rPr lang="es-PE"/>
            <a:t>Aprendizaje institucional: registrar casos, auditar resultados y actualizar protocolos y entrenamiento del equipo.</a:t>
          </a:r>
          <a:endParaRPr lang="en-US"/>
        </a:p>
      </dgm:t>
    </dgm:pt>
    <dgm:pt modelId="{24D79C25-4666-47B4-9300-3D2767B20FD2}" type="parTrans" cxnId="{48E34CB9-57A1-41E1-B4C3-959021E07DC9}">
      <dgm:prSet/>
      <dgm:spPr/>
      <dgm:t>
        <a:bodyPr/>
        <a:lstStyle/>
        <a:p>
          <a:endParaRPr lang="en-US"/>
        </a:p>
      </dgm:t>
    </dgm:pt>
    <dgm:pt modelId="{F0576CA9-8005-473A-BB0F-3F6B1905F67C}" type="sibTrans" cxnId="{48E34CB9-57A1-41E1-B4C3-959021E07DC9}">
      <dgm:prSet phldrT="7" phldr="0"/>
      <dgm:spPr/>
      <dgm:t>
        <a:bodyPr/>
        <a:lstStyle/>
        <a:p>
          <a:endParaRPr lang="en-US"/>
        </a:p>
      </dgm:t>
    </dgm:pt>
    <dgm:pt modelId="{95D5B27B-BA73-A943-8AF6-1D86D31C6F78}" type="pres">
      <dgm:prSet presAssocID="{66D16E28-469D-46AB-BFFF-4B4DECB4E7A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9EBAE16A-E5BF-AE44-B895-D32375877DD0}" type="pres">
      <dgm:prSet presAssocID="{66D46B25-ADFF-458F-A625-6A6DE0AA2A9D}" presName="thickLine" presStyleLbl="alignNode1" presStyleIdx="0" presStyleCnt="7"/>
      <dgm:spPr/>
    </dgm:pt>
    <dgm:pt modelId="{AF713A76-876F-D04C-8594-F3268EF42EEC}" type="pres">
      <dgm:prSet presAssocID="{66D46B25-ADFF-458F-A625-6A6DE0AA2A9D}" presName="horz1" presStyleCnt="0"/>
      <dgm:spPr/>
    </dgm:pt>
    <dgm:pt modelId="{5058EAC4-9DC3-8D49-8392-7BE75BAB9A0E}" type="pres">
      <dgm:prSet presAssocID="{66D46B25-ADFF-458F-A625-6A6DE0AA2A9D}" presName="tx1" presStyleLbl="revTx" presStyleIdx="0" presStyleCnt="7"/>
      <dgm:spPr/>
      <dgm:t>
        <a:bodyPr/>
        <a:lstStyle/>
        <a:p>
          <a:endParaRPr lang="es-PE"/>
        </a:p>
      </dgm:t>
    </dgm:pt>
    <dgm:pt modelId="{9BD8DA96-F0EC-9B4D-8A10-6191C5791FCF}" type="pres">
      <dgm:prSet presAssocID="{66D46B25-ADFF-458F-A625-6A6DE0AA2A9D}" presName="vert1" presStyleCnt="0"/>
      <dgm:spPr/>
    </dgm:pt>
    <dgm:pt modelId="{855BDB4F-AD60-184A-8B09-09F2EDF28816}" type="pres">
      <dgm:prSet presAssocID="{DE717880-B0CE-455B-9BF5-DB8FBC628507}" presName="thickLine" presStyleLbl="alignNode1" presStyleIdx="1" presStyleCnt="7"/>
      <dgm:spPr/>
    </dgm:pt>
    <dgm:pt modelId="{92EDA1BB-0B8E-F143-8D2C-A49DF18F6751}" type="pres">
      <dgm:prSet presAssocID="{DE717880-B0CE-455B-9BF5-DB8FBC628507}" presName="horz1" presStyleCnt="0"/>
      <dgm:spPr/>
    </dgm:pt>
    <dgm:pt modelId="{3FDA82D6-9C37-7B4B-87FA-4E63FBDCB478}" type="pres">
      <dgm:prSet presAssocID="{DE717880-B0CE-455B-9BF5-DB8FBC628507}" presName="tx1" presStyleLbl="revTx" presStyleIdx="1" presStyleCnt="7"/>
      <dgm:spPr/>
      <dgm:t>
        <a:bodyPr/>
        <a:lstStyle/>
        <a:p>
          <a:endParaRPr lang="es-PE"/>
        </a:p>
      </dgm:t>
    </dgm:pt>
    <dgm:pt modelId="{5318B7C9-C32E-BA4E-8B97-321A04C44051}" type="pres">
      <dgm:prSet presAssocID="{DE717880-B0CE-455B-9BF5-DB8FBC628507}" presName="vert1" presStyleCnt="0"/>
      <dgm:spPr/>
    </dgm:pt>
    <dgm:pt modelId="{411ACB44-B024-AA4F-9DA6-A853E1F85533}" type="pres">
      <dgm:prSet presAssocID="{42EF0D50-014F-44CF-8BD6-2BFF50E076DD}" presName="thickLine" presStyleLbl="alignNode1" presStyleIdx="2" presStyleCnt="7"/>
      <dgm:spPr/>
    </dgm:pt>
    <dgm:pt modelId="{4AE40B65-EE30-1D4F-9A24-DDCBAE4E1AFB}" type="pres">
      <dgm:prSet presAssocID="{42EF0D50-014F-44CF-8BD6-2BFF50E076DD}" presName="horz1" presStyleCnt="0"/>
      <dgm:spPr/>
    </dgm:pt>
    <dgm:pt modelId="{34DEB66D-9755-7B4C-9FD6-0122A0F778BE}" type="pres">
      <dgm:prSet presAssocID="{42EF0D50-014F-44CF-8BD6-2BFF50E076DD}" presName="tx1" presStyleLbl="revTx" presStyleIdx="2" presStyleCnt="7"/>
      <dgm:spPr/>
      <dgm:t>
        <a:bodyPr/>
        <a:lstStyle/>
        <a:p>
          <a:endParaRPr lang="es-PE"/>
        </a:p>
      </dgm:t>
    </dgm:pt>
    <dgm:pt modelId="{9D1813FB-8EEF-414F-90FE-82E0925CEC71}" type="pres">
      <dgm:prSet presAssocID="{42EF0D50-014F-44CF-8BD6-2BFF50E076DD}" presName="vert1" presStyleCnt="0"/>
      <dgm:spPr/>
    </dgm:pt>
    <dgm:pt modelId="{FD401A2E-9027-C346-90D3-7B1E6516F474}" type="pres">
      <dgm:prSet presAssocID="{98394856-81D8-4C68-859B-22EF14ED3054}" presName="thickLine" presStyleLbl="alignNode1" presStyleIdx="3" presStyleCnt="7"/>
      <dgm:spPr/>
    </dgm:pt>
    <dgm:pt modelId="{46184147-626E-9745-9648-B6810F4657CB}" type="pres">
      <dgm:prSet presAssocID="{98394856-81D8-4C68-859B-22EF14ED3054}" presName="horz1" presStyleCnt="0"/>
      <dgm:spPr/>
    </dgm:pt>
    <dgm:pt modelId="{CB3B5A79-4843-5449-A71F-1111BE874F32}" type="pres">
      <dgm:prSet presAssocID="{98394856-81D8-4C68-859B-22EF14ED3054}" presName="tx1" presStyleLbl="revTx" presStyleIdx="3" presStyleCnt="7"/>
      <dgm:spPr/>
      <dgm:t>
        <a:bodyPr/>
        <a:lstStyle/>
        <a:p>
          <a:endParaRPr lang="es-PE"/>
        </a:p>
      </dgm:t>
    </dgm:pt>
    <dgm:pt modelId="{4947C24B-F89D-A242-84E1-120F9E3CED2B}" type="pres">
      <dgm:prSet presAssocID="{98394856-81D8-4C68-859B-22EF14ED3054}" presName="vert1" presStyleCnt="0"/>
      <dgm:spPr/>
    </dgm:pt>
    <dgm:pt modelId="{56D7F218-E540-B94B-9C97-08081B1E62B0}" type="pres">
      <dgm:prSet presAssocID="{9141E6EF-35B7-439D-A858-9869E3CFB20A}" presName="thickLine" presStyleLbl="alignNode1" presStyleIdx="4" presStyleCnt="7"/>
      <dgm:spPr/>
    </dgm:pt>
    <dgm:pt modelId="{99EFCBBA-92E3-A747-B0C0-D017BB2CD9B7}" type="pres">
      <dgm:prSet presAssocID="{9141E6EF-35B7-439D-A858-9869E3CFB20A}" presName="horz1" presStyleCnt="0"/>
      <dgm:spPr/>
    </dgm:pt>
    <dgm:pt modelId="{CB299A40-DFDD-7C4A-8FF5-8F31839EA973}" type="pres">
      <dgm:prSet presAssocID="{9141E6EF-35B7-439D-A858-9869E3CFB20A}" presName="tx1" presStyleLbl="revTx" presStyleIdx="4" presStyleCnt="7"/>
      <dgm:spPr/>
      <dgm:t>
        <a:bodyPr/>
        <a:lstStyle/>
        <a:p>
          <a:endParaRPr lang="es-PE"/>
        </a:p>
      </dgm:t>
    </dgm:pt>
    <dgm:pt modelId="{569F976E-63BB-3341-8C49-64EDE7DFBFA8}" type="pres">
      <dgm:prSet presAssocID="{9141E6EF-35B7-439D-A858-9869E3CFB20A}" presName="vert1" presStyleCnt="0"/>
      <dgm:spPr/>
    </dgm:pt>
    <dgm:pt modelId="{DA05D46E-E29F-4D45-911F-7D8E0203E8E9}" type="pres">
      <dgm:prSet presAssocID="{9015F757-4463-4D03-A8FD-56ABC277E040}" presName="thickLine" presStyleLbl="alignNode1" presStyleIdx="5" presStyleCnt="7"/>
      <dgm:spPr/>
    </dgm:pt>
    <dgm:pt modelId="{9C03CBF2-FA8C-4C42-9520-547EF14AD000}" type="pres">
      <dgm:prSet presAssocID="{9015F757-4463-4D03-A8FD-56ABC277E040}" presName="horz1" presStyleCnt="0"/>
      <dgm:spPr/>
    </dgm:pt>
    <dgm:pt modelId="{F39E6C01-587A-ED46-BC8E-5BF0986FE516}" type="pres">
      <dgm:prSet presAssocID="{9015F757-4463-4D03-A8FD-56ABC277E040}" presName="tx1" presStyleLbl="revTx" presStyleIdx="5" presStyleCnt="7"/>
      <dgm:spPr/>
      <dgm:t>
        <a:bodyPr/>
        <a:lstStyle/>
        <a:p>
          <a:endParaRPr lang="es-PE"/>
        </a:p>
      </dgm:t>
    </dgm:pt>
    <dgm:pt modelId="{333BB87D-C709-CC4C-ACF4-D501B454F343}" type="pres">
      <dgm:prSet presAssocID="{9015F757-4463-4D03-A8FD-56ABC277E040}" presName="vert1" presStyleCnt="0"/>
      <dgm:spPr/>
    </dgm:pt>
    <dgm:pt modelId="{20346349-7ED8-7241-98D7-C730119EE63C}" type="pres">
      <dgm:prSet presAssocID="{EDACFE4A-DD01-4BA1-916A-6A275D33E80C}" presName="thickLine" presStyleLbl="alignNode1" presStyleIdx="6" presStyleCnt="7"/>
      <dgm:spPr/>
    </dgm:pt>
    <dgm:pt modelId="{FCBED497-C02A-2949-B217-2D58BFA15BE5}" type="pres">
      <dgm:prSet presAssocID="{EDACFE4A-DD01-4BA1-916A-6A275D33E80C}" presName="horz1" presStyleCnt="0"/>
      <dgm:spPr/>
    </dgm:pt>
    <dgm:pt modelId="{F27A00F9-2B7B-B844-A07B-204B4BDEF75D}" type="pres">
      <dgm:prSet presAssocID="{EDACFE4A-DD01-4BA1-916A-6A275D33E80C}" presName="tx1" presStyleLbl="revTx" presStyleIdx="6" presStyleCnt="7"/>
      <dgm:spPr/>
      <dgm:t>
        <a:bodyPr/>
        <a:lstStyle/>
        <a:p>
          <a:endParaRPr lang="es-PE"/>
        </a:p>
      </dgm:t>
    </dgm:pt>
    <dgm:pt modelId="{C7F5B30A-C645-C74D-B55E-C6F554860C90}" type="pres">
      <dgm:prSet presAssocID="{EDACFE4A-DD01-4BA1-916A-6A275D33E80C}" presName="vert1" presStyleCnt="0"/>
      <dgm:spPr/>
    </dgm:pt>
  </dgm:ptLst>
  <dgm:cxnLst>
    <dgm:cxn modelId="{879F2073-BEDE-854F-BE4E-47EC504AE471}" type="presOf" srcId="{98394856-81D8-4C68-859B-22EF14ED3054}" destId="{CB3B5A79-4843-5449-A71F-1111BE874F32}" srcOrd="0" destOrd="0" presId="urn:microsoft.com/office/officeart/2008/layout/LinedList"/>
    <dgm:cxn modelId="{BCFE9216-8C52-1E48-86A3-92901B9E323F}" type="presOf" srcId="{9015F757-4463-4D03-A8FD-56ABC277E040}" destId="{F39E6C01-587A-ED46-BC8E-5BF0986FE516}" srcOrd="0" destOrd="0" presId="urn:microsoft.com/office/officeart/2008/layout/LinedList"/>
    <dgm:cxn modelId="{48E34CB9-57A1-41E1-B4C3-959021E07DC9}" srcId="{66D16E28-469D-46AB-BFFF-4B4DECB4E7A8}" destId="{EDACFE4A-DD01-4BA1-916A-6A275D33E80C}" srcOrd="6" destOrd="0" parTransId="{24D79C25-4666-47B4-9300-3D2767B20FD2}" sibTransId="{F0576CA9-8005-473A-BB0F-3F6B1905F67C}"/>
    <dgm:cxn modelId="{F1F8DABE-03FC-4570-A172-B4962B2E207A}" srcId="{66D16E28-469D-46AB-BFFF-4B4DECB4E7A8}" destId="{42EF0D50-014F-44CF-8BD6-2BFF50E076DD}" srcOrd="2" destOrd="0" parTransId="{EDA2CB7A-3C7E-45AC-80C7-640E086092F0}" sibTransId="{965BB7F7-DA38-4CFB-AFC4-04A002348FB8}"/>
    <dgm:cxn modelId="{EAEDEA57-40A3-4B05-BD11-93BEBAF553DB}" srcId="{66D16E28-469D-46AB-BFFF-4B4DECB4E7A8}" destId="{98394856-81D8-4C68-859B-22EF14ED3054}" srcOrd="3" destOrd="0" parTransId="{EC278470-CDE1-48E2-AF17-ABBBDE231127}" sibTransId="{F5638230-82FD-4E89-B1DC-08C57F4D2598}"/>
    <dgm:cxn modelId="{D646E269-175C-42D5-9DD0-2E9242F22A21}" srcId="{66D16E28-469D-46AB-BFFF-4B4DECB4E7A8}" destId="{9141E6EF-35B7-439D-A858-9869E3CFB20A}" srcOrd="4" destOrd="0" parTransId="{74A7FC8A-B95E-4F92-BCF4-F8C9B7250C79}" sibTransId="{D54673B3-7A23-4B9E-B65C-9B120B9C8F15}"/>
    <dgm:cxn modelId="{7A00D026-DC08-A04C-9C43-010D517AA1A7}" type="presOf" srcId="{9141E6EF-35B7-439D-A858-9869E3CFB20A}" destId="{CB299A40-DFDD-7C4A-8FF5-8F31839EA973}" srcOrd="0" destOrd="0" presId="urn:microsoft.com/office/officeart/2008/layout/LinedList"/>
    <dgm:cxn modelId="{EBF20855-8A60-AD49-9673-F154B8203FE3}" type="presOf" srcId="{DE717880-B0CE-455B-9BF5-DB8FBC628507}" destId="{3FDA82D6-9C37-7B4B-87FA-4E63FBDCB478}" srcOrd="0" destOrd="0" presId="urn:microsoft.com/office/officeart/2008/layout/LinedList"/>
    <dgm:cxn modelId="{30730DF1-30D4-EF4D-977C-2F62F444E756}" type="presOf" srcId="{EDACFE4A-DD01-4BA1-916A-6A275D33E80C}" destId="{F27A00F9-2B7B-B844-A07B-204B4BDEF75D}" srcOrd="0" destOrd="0" presId="urn:microsoft.com/office/officeart/2008/layout/LinedList"/>
    <dgm:cxn modelId="{BD8BC88D-4C7C-45F1-A8C1-D12E8063BF0B}" srcId="{66D16E28-469D-46AB-BFFF-4B4DECB4E7A8}" destId="{DE717880-B0CE-455B-9BF5-DB8FBC628507}" srcOrd="1" destOrd="0" parTransId="{275BE3B0-7DDE-4910-9C8D-D78AE07E49D0}" sibTransId="{AE88F2C5-26C7-4154-A12E-3DB2D1021BED}"/>
    <dgm:cxn modelId="{DC0A4268-FEC5-BB45-A4DE-10D276FFEA1D}" type="presOf" srcId="{42EF0D50-014F-44CF-8BD6-2BFF50E076DD}" destId="{34DEB66D-9755-7B4C-9FD6-0122A0F778BE}" srcOrd="0" destOrd="0" presId="urn:microsoft.com/office/officeart/2008/layout/LinedList"/>
    <dgm:cxn modelId="{F47C9E1B-344F-4B2E-9E83-9D4D4807CFFC}" srcId="{66D16E28-469D-46AB-BFFF-4B4DECB4E7A8}" destId="{9015F757-4463-4D03-A8FD-56ABC277E040}" srcOrd="5" destOrd="0" parTransId="{CF448F9F-3B55-499E-A9FA-C8BB79C8DDEF}" sibTransId="{F141AA38-F7E7-48D2-9900-6CB293F944C4}"/>
    <dgm:cxn modelId="{0F237BAE-E7BA-F64E-84A4-2335D09487CB}" type="presOf" srcId="{66D46B25-ADFF-458F-A625-6A6DE0AA2A9D}" destId="{5058EAC4-9DC3-8D49-8392-7BE75BAB9A0E}" srcOrd="0" destOrd="0" presId="urn:microsoft.com/office/officeart/2008/layout/LinedList"/>
    <dgm:cxn modelId="{E3FF7383-C73A-844D-AFEC-B462AA146DD2}" type="presOf" srcId="{66D16E28-469D-46AB-BFFF-4B4DECB4E7A8}" destId="{95D5B27B-BA73-A943-8AF6-1D86D31C6F78}" srcOrd="0" destOrd="0" presId="urn:microsoft.com/office/officeart/2008/layout/LinedList"/>
    <dgm:cxn modelId="{9B8B6816-9472-4428-9756-488C818CA531}" srcId="{66D16E28-469D-46AB-BFFF-4B4DECB4E7A8}" destId="{66D46B25-ADFF-458F-A625-6A6DE0AA2A9D}" srcOrd="0" destOrd="0" parTransId="{E846CBA9-D14D-4FE2-A34B-EE9C765AA19B}" sibTransId="{4B9D1E35-C28F-4C48-94ED-64DDCF34D745}"/>
    <dgm:cxn modelId="{09C7097A-F868-F448-B56F-7B791F63B8E1}" type="presParOf" srcId="{95D5B27B-BA73-A943-8AF6-1D86D31C6F78}" destId="{9EBAE16A-E5BF-AE44-B895-D32375877DD0}" srcOrd="0" destOrd="0" presId="urn:microsoft.com/office/officeart/2008/layout/LinedList"/>
    <dgm:cxn modelId="{B3C2AC68-7E20-F84F-BA5A-CF20EF147C46}" type="presParOf" srcId="{95D5B27B-BA73-A943-8AF6-1D86D31C6F78}" destId="{AF713A76-876F-D04C-8594-F3268EF42EEC}" srcOrd="1" destOrd="0" presId="urn:microsoft.com/office/officeart/2008/layout/LinedList"/>
    <dgm:cxn modelId="{32BE02D1-BD47-2B4A-860F-D838A6D138CF}" type="presParOf" srcId="{AF713A76-876F-D04C-8594-F3268EF42EEC}" destId="{5058EAC4-9DC3-8D49-8392-7BE75BAB9A0E}" srcOrd="0" destOrd="0" presId="urn:microsoft.com/office/officeart/2008/layout/LinedList"/>
    <dgm:cxn modelId="{AD3F7433-9678-D44C-B33C-FA222D7C722E}" type="presParOf" srcId="{AF713A76-876F-D04C-8594-F3268EF42EEC}" destId="{9BD8DA96-F0EC-9B4D-8A10-6191C5791FCF}" srcOrd="1" destOrd="0" presId="urn:microsoft.com/office/officeart/2008/layout/LinedList"/>
    <dgm:cxn modelId="{C0A0C580-E32A-B94E-846F-029B6AC1EEF4}" type="presParOf" srcId="{95D5B27B-BA73-A943-8AF6-1D86D31C6F78}" destId="{855BDB4F-AD60-184A-8B09-09F2EDF28816}" srcOrd="2" destOrd="0" presId="urn:microsoft.com/office/officeart/2008/layout/LinedList"/>
    <dgm:cxn modelId="{E41095B4-6F89-2146-8558-BD9B1F186137}" type="presParOf" srcId="{95D5B27B-BA73-A943-8AF6-1D86D31C6F78}" destId="{92EDA1BB-0B8E-F143-8D2C-A49DF18F6751}" srcOrd="3" destOrd="0" presId="urn:microsoft.com/office/officeart/2008/layout/LinedList"/>
    <dgm:cxn modelId="{C6EEB2A1-DD29-F84B-B17F-C56C84360BA7}" type="presParOf" srcId="{92EDA1BB-0B8E-F143-8D2C-A49DF18F6751}" destId="{3FDA82D6-9C37-7B4B-87FA-4E63FBDCB478}" srcOrd="0" destOrd="0" presId="urn:microsoft.com/office/officeart/2008/layout/LinedList"/>
    <dgm:cxn modelId="{A1637F13-38BD-4A4C-9BFC-0652BBAB3300}" type="presParOf" srcId="{92EDA1BB-0B8E-F143-8D2C-A49DF18F6751}" destId="{5318B7C9-C32E-BA4E-8B97-321A04C44051}" srcOrd="1" destOrd="0" presId="urn:microsoft.com/office/officeart/2008/layout/LinedList"/>
    <dgm:cxn modelId="{22F35387-5F35-BA43-A8B0-30158E1D8289}" type="presParOf" srcId="{95D5B27B-BA73-A943-8AF6-1D86D31C6F78}" destId="{411ACB44-B024-AA4F-9DA6-A853E1F85533}" srcOrd="4" destOrd="0" presId="urn:microsoft.com/office/officeart/2008/layout/LinedList"/>
    <dgm:cxn modelId="{D45BB5EE-1A47-1845-B8DA-F0FD1A2FB598}" type="presParOf" srcId="{95D5B27B-BA73-A943-8AF6-1D86D31C6F78}" destId="{4AE40B65-EE30-1D4F-9A24-DDCBAE4E1AFB}" srcOrd="5" destOrd="0" presId="urn:microsoft.com/office/officeart/2008/layout/LinedList"/>
    <dgm:cxn modelId="{F1A5F3FA-CE7B-2447-AAE0-218362DD86DF}" type="presParOf" srcId="{4AE40B65-EE30-1D4F-9A24-DDCBAE4E1AFB}" destId="{34DEB66D-9755-7B4C-9FD6-0122A0F778BE}" srcOrd="0" destOrd="0" presId="urn:microsoft.com/office/officeart/2008/layout/LinedList"/>
    <dgm:cxn modelId="{324589A7-0881-8540-9A39-65CE4B2BFD7A}" type="presParOf" srcId="{4AE40B65-EE30-1D4F-9A24-DDCBAE4E1AFB}" destId="{9D1813FB-8EEF-414F-90FE-82E0925CEC71}" srcOrd="1" destOrd="0" presId="urn:microsoft.com/office/officeart/2008/layout/LinedList"/>
    <dgm:cxn modelId="{F92B55B1-F9B8-514C-9B75-A16826679C20}" type="presParOf" srcId="{95D5B27B-BA73-A943-8AF6-1D86D31C6F78}" destId="{FD401A2E-9027-C346-90D3-7B1E6516F474}" srcOrd="6" destOrd="0" presId="urn:microsoft.com/office/officeart/2008/layout/LinedList"/>
    <dgm:cxn modelId="{EC1575E1-6CAD-AB4E-B238-B6FA628C9749}" type="presParOf" srcId="{95D5B27B-BA73-A943-8AF6-1D86D31C6F78}" destId="{46184147-626E-9745-9648-B6810F4657CB}" srcOrd="7" destOrd="0" presId="urn:microsoft.com/office/officeart/2008/layout/LinedList"/>
    <dgm:cxn modelId="{F3C4C1D0-636D-AD4C-85D7-DBEB05D1D910}" type="presParOf" srcId="{46184147-626E-9745-9648-B6810F4657CB}" destId="{CB3B5A79-4843-5449-A71F-1111BE874F32}" srcOrd="0" destOrd="0" presId="urn:microsoft.com/office/officeart/2008/layout/LinedList"/>
    <dgm:cxn modelId="{EF216D9A-224E-4D4B-8FA8-D89098F1701A}" type="presParOf" srcId="{46184147-626E-9745-9648-B6810F4657CB}" destId="{4947C24B-F89D-A242-84E1-120F9E3CED2B}" srcOrd="1" destOrd="0" presId="urn:microsoft.com/office/officeart/2008/layout/LinedList"/>
    <dgm:cxn modelId="{7B9BBC0C-33EF-5543-8F39-9A10F6C89274}" type="presParOf" srcId="{95D5B27B-BA73-A943-8AF6-1D86D31C6F78}" destId="{56D7F218-E540-B94B-9C97-08081B1E62B0}" srcOrd="8" destOrd="0" presId="urn:microsoft.com/office/officeart/2008/layout/LinedList"/>
    <dgm:cxn modelId="{11A77FBE-932F-D945-96DB-D3B90B9B6FBB}" type="presParOf" srcId="{95D5B27B-BA73-A943-8AF6-1D86D31C6F78}" destId="{99EFCBBA-92E3-A747-B0C0-D017BB2CD9B7}" srcOrd="9" destOrd="0" presId="urn:microsoft.com/office/officeart/2008/layout/LinedList"/>
    <dgm:cxn modelId="{958F6537-5E9B-AB44-A836-93658B7EF00C}" type="presParOf" srcId="{99EFCBBA-92E3-A747-B0C0-D017BB2CD9B7}" destId="{CB299A40-DFDD-7C4A-8FF5-8F31839EA973}" srcOrd="0" destOrd="0" presId="urn:microsoft.com/office/officeart/2008/layout/LinedList"/>
    <dgm:cxn modelId="{015C2F0E-AA8F-FA46-B6E7-6A6F626F256A}" type="presParOf" srcId="{99EFCBBA-92E3-A747-B0C0-D017BB2CD9B7}" destId="{569F976E-63BB-3341-8C49-64EDE7DFBFA8}" srcOrd="1" destOrd="0" presId="urn:microsoft.com/office/officeart/2008/layout/LinedList"/>
    <dgm:cxn modelId="{BCB5F55A-B107-544B-98BE-C972271650C2}" type="presParOf" srcId="{95D5B27B-BA73-A943-8AF6-1D86D31C6F78}" destId="{DA05D46E-E29F-4D45-911F-7D8E0203E8E9}" srcOrd="10" destOrd="0" presId="urn:microsoft.com/office/officeart/2008/layout/LinedList"/>
    <dgm:cxn modelId="{C88650EE-01BA-4D47-8E10-50C15BB1EC2F}" type="presParOf" srcId="{95D5B27B-BA73-A943-8AF6-1D86D31C6F78}" destId="{9C03CBF2-FA8C-4C42-9520-547EF14AD000}" srcOrd="11" destOrd="0" presId="urn:microsoft.com/office/officeart/2008/layout/LinedList"/>
    <dgm:cxn modelId="{44DA2B04-8A7A-634D-9BD6-61130D5318E2}" type="presParOf" srcId="{9C03CBF2-FA8C-4C42-9520-547EF14AD000}" destId="{F39E6C01-587A-ED46-BC8E-5BF0986FE516}" srcOrd="0" destOrd="0" presId="urn:microsoft.com/office/officeart/2008/layout/LinedList"/>
    <dgm:cxn modelId="{4E7A130B-63DC-944E-B762-29366D6EE904}" type="presParOf" srcId="{9C03CBF2-FA8C-4C42-9520-547EF14AD000}" destId="{333BB87D-C709-CC4C-ACF4-D501B454F343}" srcOrd="1" destOrd="0" presId="urn:microsoft.com/office/officeart/2008/layout/LinedList"/>
    <dgm:cxn modelId="{9FA95B84-9114-5246-8C52-B53ECAC6A419}" type="presParOf" srcId="{95D5B27B-BA73-A943-8AF6-1D86D31C6F78}" destId="{20346349-7ED8-7241-98D7-C730119EE63C}" srcOrd="12" destOrd="0" presId="urn:microsoft.com/office/officeart/2008/layout/LinedList"/>
    <dgm:cxn modelId="{D079BE3F-A730-2D4A-901E-C38A77842433}" type="presParOf" srcId="{95D5B27B-BA73-A943-8AF6-1D86D31C6F78}" destId="{FCBED497-C02A-2949-B217-2D58BFA15BE5}" srcOrd="13" destOrd="0" presId="urn:microsoft.com/office/officeart/2008/layout/LinedList"/>
    <dgm:cxn modelId="{778915C3-E1EE-C44D-A2A0-8C4A94709997}" type="presParOf" srcId="{FCBED497-C02A-2949-B217-2D58BFA15BE5}" destId="{F27A00F9-2B7B-B844-A07B-204B4BDEF75D}" srcOrd="0" destOrd="0" presId="urn:microsoft.com/office/officeart/2008/layout/LinedList"/>
    <dgm:cxn modelId="{C9EA07FB-D2B8-5A4E-9154-1340D5CA9CEF}" type="presParOf" srcId="{FCBED497-C02A-2949-B217-2D58BFA15BE5}" destId="{C7F5B30A-C645-C74D-B55E-C6F554860C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791B8-527F-7B43-8F50-5DBC974FC729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7CF76-4508-F04B-8A5F-0469B85EFDE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150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7CF76-4508-F04B-8A5F-0469B85EFDED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885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FEF350-996B-FB92-001B-7C930F536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FB9943D-C8F1-1C05-37FF-D378B6B9C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6A51A85-1080-520D-FE8B-C10717B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0D05120-29A1-C39F-546F-48247725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BE1DE95-1A42-870E-730F-27C555D2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978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08CE0F-92DF-8F94-3453-81F8FD88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E34258C-4CAE-AA0C-C212-21814256E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ACA3E0F-F8DA-5BCD-134C-6C228A4B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AB142A9-A6A6-2032-24D5-62FBA6CA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DF20FB6-9EE4-B103-ED8F-12C13048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02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26D4CE57-54DC-E4BD-F7D9-9869FF1BF4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344E82F-1E55-AB10-315A-CA048C341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E464DC-F2F8-B643-9998-5461AC51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B0537A9-2A68-7CDD-9DEE-113F8049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B0AD528-0BB0-F5CC-FFD2-7B80B8EA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344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5B5F89-BC1D-321F-6E7B-50C3B00F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DF5DA91-F109-F10B-9913-7C7CE8D03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DB2C810-29FA-0023-443E-72F759D3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B35A7BB-1B2E-2A9E-6AEF-4DB17831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95EE9A4-EF3F-DA0F-0686-0745D800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003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20A0D18-09CA-E454-7DF5-B8AB296A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C0EB7DC-2D66-A6CA-9F68-2675C7B6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5B5124A-0238-B1FB-C28F-CC6BCAD0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82BFC3B-4237-EDB8-1F48-88B96A7F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D06E7C-19BA-85CA-1079-1D3758D1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96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841246-464A-ADE7-5B23-6489BB4F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7397ECE-0096-6580-1547-D2045AA5A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801A9D7-CC29-89E5-2F62-0E421C31B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F9FAED8-F589-33E4-3040-B3D6ABB7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FD17776-990F-976B-DD9F-7937F10E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7896336-26B1-DD45-C725-FE135F21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631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30B158-D415-229D-BE25-5DCC12C2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6446774-F521-EE74-6132-43EB97F41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C925AEF-643A-0F8A-57D3-CC52B8D21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63B5643-887A-E969-B9F2-13E15BF07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92BB8B3D-610D-D948-2A34-AE598D39F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88F57C19-87C3-CC81-3218-5D071ABCD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F4BBE98-935E-4879-42E4-9BFB1ADC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EB72996F-4AA3-5EE0-55A8-D9E27E31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648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D43A49-AE60-C24E-7217-6BE660BC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07D79DA-CF45-A2AB-4D84-059BA678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59EA3A8-BCBD-A71C-180B-9AD1764C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0F5033E-4628-08A7-A768-EDBBE2D0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069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29BC247-052A-9630-75CD-A4E6D282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11CABA3C-79F1-229B-FE5C-6B87D5D6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2FF693C-9C6B-4A90-5521-D0B6F346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921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E7BDF0-F8B0-A516-D814-8B631EB6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D7D1B79-0958-D5B2-D48C-D9342253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1A5CF03-C9EE-A4E3-0DE6-394B8079D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B9D17F4-D98B-26A4-6347-68D81DA8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013AF3D-00BD-8D46-3639-35B4CF54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67AACA4-8C49-CD93-E4C0-6B1A8755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417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CAEB351-B30F-BE64-EDBF-84898B45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CDF44C3-12C8-4424-9BB0-2D92FECDD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10D52D3-7701-27E9-CC10-D03B71429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1257038-6968-E21D-3D3D-0F4DF7B6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515FC0B-3C76-0BC0-690E-485D0347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52010BD-CDC8-5D4B-7D66-42DDD4CE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792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D42C8D6-03E4-036B-48AA-91B69868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7A69519-AA66-797C-4EA7-5BE18AFEF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F3FFE5D-B94F-4E17-29BC-524E0D855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08AD59-46D4-DD44-BEA0-AF42F6107E95}" type="datetimeFigureOut">
              <a:rPr lang="es-PE" smtClean="0"/>
              <a:t>28/08/2025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93BA2A8-E54F-49BF-5EBC-3350B3411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8CF5ED-1394-C8D8-5AD1-4EE02F9D5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2CA63-86D8-BE4A-86DB-9C52081953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681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BB6B426-EC2C-F423-E791-804EE034A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8"/>
            <a:ext cx="12202848" cy="68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9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1DD0ABF-2CC9-F282-9C6F-48C706845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2" y="1375966"/>
            <a:ext cx="11212537" cy="46500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5C34138-53E7-B4BC-27AA-8F483FC98D10}"/>
              </a:ext>
            </a:extLst>
          </p:cNvPr>
          <p:cNvSpPr txBox="1"/>
          <p:nvPr/>
        </p:nvSpPr>
        <p:spPr>
          <a:xfrm>
            <a:off x="3149201" y="542758"/>
            <a:ext cx="5893595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PLIEGUES O ESTRIAS DEL FLAP CORNEAL</a:t>
            </a:r>
          </a:p>
        </p:txBody>
      </p:sp>
    </p:spTree>
    <p:extLst>
      <p:ext uri="{BB962C8B-B14F-4D97-AF65-F5344CB8AC3E}">
        <p14:creationId xmlns:p14="http://schemas.microsoft.com/office/powerpoint/2010/main" val="395655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="" xmlns:a16="http://schemas.microsoft.com/office/drawing/2014/main" id="{73AD41DB-DF9F-49BC-85AE-6AB1840A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7612B8B-1BC2-DCA1-D2D7-EE4AC28D8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8"/>
          <a:stretch>
            <a:fillRect/>
          </a:stretch>
        </p:blipFill>
        <p:spPr>
          <a:xfrm>
            <a:off x="20" y="229806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AC00096D-9D6A-C110-5003-14F7A2B4BFF7}"/>
              </a:ext>
            </a:extLst>
          </p:cNvPr>
          <p:cNvSpPr txBox="1"/>
          <p:nvPr/>
        </p:nvSpPr>
        <p:spPr>
          <a:xfrm>
            <a:off x="5743714" y="5097735"/>
            <a:ext cx="5692774" cy="45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HEMORRAGIA INTRAOPERATORIA</a:t>
            </a:r>
          </a:p>
        </p:txBody>
      </p:sp>
    </p:spTree>
    <p:extLst>
      <p:ext uri="{BB962C8B-B14F-4D97-AF65-F5344CB8AC3E}">
        <p14:creationId xmlns:p14="http://schemas.microsoft.com/office/powerpoint/2010/main" val="701718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5429813-0A72-1AC5-0A18-B34B52DAA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1" y="1543051"/>
            <a:ext cx="10794838" cy="40862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C42B2E6-007A-C160-FC25-9328D254EE6E}"/>
              </a:ext>
            </a:extLst>
          </p:cNvPr>
          <p:cNvSpPr txBox="1"/>
          <p:nvPr/>
        </p:nvSpPr>
        <p:spPr>
          <a:xfrm>
            <a:off x="3667125" y="771525"/>
            <a:ext cx="48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/>
              <a:t>HEMORRAGIA INTRAOPERATORIA</a:t>
            </a:r>
          </a:p>
        </p:txBody>
      </p:sp>
    </p:spTree>
    <p:extLst>
      <p:ext uri="{BB962C8B-B14F-4D97-AF65-F5344CB8AC3E}">
        <p14:creationId xmlns:p14="http://schemas.microsoft.com/office/powerpoint/2010/main" val="114474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3D6EC93-F369-413E-AA67-5D4104161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DB1DD98-431F-A8AE-ACB2-A91D5DD8E2A1}"/>
              </a:ext>
            </a:extLst>
          </p:cNvPr>
          <p:cNvSpPr txBox="1"/>
          <p:nvPr/>
        </p:nvSpPr>
        <p:spPr>
          <a:xfrm>
            <a:off x="1423988" y="3305382"/>
            <a:ext cx="3316356" cy="101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FLAP CORNEAL DESCENTRADO</a:t>
            </a:r>
          </a:p>
        </p:txBody>
      </p:sp>
      <p:pic>
        <p:nvPicPr>
          <p:cNvPr id="2" name="Picture 2" descr="A decentered flap was prepared in the left eye using the Femto LDV... |  Download Scientific Diagram">
            <a:extLst>
              <a:ext uri="{FF2B5EF4-FFF2-40B4-BE49-F238E27FC236}">
                <a16:creationId xmlns="" xmlns:a16="http://schemas.microsoft.com/office/drawing/2014/main" id="{66BDF493-D92B-2C4A-CD44-2E2F7216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4721" b="2"/>
          <a:stretch>
            <a:fillRect/>
          </a:stretch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EA04677-6B2C-40F4-975C-ED919655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3F1ABE2E-F19F-4BD3-B0FA-8A2D8885B9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86D0F14-D449-4833-830D-A382829E2D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135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F3490A0-B595-7809-915C-CC37C32F4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2" y="1702096"/>
            <a:ext cx="11239876" cy="44397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5365033-14C2-B824-FE42-608215A56C41}"/>
              </a:ext>
            </a:extLst>
          </p:cNvPr>
          <p:cNvSpPr txBox="1"/>
          <p:nvPr/>
        </p:nvSpPr>
        <p:spPr>
          <a:xfrm>
            <a:off x="3806428" y="716152"/>
            <a:ext cx="4579144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FLAP CORNEAL DESCENTRADO</a:t>
            </a:r>
          </a:p>
        </p:txBody>
      </p:sp>
    </p:spTree>
    <p:extLst>
      <p:ext uri="{BB962C8B-B14F-4D97-AF65-F5344CB8AC3E}">
        <p14:creationId xmlns:p14="http://schemas.microsoft.com/office/powerpoint/2010/main" val="3588058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446B12-7391-4711-8B31-112A0B896C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A1A0DA0-7293-CB19-4FFE-AA86CEF694C0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FLAPS CORNEALES MUY DELGADOS O MUY GRUESOS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3E82BB3-B313-744B-BFDF-DC757212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9"/>
          <a:stretch>
            <a:fillRect/>
          </a:stretch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C0B7807-0C83-4963-821A-69B172722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B027EC7-3252-48A2-A7A4-1741F72E47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4EBC51E4-7477-4290-BBD0-18AD942C36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9753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D421608-73B5-15AE-6F5D-F65D87A5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5" y="1728788"/>
            <a:ext cx="11050269" cy="440054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9C5F54B-EFF2-2E84-C968-C44BFBFC671E}"/>
              </a:ext>
            </a:extLst>
          </p:cNvPr>
          <p:cNvSpPr txBox="1"/>
          <p:nvPr/>
        </p:nvSpPr>
        <p:spPr>
          <a:xfrm>
            <a:off x="2427685" y="728663"/>
            <a:ext cx="7336630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FLAPS CORNEALES MUY DELGADOS O MUY GRUESOS</a:t>
            </a:r>
          </a:p>
        </p:txBody>
      </p:sp>
    </p:spTree>
    <p:extLst>
      <p:ext uri="{BB962C8B-B14F-4D97-AF65-F5344CB8AC3E}">
        <p14:creationId xmlns:p14="http://schemas.microsoft.com/office/powerpoint/2010/main" val="144864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3D6EC93-F369-413E-AA67-5D4104161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79D9610-3DBB-3FD4-4FD9-29FDC66FC3CD}"/>
              </a:ext>
            </a:extLst>
          </p:cNvPr>
          <p:cNvSpPr txBox="1"/>
          <p:nvPr/>
        </p:nvSpPr>
        <p:spPr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FLAP CORNEAL INCOMPLETO O IRREGULAR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95B67F4-F8FC-3D97-1169-BBFAB045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-2" b="-2"/>
          <a:stretch>
            <a:fillRect/>
          </a:stretch>
        </p:blipFill>
        <p:spPr>
          <a:xfrm>
            <a:off x="5923722" y="10"/>
            <a:ext cx="6268278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EA04677-6B2C-40F4-975C-ED919655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3F1ABE2E-F19F-4BD3-B0FA-8A2D8885B9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86D0F14-D449-4833-830D-A382829E2D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8522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B4FD13D-2502-580D-F6CC-68D343012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34" y="1861927"/>
            <a:ext cx="10328154" cy="41647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B025C05-E685-10D8-839F-50B9521BE0B2}"/>
              </a:ext>
            </a:extLst>
          </p:cNvPr>
          <p:cNvSpPr txBox="1"/>
          <p:nvPr/>
        </p:nvSpPr>
        <p:spPr>
          <a:xfrm>
            <a:off x="2965381" y="831345"/>
            <a:ext cx="6261238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FLAP CORNEAL INCOMPLETO O IRREGULAR</a:t>
            </a:r>
          </a:p>
        </p:txBody>
      </p:sp>
    </p:spTree>
    <p:extLst>
      <p:ext uri="{BB962C8B-B14F-4D97-AF65-F5344CB8AC3E}">
        <p14:creationId xmlns:p14="http://schemas.microsoft.com/office/powerpoint/2010/main" val="417358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9203DE33-2CD4-4CA8-9AF3-37C3B6513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AF57B88-1D4C-41FA-A761-EC1DD10C35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2548F45-5164-4ABB-8212-7F293FDED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FDAF9C3-BF74-93F4-D864-CC6229192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b="12787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5E81CCFB-7BEF-4186-86FB-D09450B4D0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F00AA8F-5D22-BF51-0A58-A3CE1647012E}"/>
              </a:ext>
            </a:extLst>
          </p:cNvPr>
          <p:cNvSpPr txBox="1"/>
          <p:nvPr/>
        </p:nvSpPr>
        <p:spPr>
          <a:xfrm>
            <a:off x="534473" y="2950387"/>
            <a:ext cx="305229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FLAP CON BISAGRA  DEMASIADO PEQUEÑA O AUSENTE</a:t>
            </a:r>
          </a:p>
        </p:txBody>
      </p:sp>
    </p:spTree>
    <p:extLst>
      <p:ext uri="{BB962C8B-B14F-4D97-AF65-F5344CB8AC3E}">
        <p14:creationId xmlns:p14="http://schemas.microsoft.com/office/powerpoint/2010/main" val="409010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D914B7-23CB-BF1C-8AFB-2289C053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PE" sz="4200" b="1"/>
              <a:t>Introducción</a:t>
            </a:r>
            <a:br>
              <a:rPr lang="es-PE" sz="4200" b="1"/>
            </a:br>
            <a:endParaRPr lang="es-PE" sz="4200"/>
          </a:p>
        </p:txBody>
      </p:sp>
      <p:sp>
        <p:nvSpPr>
          <p:cNvPr id="11" name="sketch line">
            <a:extLst>
              <a:ext uri="{FF2B5EF4-FFF2-40B4-BE49-F238E27FC236}">
                <a16:creationId xmlns="" xmlns:a16="http://schemas.microsoft.com/office/drawing/2014/main" id="{E0CBAC23-2E3F-4A90-BA59-F8299F6A5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="" xmlns:a16="http://schemas.microsoft.com/office/drawing/2014/main" id="{B96B0FF7-0146-DED0-95D1-9A0B07419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66467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911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03FFE9D-3988-06D1-A079-DB6B58F952C6}"/>
              </a:ext>
            </a:extLst>
          </p:cNvPr>
          <p:cNvSpPr txBox="1"/>
          <p:nvPr/>
        </p:nvSpPr>
        <p:spPr>
          <a:xfrm>
            <a:off x="702468" y="986005"/>
            <a:ext cx="107870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PE" sz="1500" b="1" i="0" u="none" strike="noStrike" dirty="0">
                <a:solidFill>
                  <a:srgbClr val="000000"/>
                </a:solidFill>
                <a:effectLst/>
              </a:rPr>
              <a:t>Definición</a:t>
            </a: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/>
            </a:r>
            <a:br>
              <a:rPr lang="es-PE" sz="15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Corte de flap LASIK con una bisagra extremadamente pequeña o inexistente, creando un flap casi libre que pierde estabilidad.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PE" sz="1500" b="1" i="0" u="none" strike="noStrike" dirty="0">
                <a:solidFill>
                  <a:srgbClr val="000000"/>
                </a:solidFill>
                <a:effectLst/>
              </a:rPr>
              <a:t>Incidencia</a:t>
            </a: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/>
            </a:r>
            <a:br>
              <a:rPr lang="es-PE" sz="15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Ocurre en menos del 0.5% de los casos, siendo más común con microqueratomo mecánico. La técnica con láser femtosegundo lo reduce notablemente.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PE" sz="1500" b="1" i="0" u="none" strike="noStrike" dirty="0">
                <a:solidFill>
                  <a:srgbClr val="000000"/>
                </a:solidFill>
                <a:effectLst/>
              </a:rPr>
              <a:t>Factores de riesgo</a:t>
            </a:r>
            <a:endParaRPr lang="es-PE" sz="15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Alineación inexacta del anillo de succión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Succión irregular o inadecuada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Anatomía corneal no ideal (muy curva o plana)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Uso de microqueratomo mal calibrado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PE" sz="1500" b="1" i="0" u="none" strike="noStrike" dirty="0">
                <a:solidFill>
                  <a:srgbClr val="000000"/>
                </a:solidFill>
                <a:effectLst/>
              </a:rPr>
              <a:t>Prevención</a:t>
            </a:r>
            <a:endParaRPr lang="es-PE" sz="15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Verificar y calibrar correctamente el microqueratomo/láser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Asegurar buena succión y centrado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Considerar el uso de láser femtosegundo para mayor precisión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PE" sz="1500" b="1" i="0" u="none" strike="noStrike" dirty="0">
                <a:solidFill>
                  <a:srgbClr val="000000"/>
                </a:solidFill>
                <a:effectLst/>
              </a:rPr>
              <a:t>Manejo</a:t>
            </a:r>
            <a:endParaRPr lang="es-PE" sz="15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Si el flap está parcialmente libre y la quitación del tejido no compromete el estroma residual, se puede proceder con cautela.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Si la bisagra está dentro del eje visual o representa riesgo para la óptica, suspender la cirugía. Programar tratamiento alternativo, como PRK o reaterioración, una vez que la córnea se recupere.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PE" sz="1500" b="1" i="0" u="none" strike="noStrike" dirty="0">
                <a:solidFill>
                  <a:srgbClr val="000000"/>
                </a:solidFill>
                <a:effectLst/>
              </a:rPr>
              <a:t>Seguimiento</a:t>
            </a:r>
            <a:endParaRPr lang="es-PE" sz="15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Evaluación temprana con lámpara de hendidura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Control de estabilidad del flap y claridad corneal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Topografía y medición del grosor del estroma residual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PE" sz="1500" b="0" i="0" u="none" strike="noStrike" dirty="0">
                <a:solidFill>
                  <a:srgbClr val="000000"/>
                </a:solidFill>
                <a:effectLst/>
              </a:rPr>
              <a:t>Planificar retratamientos si hay aberraciones o fragmentación corneal visible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CB44EC6-E422-4BD9-652F-8EC8F78F98A7}"/>
              </a:ext>
            </a:extLst>
          </p:cNvPr>
          <p:cNvSpPr txBox="1"/>
          <p:nvPr/>
        </p:nvSpPr>
        <p:spPr>
          <a:xfrm>
            <a:off x="3045618" y="428458"/>
            <a:ext cx="6100762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FLAP</a:t>
            </a:r>
            <a:r>
              <a:rPr lang="en-US" sz="1800" b="1" dirty="0">
                <a:latin typeface="+mj-lt"/>
                <a:ea typeface="+mj-ea"/>
                <a:cs typeface="+mj-cs"/>
              </a:rPr>
              <a:t> CON BISAGRA  DEMASIADO PEQUEÑA O AUSENTE</a:t>
            </a:r>
          </a:p>
        </p:txBody>
      </p:sp>
    </p:spTree>
    <p:extLst>
      <p:ext uri="{BB962C8B-B14F-4D97-AF65-F5344CB8AC3E}">
        <p14:creationId xmlns:p14="http://schemas.microsoft.com/office/powerpoint/2010/main" val="1448399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3D6EC93-F369-413E-AA67-5D4104161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4FD8C42-ECF2-902C-C748-654934EAC01F}"/>
              </a:ext>
            </a:extLst>
          </p:cNvPr>
          <p:cNvSpPr txBox="1"/>
          <p:nvPr/>
        </p:nvSpPr>
        <p:spPr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PERFORACION COMPLETA DE LA CÓRNEA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FBB71C9-A98F-D60C-D67C-F5DE91BC7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30432" b="-1"/>
          <a:stretch>
            <a:fillRect/>
          </a:stretch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EA04677-6B2C-40F4-975C-ED919655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3F1ABE2E-F19F-4BD3-B0FA-8A2D8885B9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86D0F14-D449-4833-830D-A382829E2D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1777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700C77F-E938-7BA8-E2A9-19848F019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5" y="1542080"/>
            <a:ext cx="11086970" cy="44039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5078EA6-8099-38C8-531E-9B806932C465}"/>
              </a:ext>
            </a:extLst>
          </p:cNvPr>
          <p:cNvSpPr txBox="1"/>
          <p:nvPr/>
        </p:nvSpPr>
        <p:spPr>
          <a:xfrm>
            <a:off x="3078361" y="698507"/>
            <a:ext cx="6035278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PERFORACION COMPLETA DE LA CÓRNEA</a:t>
            </a:r>
          </a:p>
        </p:txBody>
      </p:sp>
    </p:spTree>
    <p:extLst>
      <p:ext uri="{BB962C8B-B14F-4D97-AF65-F5344CB8AC3E}">
        <p14:creationId xmlns:p14="http://schemas.microsoft.com/office/powerpoint/2010/main" val="95480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0AFB8A9-5193-7B6A-1DBD-7DBC7975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" r="15541" b="5615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3FB1BC2-AAB5-6EA7-47A9-24DE9C188F0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DESPLAZAMIENTO PARCIAL O TOTAL DEL FLAP CORNEAL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044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39D6473-2EB7-36D9-CF69-4C4E8364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0" y="1846423"/>
            <a:ext cx="10651783" cy="41973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1B289B5-2C4C-9EC7-0B6E-A7D9982DBEBE}"/>
              </a:ext>
            </a:extLst>
          </p:cNvPr>
          <p:cNvSpPr txBox="1"/>
          <p:nvPr/>
        </p:nvSpPr>
        <p:spPr>
          <a:xfrm>
            <a:off x="2209800" y="1114258"/>
            <a:ext cx="7772400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DESPLAZAMIENTO PARCIAL O TOTAL DEL FLAP CORNEAL</a:t>
            </a:r>
          </a:p>
        </p:txBody>
      </p:sp>
    </p:spTree>
    <p:extLst>
      <p:ext uri="{BB962C8B-B14F-4D97-AF65-F5344CB8AC3E}">
        <p14:creationId xmlns:p14="http://schemas.microsoft.com/office/powerpoint/2010/main" val="3943410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=""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085C2EE-0AFE-7A0F-5485-B2B0A0F99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 r="31334" b="7362"/>
          <a:stretch>
            <a:fillRect/>
          </a:stretch>
        </p:blipFill>
        <p:spPr>
          <a:xfrm>
            <a:off x="3429000" y="10"/>
            <a:ext cx="8763000" cy="68579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CFFBED9-67B2-C3A7-AC5E-776EEE961EBF}"/>
              </a:ext>
            </a:extLst>
          </p:cNvPr>
          <p:cNvSpPr txBox="1"/>
          <p:nvPr/>
        </p:nvSpPr>
        <p:spPr>
          <a:xfrm>
            <a:off x="715944" y="3176397"/>
            <a:ext cx="3438906" cy="7109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PLIEGUES O ESTRIAS TRAS LASIK</a:t>
            </a:r>
          </a:p>
        </p:txBody>
      </p:sp>
    </p:spTree>
    <p:extLst>
      <p:ext uri="{BB962C8B-B14F-4D97-AF65-F5344CB8AC3E}">
        <p14:creationId xmlns:p14="http://schemas.microsoft.com/office/powerpoint/2010/main" val="3877964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6EDA5C7-2CCD-FAA0-1683-5F96DCDE8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0" y="1643063"/>
            <a:ext cx="10800041" cy="44536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6FC0725-6B1E-540F-7C7A-5A402CBA7216}"/>
              </a:ext>
            </a:extLst>
          </p:cNvPr>
          <p:cNvSpPr txBox="1"/>
          <p:nvPr/>
        </p:nvSpPr>
        <p:spPr>
          <a:xfrm>
            <a:off x="3684984" y="1042821"/>
            <a:ext cx="4822032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PLIEGUES O ESTRIAS TRAS LASIK</a:t>
            </a:r>
          </a:p>
        </p:txBody>
      </p:sp>
    </p:spTree>
    <p:extLst>
      <p:ext uri="{BB962C8B-B14F-4D97-AF65-F5344CB8AC3E}">
        <p14:creationId xmlns:p14="http://schemas.microsoft.com/office/powerpoint/2010/main" val="2894169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="" xmlns:a16="http://schemas.microsoft.com/office/drawing/2014/main" id="{93B08880-F4DE-42E0-AE26-F56F56349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1CC5BE2-B3F3-3617-E1BF-38B4D55A4800}"/>
              </a:ext>
            </a:extLst>
          </p:cNvPr>
          <p:cNvSpPr txBox="1"/>
          <p:nvPr/>
        </p:nvSpPr>
        <p:spPr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EPITHELIAL INGROWTH TEMPRANO</a:t>
            </a:r>
          </a:p>
        </p:txBody>
      </p:sp>
      <p:pic>
        <p:nvPicPr>
          <p:cNvPr id="3" name="Picture 2" descr="Manejo del crecimiento epitelial en LASIK - FacoElche.com">
            <a:extLst>
              <a:ext uri="{FF2B5EF4-FFF2-40B4-BE49-F238E27FC236}">
                <a16:creationId xmlns="" xmlns:a16="http://schemas.microsoft.com/office/drawing/2014/main" id="{5937FFFE-AB69-00F6-7AD6-5CB2BEB1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>
            <a:fillRect/>
          </a:stretch>
        </p:blipFill>
        <p:spPr bwMode="auto">
          <a:xfrm>
            <a:off x="5632354" y="0"/>
            <a:ext cx="6559646" cy="3333749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/3) Crecimiento epitelial en LASIK - Qvision">
            <a:extLst>
              <a:ext uri="{FF2B5EF4-FFF2-40B4-BE49-F238E27FC236}">
                <a16:creationId xmlns="" xmlns:a16="http://schemas.microsoft.com/office/drawing/2014/main" id="{5B6DF037-7532-A1F4-DBE6-C887AE3D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 bwMode="auto">
          <a:xfrm>
            <a:off x="5387009" y="3524256"/>
            <a:ext cx="3661740" cy="3333744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11">
            <a:extLst>
              <a:ext uri="{FF2B5EF4-FFF2-40B4-BE49-F238E27FC236}">
                <a16:creationId xmlns="" xmlns:a16="http://schemas.microsoft.com/office/drawing/2014/main" id="{8A2A689E-17C0-4832-920D-11B3E03EE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V="1">
            <a:off x="2640985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oup 13">
            <a:extLst>
              <a:ext uri="{FF2B5EF4-FFF2-40B4-BE49-F238E27FC236}">
                <a16:creationId xmlns="" xmlns:a16="http://schemas.microsoft.com/office/drawing/2014/main" id="{364A290D-B7BC-40B4-AB97-0C801BCCE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3C60D1EB-842B-4027-9728-E57314926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44E103E5-C039-4EA4-843B-AD566B5C96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DC44CBC-223F-FB5B-1034-C0FCE0C51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r="8388" b="1"/>
          <a:stretch>
            <a:fillRect/>
          </a:stretch>
        </p:blipFill>
        <p:spPr>
          <a:xfrm>
            <a:off x="8825948" y="3333744"/>
            <a:ext cx="3366052" cy="3524261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316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C5C4B31-2E3B-55BD-D9CC-E7C14FEC6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" y="1909165"/>
            <a:ext cx="10642891" cy="42014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18F14CD-A138-60C2-FD26-33DD7247211C}"/>
              </a:ext>
            </a:extLst>
          </p:cNvPr>
          <p:cNvSpPr txBox="1"/>
          <p:nvPr/>
        </p:nvSpPr>
        <p:spPr>
          <a:xfrm>
            <a:off x="3045619" y="899945"/>
            <a:ext cx="6100762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EPITHELIAL INGROWTH TEMPRANO</a:t>
            </a:r>
          </a:p>
        </p:txBody>
      </p:sp>
    </p:spTree>
    <p:extLst>
      <p:ext uri="{BB962C8B-B14F-4D97-AF65-F5344CB8AC3E}">
        <p14:creationId xmlns:p14="http://schemas.microsoft.com/office/powerpoint/2010/main" val="1595547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0A1ED06-4733-4020-9C60-81D4D80140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0CA3509-3AF9-45FE-93ED-57BB5D5E8E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13444D6-F5CD-1B47-F4D5-64450AD3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r="21945"/>
          <a:stretch>
            <a:fillRect/>
          </a:stretch>
        </p:blipFill>
        <p:spPr>
          <a:xfrm>
            <a:off x="187388" y="182880"/>
            <a:ext cx="5915025" cy="64997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89250E5-79AA-F3EE-B412-4D47348B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0" r="1" b="1"/>
          <a:stretch>
            <a:fillRect/>
          </a:stretch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FC7364D-9320-F10F-BD2A-84150AF6E6F9}"/>
              </a:ext>
            </a:extLst>
          </p:cNvPr>
          <p:cNvSpPr txBox="1"/>
          <p:nvPr/>
        </p:nvSpPr>
        <p:spPr>
          <a:xfrm>
            <a:off x="93693" y="6110474"/>
            <a:ext cx="6102414" cy="747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</a:rPr>
              <a:t>INFECCION MICROBIANA DE LA CORNEA</a:t>
            </a:r>
          </a:p>
        </p:txBody>
      </p:sp>
    </p:spTree>
    <p:extLst>
      <p:ext uri="{BB962C8B-B14F-4D97-AF65-F5344CB8AC3E}">
        <p14:creationId xmlns:p14="http://schemas.microsoft.com/office/powerpoint/2010/main" val="1423127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aicite:3">
            <a:extLst>
              <a:ext uri="{FF2B5EF4-FFF2-40B4-BE49-F238E27FC236}">
                <a16:creationId xmlns="" xmlns:a16="http://schemas.microsoft.com/office/drawing/2014/main" id="{42FD5972-506F-D63E-3535-525953A8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62" y="1129846"/>
            <a:ext cx="10435875" cy="45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AFB254C-BC02-3E3E-4038-81FE2B7D3AB1}"/>
              </a:ext>
            </a:extLst>
          </p:cNvPr>
          <p:cNvSpPr txBox="1"/>
          <p:nvPr/>
        </p:nvSpPr>
        <p:spPr>
          <a:xfrm>
            <a:off x="4988718" y="514350"/>
            <a:ext cx="221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/>
              <a:t>BUTTONHOLE</a:t>
            </a:r>
          </a:p>
        </p:txBody>
      </p:sp>
    </p:spTree>
    <p:extLst>
      <p:ext uri="{BB962C8B-B14F-4D97-AF65-F5344CB8AC3E}">
        <p14:creationId xmlns:p14="http://schemas.microsoft.com/office/powerpoint/2010/main" val="1352933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18751F9-4F9A-CF21-F9CD-A5ECEE686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8" y="1713995"/>
            <a:ext cx="10982930" cy="45123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2C1FD8B-BECB-D150-EB34-5C5647891BEC}"/>
              </a:ext>
            </a:extLst>
          </p:cNvPr>
          <p:cNvSpPr txBox="1"/>
          <p:nvPr/>
        </p:nvSpPr>
        <p:spPr>
          <a:xfrm>
            <a:off x="3162747" y="824847"/>
            <a:ext cx="586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/>
              <a:t>INFECCION MICROBIANA DE LA CORNEA</a:t>
            </a:r>
          </a:p>
        </p:txBody>
      </p:sp>
    </p:spTree>
    <p:extLst>
      <p:ext uri="{BB962C8B-B14F-4D97-AF65-F5344CB8AC3E}">
        <p14:creationId xmlns:p14="http://schemas.microsoft.com/office/powerpoint/2010/main" val="693338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92926AD-ADAB-1FE1-66A7-8729C5C3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07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D5684BE-A288-3869-59BB-B2DAB4ED2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1BCC409-9F61-45B7-B14F-304AEF6C5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>
            <a:fillRect/>
          </a:stretch>
        </p:blipFill>
        <p:spPr>
          <a:xfrm>
            <a:off x="0" y="10"/>
            <a:ext cx="7682015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586FB48-A6A7-8456-62A9-B608351C302B}"/>
              </a:ext>
            </a:extLst>
          </p:cNvPr>
          <p:cNvSpPr txBox="1"/>
          <p:nvPr/>
        </p:nvSpPr>
        <p:spPr>
          <a:xfrm>
            <a:off x="0" y="6025597"/>
            <a:ext cx="432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QUERATITIS LAMELAR DIFUSA</a:t>
            </a:r>
          </a:p>
        </p:txBody>
      </p:sp>
    </p:spTree>
    <p:extLst>
      <p:ext uri="{BB962C8B-B14F-4D97-AF65-F5344CB8AC3E}">
        <p14:creationId xmlns:p14="http://schemas.microsoft.com/office/powerpoint/2010/main" val="2873592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1377E28-20CA-8BD5-EE22-9229A66EF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1448407"/>
            <a:ext cx="11058525" cy="4481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5DB3AE7-7511-657A-A250-BD09F27A2A84}"/>
              </a:ext>
            </a:extLst>
          </p:cNvPr>
          <p:cNvSpPr txBox="1"/>
          <p:nvPr/>
        </p:nvSpPr>
        <p:spPr>
          <a:xfrm>
            <a:off x="3931444" y="760207"/>
            <a:ext cx="432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/>
              <a:t>QUERATITIS LAMELAR DIFUSA</a:t>
            </a:r>
          </a:p>
        </p:txBody>
      </p:sp>
    </p:spTree>
    <p:extLst>
      <p:ext uri="{BB962C8B-B14F-4D97-AF65-F5344CB8AC3E}">
        <p14:creationId xmlns:p14="http://schemas.microsoft.com/office/powerpoint/2010/main" val="2894074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7E734232-46A8-4884-9A59-B7E3BA4BC3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502CCBE-98FA-83E9-4657-14B1BAA6F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5C5485B-425D-8E16-A759-6F5D0E69F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r="1" b="1"/>
          <a:stretch>
            <a:fillRect/>
          </a:stretch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6B42EE7-C21E-316B-8EDC-C0222D99D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r="1" b="1"/>
          <a:stretch>
            <a:fillRect/>
          </a:stretch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346B8D2-3218-41A5-B817-9ABFB108C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1E014CA-4279-4E70-AC56-0BBEBF92C2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8B3DCF8-9D1E-4907-B1EC-98D11BC16F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8D6B9EF-FF47-487C-8B82-F9F2B9A54A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717D090-7948-433A-AED2-EA1A98E6F0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618C3E8-8260-4E23-8BA1-C2C3E80BEF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E4AF11E4-FEA7-638A-58B3-8110851634B1}"/>
              </a:ext>
            </a:extLst>
          </p:cNvPr>
          <p:cNvSpPr txBox="1">
            <a:spLocks/>
          </p:cNvSpPr>
          <p:nvPr/>
        </p:nvSpPr>
        <p:spPr>
          <a:xfrm>
            <a:off x="699713" y="5588000"/>
            <a:ext cx="6867277" cy="920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PISK / IFS (Interface Fluid Syndrome</a:t>
            </a: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0727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887" y="400928"/>
            <a:ext cx="7134225" cy="749300"/>
          </a:xfrm>
        </p:spPr>
        <p:txBody>
          <a:bodyPr>
            <a:normAutofit fontScale="90000"/>
          </a:bodyPr>
          <a:lstStyle/>
          <a:p>
            <a:r>
              <a:rPr sz="3600" b="1" dirty="0">
                <a:latin typeface="+mn-lt"/>
              </a:rPr>
              <a:t>PISK / IFS (Interface Fluid Syndrome</a:t>
            </a:r>
            <a:r>
              <a:rPr dirty="0">
                <a:latin typeface="+mn-lt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03943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_tradnl" sz="1800" b="1" dirty="0"/>
              <a:t>Definición: </a:t>
            </a:r>
            <a:r>
              <a:rPr lang="es-ES_tradnl" sz="1800" dirty="0"/>
              <a:t>Acumulación de fluido en la interfaz del </a:t>
            </a:r>
            <a:r>
              <a:rPr lang="es-ES_tradnl" sz="1800" dirty="0" err="1"/>
              <a:t>flap</a:t>
            </a:r>
            <a:r>
              <a:rPr lang="es-ES_tradnl" sz="1800" dirty="0"/>
              <a:t> post-LASIK por PIO elevada; generalmente secundaria a respuesta a esteroides. Puede simular DLK.</a:t>
            </a:r>
          </a:p>
          <a:p>
            <a:pPr algn="just"/>
            <a:r>
              <a:rPr lang="es-ES_tradnl" sz="1800" b="1" dirty="0"/>
              <a:t>Incidencia: </a:t>
            </a:r>
            <a:r>
              <a:rPr lang="es-ES_tradnl" sz="1800" dirty="0"/>
              <a:t>Rara y probablemente subdiagnosticada; inicio típico &gt;1 semana postoperatoria (puede ser tardío).</a:t>
            </a:r>
          </a:p>
          <a:p>
            <a:pPr algn="just"/>
            <a:r>
              <a:rPr lang="es-ES_tradnl" sz="1800" b="1" dirty="0"/>
              <a:t>Factores de riesgo: </a:t>
            </a:r>
            <a:r>
              <a:rPr lang="es-ES_tradnl" sz="1800" dirty="0"/>
              <a:t>Respondedor a esteroides, uso prolongado/alta potencia de esteroides, hipertensión ocular previa/ángulo estrecho, medición central de PIO subestimada (Goldmann tras LASIK), oclusión de puntos lagrimales.</a:t>
            </a:r>
          </a:p>
          <a:p>
            <a:pPr algn="just"/>
            <a:r>
              <a:rPr lang="es-ES_tradnl" sz="1800" b="1" dirty="0"/>
              <a:t>Prevención: </a:t>
            </a:r>
            <a:r>
              <a:rPr lang="es-ES_tradnl" sz="1800" dirty="0"/>
              <a:t>Detectar respondedores; esteroide mínimo eficaz y retirada gradual; preferir FML/loteprednol si riesgo alto; control de PIO en 1.ª–2.ª semana; evitar PG en el postoperatorio inmediato; educación de signos de alarma.</a:t>
            </a:r>
          </a:p>
          <a:p>
            <a:pPr algn="just"/>
            <a:r>
              <a:rPr lang="es-ES_tradnl" sz="1800" b="1" dirty="0"/>
              <a:t>Manejo: </a:t>
            </a:r>
            <a:r>
              <a:rPr lang="es-ES_tradnl" sz="1800" dirty="0"/>
              <a:t>Suspender esteroides; ↓ PIO con betabloqueador + alfa-agonista + inhibidor de anhidrasa carbónica (tópico ± oral). Control 24–48 h con PIO y OCT de interfaz. Evitar prostaglandinas en el inmediato. Si DLK severa concomitante: levantar e irrigar interfaz + ATB; reintroducir esteroide con cautela cuando PIO esté controlada.</a:t>
            </a:r>
          </a:p>
          <a:p>
            <a:pPr algn="just"/>
            <a:r>
              <a:rPr lang="es-ES_tradnl" sz="1800" b="1" dirty="0"/>
              <a:t>Seguimiento: </a:t>
            </a:r>
            <a:r>
              <a:rPr lang="es-ES_tradnl" sz="1800" dirty="0"/>
              <a:t>Monitoreo seriado de PIO y OCT hasta la resolución del fluido; documentar recuperación visual/topográfica; ajustar antiinflamatorios según evolución.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58640" y="228600"/>
            <a:ext cx="3474720" cy="7772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es-ES_tradnl" sz="1600" dirty="0">
                <a:solidFill>
                  <a:srgbClr val="FF0000"/>
                </a:solidFill>
              </a:rPr>
              <a:t>Paciente post-LASIK con ↓ visión / haze</a:t>
            </a:r>
          </a:p>
        </p:txBody>
      </p:sp>
      <p:sp>
        <p:nvSpPr>
          <p:cNvPr id="4" name="Diamond 3"/>
          <p:cNvSpPr/>
          <p:nvPr/>
        </p:nvSpPr>
        <p:spPr>
          <a:xfrm>
            <a:off x="3352800" y="1113904"/>
            <a:ext cx="2743200" cy="1313411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es-ES_tradnl" sz="1400" dirty="0">
                <a:solidFill>
                  <a:schemeClr val="tx1"/>
                </a:solidFill>
              </a:rPr>
              <a:t>¿Tiempo de inicio</a:t>
            </a:r>
            <a:br>
              <a:rPr lang="es-ES_tradnl" sz="1400" dirty="0">
                <a:solidFill>
                  <a:schemeClr val="tx1"/>
                </a:solidFill>
              </a:rPr>
            </a:br>
            <a:r>
              <a:rPr lang="es-ES_tradnl" sz="1400" dirty="0">
                <a:solidFill>
                  <a:schemeClr val="tx1"/>
                </a:solidFill>
              </a:rPr>
              <a:t>de síntomas?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1524000" y="1874520"/>
            <a:ext cx="0" cy="32004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96648" y="2448791"/>
            <a:ext cx="54694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100" b="0"/>
            </a:pPr>
            <a:r>
              <a:rPr sz="1100" dirty="0"/>
              <a:t>≤ 72 h</a:t>
            </a:r>
          </a:p>
        </p:txBody>
      </p:sp>
      <p:sp>
        <p:nvSpPr>
          <p:cNvPr id="8" name="Rectangle 7"/>
          <p:cNvSpPr/>
          <p:nvPr/>
        </p:nvSpPr>
        <p:spPr>
          <a:xfrm>
            <a:off x="4305994" y="2813858"/>
            <a:ext cx="3527366" cy="910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200" b="0"/>
            </a:pPr>
            <a:r>
              <a:rPr lang="es-ES_tradnl" sz="1200" dirty="0">
                <a:solidFill>
                  <a:schemeClr val="tx1"/>
                </a:solidFill>
              </a:rPr>
              <a:t>DLK (24–72 h)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Infiltrado granular difuso “arena” (interfaz)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PIO normal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Mejora con esteroides</a:t>
            </a:r>
          </a:p>
        </p:txBody>
      </p:sp>
      <p:cxnSp>
        <p:nvCxnSpPr>
          <p:cNvPr id="9" name="Connector 8"/>
          <p:cNvCxnSpPr/>
          <p:nvPr/>
        </p:nvCxnSpPr>
        <p:spPr>
          <a:xfrm>
            <a:off x="2621280" y="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305995" y="3905597"/>
            <a:ext cx="3580011" cy="11236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200" b="0"/>
            </a:pPr>
            <a:r>
              <a:rPr lang="es-ES_tradnl" sz="1200" dirty="0">
                <a:solidFill>
                  <a:schemeClr val="tx1"/>
                </a:solidFill>
              </a:rPr>
              <a:t>Manejo DLK: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1) ↑ Esteroides tópicos (intensivo).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2) Si grado alto: lavado de interfaz + ATB.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3) Control 24–48 h (BH, topo/OCT según caso).</a:t>
            </a:r>
          </a:p>
        </p:txBody>
      </p:sp>
      <p:cxnSp>
        <p:nvCxnSpPr>
          <p:cNvPr id="11" name="Connector 10"/>
          <p:cNvCxnSpPr/>
          <p:nvPr/>
        </p:nvCxnSpPr>
        <p:spPr>
          <a:xfrm>
            <a:off x="1524000" y="4846320"/>
            <a:ext cx="0" cy="18288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358640" y="5329846"/>
            <a:ext cx="3474720" cy="1012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200" b="0"/>
            </a:pPr>
            <a:r>
              <a:rPr lang="es-ES_tradnl" sz="1200" dirty="0">
                <a:solidFill>
                  <a:schemeClr val="tx1"/>
                </a:solidFill>
              </a:rPr>
              <a:t>Seguimiento: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Si mejora: </a:t>
            </a:r>
            <a:r>
              <a:rPr lang="es-ES_tradnl" sz="1200" dirty="0" err="1">
                <a:solidFill>
                  <a:schemeClr val="tx1"/>
                </a:solidFill>
              </a:rPr>
              <a:t>taper</a:t>
            </a:r>
            <a:r>
              <a:rPr lang="es-ES_tradnl" sz="1200" dirty="0">
                <a:solidFill>
                  <a:schemeClr val="tx1"/>
                </a:solidFill>
              </a:rPr>
              <a:t> gradual.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Si no mejora: descartar infección/CTK; considerar re-lavado.</a:t>
            </a:r>
          </a:p>
        </p:txBody>
      </p:sp>
      <p:cxnSp>
        <p:nvCxnSpPr>
          <p:cNvPr id="13" name="Connector 12"/>
          <p:cNvCxnSpPr/>
          <p:nvPr/>
        </p:nvCxnSpPr>
        <p:spPr>
          <a:xfrm>
            <a:off x="1524000" y="6766560"/>
            <a:ext cx="0" cy="18288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>
            <a:off x="5364480" y="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70760" y="2482388"/>
            <a:ext cx="36260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100" b="0"/>
            </a:pPr>
            <a:r>
              <a:rPr sz="1100" dirty="0"/>
              <a:t>No</a:t>
            </a:r>
          </a:p>
        </p:txBody>
      </p:sp>
      <p:cxnSp>
        <p:nvCxnSpPr>
          <p:cNvPr id="19" name="Connector 18"/>
          <p:cNvCxnSpPr/>
          <p:nvPr/>
        </p:nvCxnSpPr>
        <p:spPr>
          <a:xfrm>
            <a:off x="1524000" y="4937760"/>
            <a:ext cx="0" cy="27432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20"/>
          <p:cNvCxnSpPr/>
          <p:nvPr/>
        </p:nvCxnSpPr>
        <p:spPr>
          <a:xfrm>
            <a:off x="1524000" y="6858000"/>
            <a:ext cx="0" cy="27432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 22"/>
          <p:cNvCxnSpPr/>
          <p:nvPr/>
        </p:nvCxnSpPr>
        <p:spPr>
          <a:xfrm flipH="1">
            <a:off x="8199120" y="0"/>
            <a:ext cx="5486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39153" y="8961120"/>
            <a:ext cx="807945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900" b="0"/>
            </a:pPr>
            <a:r>
              <a:rPr sz="900"/>
              <a:t>Referencia: Sahay, P., Bafna, R. K., Reddy, J. C., Vajpayee, R. B., &amp; Sharma, N. (2021). Complications of LASIK. Indian Journal of Ophthalmology, 69, 1658–1670.</a:t>
            </a:r>
          </a:p>
        </p:txBody>
      </p:sp>
      <p:sp>
        <p:nvSpPr>
          <p:cNvPr id="28" name="Diamond 13">
            <a:extLst>
              <a:ext uri="{FF2B5EF4-FFF2-40B4-BE49-F238E27FC236}">
                <a16:creationId xmlns="" xmlns:a16="http://schemas.microsoft.com/office/drawing/2014/main" id="{8EDDC818-8D6F-95EA-3780-6E3F2C4685CD}"/>
              </a:ext>
            </a:extLst>
          </p:cNvPr>
          <p:cNvSpPr/>
          <p:nvPr/>
        </p:nvSpPr>
        <p:spPr>
          <a:xfrm>
            <a:off x="6278880" y="1074765"/>
            <a:ext cx="2743200" cy="139446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/>
            </a:pPr>
            <a:r>
              <a:rPr lang="es-ES_tradnl" sz="1300" dirty="0">
                <a:solidFill>
                  <a:schemeClr val="tx1"/>
                </a:solidFill>
              </a:rPr>
              <a:t>¿PIO elevada?</a:t>
            </a:r>
            <a:br>
              <a:rPr lang="es-ES_tradnl" sz="1300" dirty="0">
                <a:solidFill>
                  <a:schemeClr val="tx1"/>
                </a:solidFill>
              </a:rPr>
            </a:br>
            <a:r>
              <a:rPr lang="es-ES_tradnl" sz="1300" dirty="0">
                <a:solidFill>
                  <a:schemeClr val="tx1"/>
                </a:solidFill>
              </a:rPr>
              <a:t>(Medir periférica/Tono‑Pen</a:t>
            </a:r>
            <a:r>
              <a:rPr sz="1300" dirty="0"/>
              <a:t>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3">
            <a:extLst>
              <a:ext uri="{FF2B5EF4-FFF2-40B4-BE49-F238E27FC236}">
                <a16:creationId xmlns="" xmlns:a16="http://schemas.microsoft.com/office/drawing/2014/main" id="{5C15E0DE-5574-02D9-4B31-1F63BFB3E7FE}"/>
              </a:ext>
            </a:extLst>
          </p:cNvPr>
          <p:cNvSpPr/>
          <p:nvPr/>
        </p:nvSpPr>
        <p:spPr>
          <a:xfrm>
            <a:off x="6325984" y="1224039"/>
            <a:ext cx="2743200" cy="1394460"/>
          </a:xfrm>
          <a:prstGeom prst="diamon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/>
            </a:pPr>
            <a:r>
              <a:rPr lang="es-ES_tradnl" sz="1300" dirty="0">
                <a:solidFill>
                  <a:schemeClr val="tx1"/>
                </a:solidFill>
              </a:rPr>
              <a:t>¿PIO elevada?</a:t>
            </a:r>
            <a:br>
              <a:rPr lang="es-ES_tradnl" sz="1300" dirty="0">
                <a:solidFill>
                  <a:schemeClr val="tx1"/>
                </a:solidFill>
              </a:rPr>
            </a:br>
            <a:r>
              <a:rPr lang="es-ES_tradnl" sz="1300" dirty="0">
                <a:solidFill>
                  <a:schemeClr val="tx1"/>
                </a:solidFill>
              </a:rPr>
              <a:t>(Medir periférica/Tono‑Pen</a:t>
            </a:r>
            <a:r>
              <a:rPr sz="1300" dirty="0"/>
              <a:t>)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F4AC376A-D744-2D28-ED83-D6CEF744899F}"/>
              </a:ext>
            </a:extLst>
          </p:cNvPr>
          <p:cNvSpPr/>
          <p:nvPr/>
        </p:nvSpPr>
        <p:spPr>
          <a:xfrm>
            <a:off x="3985953" y="2981594"/>
            <a:ext cx="4480560" cy="122543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200" b="0"/>
            </a:pPr>
            <a:r>
              <a:rPr lang="es-ES_tradnl" sz="1200" dirty="0">
                <a:solidFill>
                  <a:schemeClr val="tx1"/>
                </a:solidFill>
              </a:rPr>
              <a:t>PISK/IFS (&gt;1 semana)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Fluido en interfaz / pliegues del </a:t>
            </a:r>
            <a:r>
              <a:rPr lang="es-ES_tradnl" sz="1200" dirty="0" err="1">
                <a:solidFill>
                  <a:schemeClr val="tx1"/>
                </a:solidFill>
              </a:rPr>
              <a:t>flap</a:t>
            </a:r>
            <a:r>
              <a:rPr lang="es-ES_tradnl" sz="1200" dirty="0">
                <a:solidFill>
                  <a:schemeClr val="tx1"/>
                </a:solidFill>
              </a:rPr>
              <a:t/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PIO elevada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• Empeora con esteroides</a:t>
            </a:r>
          </a:p>
        </p:txBody>
      </p:sp>
      <p:sp>
        <p:nvSpPr>
          <p:cNvPr id="5" name="Rounded Rectangle 19">
            <a:extLst>
              <a:ext uri="{FF2B5EF4-FFF2-40B4-BE49-F238E27FC236}">
                <a16:creationId xmlns="" xmlns:a16="http://schemas.microsoft.com/office/drawing/2014/main" id="{5CC4B56D-ED23-BDD7-A407-D0CA9002BDEC}"/>
              </a:ext>
            </a:extLst>
          </p:cNvPr>
          <p:cNvSpPr/>
          <p:nvPr/>
        </p:nvSpPr>
        <p:spPr>
          <a:xfrm>
            <a:off x="3985953" y="4563427"/>
            <a:ext cx="4480560" cy="173736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200" b="0"/>
            </a:pPr>
            <a:r>
              <a:rPr lang="es-ES_tradnl" sz="1200" dirty="0">
                <a:solidFill>
                  <a:schemeClr val="tx1"/>
                </a:solidFill>
              </a:rPr>
              <a:t>Manejo PISK/IFS: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1) Suspender esteroides.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2) ↓ PIO: </a:t>
            </a:r>
            <a:r>
              <a:rPr lang="es-ES_tradnl" sz="1200" dirty="0" err="1">
                <a:solidFill>
                  <a:schemeClr val="tx1"/>
                </a:solidFill>
              </a:rPr>
              <a:t>betabloq</a:t>
            </a:r>
            <a:r>
              <a:rPr lang="es-ES_tradnl" sz="1200" dirty="0">
                <a:solidFill>
                  <a:schemeClr val="tx1"/>
                </a:solidFill>
              </a:rPr>
              <a:t> + alfa‑agonista + IAC (tópico/oral).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   Evitar PG en post‑</a:t>
            </a:r>
            <a:r>
              <a:rPr lang="es-ES_tradnl" sz="1200" dirty="0" err="1">
                <a:solidFill>
                  <a:schemeClr val="tx1"/>
                </a:solidFill>
              </a:rPr>
              <a:t>op</a:t>
            </a:r>
            <a:r>
              <a:rPr lang="es-ES_tradnl" sz="1200" dirty="0">
                <a:solidFill>
                  <a:schemeClr val="tx1"/>
                </a:solidFill>
              </a:rPr>
              <a:t> inmediato.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3) Control 24–48 h con PIO y OCT de interfaz.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4) Si DLK concomitante severa: lavado + ATB; reintroducir</a:t>
            </a:r>
            <a:br>
              <a:rPr lang="es-ES_tradnl" sz="1200" dirty="0">
                <a:solidFill>
                  <a:schemeClr val="tx1"/>
                </a:solidFill>
              </a:rPr>
            </a:br>
            <a:r>
              <a:rPr lang="es-ES_tradnl" sz="1200" dirty="0">
                <a:solidFill>
                  <a:schemeClr val="tx1"/>
                </a:solidFill>
              </a:rPr>
              <a:t>   esteroide con cautela cuando PIO esté controlada.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1A06D38E-6952-6C5B-8899-C3371F22CBD2}"/>
              </a:ext>
            </a:extLst>
          </p:cNvPr>
          <p:cNvSpPr txBox="1"/>
          <p:nvPr/>
        </p:nvSpPr>
        <p:spPr>
          <a:xfrm>
            <a:off x="4412044" y="2562127"/>
            <a:ext cx="88517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100" b="0"/>
            </a:pPr>
            <a:r>
              <a:rPr sz="1100" dirty="0"/>
              <a:t>&gt; 1 </a:t>
            </a:r>
            <a:r>
              <a:rPr sz="1100" dirty="0" err="1"/>
              <a:t>semana</a:t>
            </a:r>
            <a:endParaRPr sz="1100" dirty="0"/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4D6DB0F7-D01C-088B-9BF4-B162757A5F14}"/>
              </a:ext>
            </a:extLst>
          </p:cNvPr>
          <p:cNvSpPr txBox="1"/>
          <p:nvPr/>
        </p:nvSpPr>
        <p:spPr>
          <a:xfrm>
            <a:off x="7548345" y="2562127"/>
            <a:ext cx="29847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100" b="0"/>
            </a:pPr>
            <a:r>
              <a:rPr sz="1100" dirty="0" err="1"/>
              <a:t>Sí</a:t>
            </a:r>
            <a:endParaRPr sz="1100" dirty="0"/>
          </a:p>
        </p:txBody>
      </p:sp>
      <p:sp>
        <p:nvSpPr>
          <p:cNvPr id="8" name="Diamond 3">
            <a:extLst>
              <a:ext uri="{FF2B5EF4-FFF2-40B4-BE49-F238E27FC236}">
                <a16:creationId xmlns="" xmlns:a16="http://schemas.microsoft.com/office/drawing/2014/main" id="{1A43307F-BBBA-E27C-F26A-4227ADA4FD1B}"/>
              </a:ext>
            </a:extLst>
          </p:cNvPr>
          <p:cNvSpPr/>
          <p:nvPr/>
        </p:nvSpPr>
        <p:spPr>
          <a:xfrm>
            <a:off x="3582785" y="1297700"/>
            <a:ext cx="2743200" cy="1253836"/>
          </a:xfrm>
          <a:prstGeom prst="diamon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es-ES_tradnl" sz="1400" dirty="0">
                <a:solidFill>
                  <a:schemeClr val="tx1"/>
                </a:solidFill>
              </a:rPr>
              <a:t>¿Tiempo de inicio</a:t>
            </a:r>
            <a:br>
              <a:rPr lang="es-ES_tradnl" sz="1400" dirty="0">
                <a:solidFill>
                  <a:schemeClr val="tx1"/>
                </a:solidFill>
              </a:rPr>
            </a:br>
            <a:r>
              <a:rPr lang="es-ES_tradnl" sz="1400" dirty="0">
                <a:solidFill>
                  <a:schemeClr val="tx1"/>
                </a:solidFill>
              </a:rPr>
              <a:t>de síntomas?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="" xmlns:a16="http://schemas.microsoft.com/office/drawing/2014/main" id="{5D9734E8-5BBB-7FB5-A34C-44AB9A19559D}"/>
              </a:ext>
            </a:extLst>
          </p:cNvPr>
          <p:cNvSpPr/>
          <p:nvPr/>
        </p:nvSpPr>
        <p:spPr>
          <a:xfrm>
            <a:off x="4507294" y="557213"/>
            <a:ext cx="3474720" cy="48006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es-ES_tradnl" sz="1600" dirty="0">
                <a:solidFill>
                  <a:srgbClr val="FF0000"/>
                </a:solidFill>
              </a:rPr>
              <a:t>Paciente post-LASIK con ↓ visión / haze</a:t>
            </a:r>
          </a:p>
        </p:txBody>
      </p:sp>
    </p:spTree>
    <p:extLst>
      <p:ext uri="{BB962C8B-B14F-4D97-AF65-F5344CB8AC3E}">
        <p14:creationId xmlns:p14="http://schemas.microsoft.com/office/powerpoint/2010/main" val="2694168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="" xmlns:a16="http://schemas.microsoft.com/office/drawing/2014/main" id="{DCC231C8-C761-4B31-9B1C-C6D19248C6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C07339B-28B1-E91A-AD52-7BF8C5D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PE" sz="3300" dirty="0"/>
              <a:t>CONCLUSIONES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="" xmlns:a16="http://schemas.microsoft.com/office/drawing/2014/main" id="{FD754938-5F42-03B1-8CC5-3A6149965E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20701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983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81EA652-8C6A-4E69-BEB9-170809474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5298780A-33B9-4EA2-8F67-DE68AD6284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F488E8B-4E1E-4402-8935-D4E6C02615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9C8193B3-F884-CDB9-CCCF-E88F1C68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320" y="2800085"/>
            <a:ext cx="3743960" cy="1071563"/>
          </a:xfrm>
        </p:spPr>
        <p:txBody>
          <a:bodyPr anchor="t">
            <a:normAutofit fontScale="70000" lnSpcReduction="20000"/>
          </a:bodyPr>
          <a:lstStyle/>
          <a:p>
            <a:endParaRPr lang="es-PE" sz="2400" dirty="0"/>
          </a:p>
          <a:p>
            <a:pPr marL="0" indent="0" algn="ctr">
              <a:buNone/>
            </a:pPr>
            <a:r>
              <a:rPr lang="es-PE" sz="8500" dirty="0"/>
              <a:t>GRACIAS</a:t>
            </a:r>
          </a:p>
          <a:p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17643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3781E1B-908F-1801-AFFA-5146E4EDF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9" y="1344663"/>
            <a:ext cx="11789181" cy="4774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BC84048-8CD0-5B92-6F0E-1A1D92F3A64E}"/>
              </a:ext>
            </a:extLst>
          </p:cNvPr>
          <p:cNvSpPr txBox="1"/>
          <p:nvPr/>
        </p:nvSpPr>
        <p:spPr>
          <a:xfrm>
            <a:off x="4988718" y="514350"/>
            <a:ext cx="221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/>
              <a:t>BUTTONHOLE</a:t>
            </a:r>
          </a:p>
        </p:txBody>
      </p:sp>
    </p:spTree>
    <p:extLst>
      <p:ext uri="{BB962C8B-B14F-4D97-AF65-F5344CB8AC3E}">
        <p14:creationId xmlns:p14="http://schemas.microsoft.com/office/powerpoint/2010/main" val="1563375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203DE33-2CD4-4CA8-9AF3-37C3B6513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AF57B88-1D4C-41FA-A761-EC1DD10C35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2548F45-5164-4ABB-8212-7F293FDED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0C33A84A-AF2A-55D1-B4B8-CC71F0DE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5E81CCFB-7BEF-4186-86FB-D09450B4D0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AC03BF9-63CE-ECF6-9F5D-99418374CA2B}"/>
              </a:ext>
            </a:extLst>
          </p:cNvPr>
          <p:cNvSpPr txBox="1"/>
          <p:nvPr/>
        </p:nvSpPr>
        <p:spPr>
          <a:xfrm>
            <a:off x="534473" y="2950387"/>
            <a:ext cx="305229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FREE CAP</a:t>
            </a:r>
          </a:p>
        </p:txBody>
      </p:sp>
    </p:spTree>
    <p:extLst>
      <p:ext uri="{BB962C8B-B14F-4D97-AF65-F5344CB8AC3E}">
        <p14:creationId xmlns:p14="http://schemas.microsoft.com/office/powerpoint/2010/main" val="110727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44F100D-4C25-3BF4-BE7C-1CFD2DA59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1" y="1214438"/>
            <a:ext cx="11611437" cy="49291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F915C93-2417-7C9D-8082-25F8CB9F78EA}"/>
              </a:ext>
            </a:extLst>
          </p:cNvPr>
          <p:cNvSpPr txBox="1"/>
          <p:nvPr/>
        </p:nvSpPr>
        <p:spPr>
          <a:xfrm>
            <a:off x="5324474" y="484485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/>
              <a:t>FREE CAP</a:t>
            </a:r>
          </a:p>
        </p:txBody>
      </p:sp>
    </p:spTree>
    <p:extLst>
      <p:ext uri="{BB962C8B-B14F-4D97-AF65-F5344CB8AC3E}">
        <p14:creationId xmlns:p14="http://schemas.microsoft.com/office/powerpoint/2010/main" val="3854413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9E6715B-2E2E-CCF0-806E-BEC79E31A23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PERDIDA DE SUCCIÓN Y MICROPERFORACIONES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9820C41-1FC2-D8F5-EDC4-3B750256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5096923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3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25F98FD-0E79-40D8-0F23-AAC6577B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0" y="1188705"/>
            <a:ext cx="11013960" cy="44805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D4999BC-5431-263C-2552-BD43DE3AF878}"/>
              </a:ext>
            </a:extLst>
          </p:cNvPr>
          <p:cNvSpPr txBox="1"/>
          <p:nvPr/>
        </p:nvSpPr>
        <p:spPr>
          <a:xfrm>
            <a:off x="2589869" y="538577"/>
            <a:ext cx="701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PERDIDA DE SUCCIÓN Y MICROPERFORACIONES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22204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656B4209-3E26-350F-65E2-5A3F1F77F39B}"/>
              </a:ext>
            </a:extLst>
          </p:cNvPr>
          <p:cNvSpPr txBox="1"/>
          <p:nvPr/>
        </p:nvSpPr>
        <p:spPr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PLIEGUES O ESTRIAS DEL FLAP CORNEAL</a:t>
            </a:r>
          </a:p>
        </p:txBody>
      </p:sp>
      <p:pic>
        <p:nvPicPr>
          <p:cNvPr id="3074" name="Picture 2" descr="ESTRÍAS POST LASIK, UNA COMPLICACIÓN MOLESTA - Grupo franja">
            <a:extLst>
              <a:ext uri="{FF2B5EF4-FFF2-40B4-BE49-F238E27FC236}">
                <a16:creationId xmlns="" xmlns:a16="http://schemas.microsoft.com/office/drawing/2014/main" id="{91E6128B-9E4A-2413-1CDD-BCCD9892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PLICACIONES POSTOPERATORIAS 6.5.1. Complicaciones postoperatorias  precoces comunes al LASIK mecánico y Femto-LASIK: diagnó">
            <a:extLst>
              <a:ext uri="{FF2B5EF4-FFF2-40B4-BE49-F238E27FC236}">
                <a16:creationId xmlns="" xmlns:a16="http://schemas.microsoft.com/office/drawing/2014/main" id="{B6271052-547D-7F81-B75D-4B87A4058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3" name="Group 3082">
            <a:extLst>
              <a:ext uri="{FF2B5EF4-FFF2-40B4-BE49-F238E27FC236}">
                <a16:creationId xmlns="" xmlns:a16="http://schemas.microsoft.com/office/drawing/2014/main" id="{364A290D-B7BC-40B4-AB97-0C801BCCE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084" name="Freeform: Shape 3083">
              <a:extLst>
                <a:ext uri="{FF2B5EF4-FFF2-40B4-BE49-F238E27FC236}">
                  <a16:creationId xmlns="" xmlns:a16="http://schemas.microsoft.com/office/drawing/2014/main" id="{3C60D1EB-842B-4027-9728-E57314926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="" xmlns:a16="http://schemas.microsoft.com/office/drawing/2014/main" id="{44E103E5-C039-4EA4-843B-AD566B5C96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84009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679</Words>
  <Application>Microsoft Office PowerPoint</Application>
  <PresentationFormat>Panorámica</PresentationFormat>
  <Paragraphs>90</Paragraphs>
  <Slides>38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Tema de Office</vt:lpstr>
      <vt:lpstr>Presentación de PowerPoint</vt:lpstr>
      <vt:lpstr>Introducción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PISK / IFS (Interface Fluid Syndrome)</vt:lpstr>
      <vt:lpstr>Presentación de PowerPoint</vt:lpstr>
      <vt:lpstr>Presentación de PowerPoint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 Muñoz Cruz</dc:creator>
  <cp:lastModifiedBy>ALBERTO</cp:lastModifiedBy>
  <cp:revision>17</cp:revision>
  <dcterms:created xsi:type="dcterms:W3CDTF">2025-08-09T23:35:03Z</dcterms:created>
  <dcterms:modified xsi:type="dcterms:W3CDTF">2025-08-29T03:35:56Z</dcterms:modified>
</cp:coreProperties>
</file>