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18288000" cy="10287000"/>
  <p:notesSz cx="6858000" cy="9144000"/>
  <p:embeddedFontLst>
    <p:embeddedFont>
      <p:font typeface="Montserrat Bold" panose="020B0604020202020204" charset="0"/>
      <p:regular r:id="rId33"/>
    </p:embeddedFont>
    <p:embeddedFont>
      <p:font typeface="Open Sans Bold" panose="020B0604020202020204" charset="0"/>
      <p:regular r:id="rId34"/>
    </p:embeddedFont>
    <p:embeddedFont>
      <p:font typeface="Montserrat" panose="020B0604020202020204" charset="0"/>
      <p:regular r:id="rId35"/>
    </p:embeddedFont>
    <p:embeddedFont>
      <p:font typeface="Poppins" panose="020B0604020202020204" charset="0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Poppins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64" d="100"/>
          <a:sy n="64" d="100"/>
        </p:scale>
        <p:origin x="130" y="3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9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782825" y="6637965"/>
            <a:ext cx="6539354" cy="3657917"/>
            <a:chOff x="0" y="0"/>
            <a:chExt cx="8719139" cy="487722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8719139" cy="487722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>
            <a:off x="0" y="6637965"/>
            <a:ext cx="5782825" cy="3631998"/>
          </a:xfrm>
          <a:custGeom>
            <a:avLst/>
            <a:gdLst/>
            <a:ahLst/>
            <a:cxnLst/>
            <a:rect l="l" t="t" r="r" b="b"/>
            <a:pathLst>
              <a:path w="5782825" h="3631998">
                <a:moveTo>
                  <a:pt x="0" y="0"/>
                </a:moveTo>
                <a:lnTo>
                  <a:pt x="5782825" y="0"/>
                </a:lnTo>
                <a:lnTo>
                  <a:pt x="5782825" y="3631999"/>
                </a:lnTo>
                <a:lnTo>
                  <a:pt x="0" y="363199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2776" b="-2776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12322179" y="6637965"/>
            <a:ext cx="5965821" cy="3631998"/>
          </a:xfrm>
          <a:custGeom>
            <a:avLst/>
            <a:gdLst/>
            <a:ahLst/>
            <a:cxnLst/>
            <a:rect l="l" t="t" r="r" b="b"/>
            <a:pathLst>
              <a:path w="5965821" h="3631998">
                <a:moveTo>
                  <a:pt x="0" y="0"/>
                </a:moveTo>
                <a:lnTo>
                  <a:pt x="5965821" y="0"/>
                </a:lnTo>
                <a:lnTo>
                  <a:pt x="5965821" y="3631999"/>
                </a:lnTo>
                <a:lnTo>
                  <a:pt x="0" y="3631999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15305089" y="543118"/>
            <a:ext cx="2444535" cy="2481761"/>
          </a:xfrm>
          <a:custGeom>
            <a:avLst/>
            <a:gdLst/>
            <a:ahLst/>
            <a:cxnLst/>
            <a:rect l="l" t="t" r="r" b="b"/>
            <a:pathLst>
              <a:path w="2444535" h="2481761">
                <a:moveTo>
                  <a:pt x="0" y="0"/>
                </a:moveTo>
                <a:lnTo>
                  <a:pt x="2444535" y="0"/>
                </a:lnTo>
                <a:lnTo>
                  <a:pt x="2444535" y="2481761"/>
                </a:lnTo>
                <a:lnTo>
                  <a:pt x="0" y="2481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7" name="TextBox 7"/>
          <p:cNvSpPr txBox="1"/>
          <p:nvPr/>
        </p:nvSpPr>
        <p:spPr>
          <a:xfrm>
            <a:off x="4497331" y="1648893"/>
            <a:ext cx="9753845" cy="1732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82"/>
              </a:lnSpc>
            </a:pPr>
            <a:r>
              <a:rPr lang="en-US" sz="6888" b="1">
                <a:solidFill>
                  <a:srgbClr val="FCFDF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AVANCES EN BAJA VISIÓN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443418" y="3762114"/>
            <a:ext cx="11861672" cy="24121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20"/>
              </a:lnSpc>
            </a:pPr>
            <a:r>
              <a:rPr lang="en-US" sz="3522" spc="70">
                <a:solidFill>
                  <a:srgbClr val="FCFDFD"/>
                </a:solidFill>
                <a:latin typeface="Poppins"/>
                <a:ea typeface="Poppins"/>
                <a:cs typeface="Poppins"/>
                <a:sym typeface="Poppins"/>
              </a:rPr>
              <a:t>Dra. Rosario Espinoza Carrillo</a:t>
            </a:r>
          </a:p>
          <a:p>
            <a:pPr algn="ctr">
              <a:lnSpc>
                <a:spcPts val="4720"/>
              </a:lnSpc>
            </a:pPr>
            <a:r>
              <a:rPr lang="en-US" sz="3522" spc="70">
                <a:solidFill>
                  <a:srgbClr val="FCFDFD"/>
                </a:solidFill>
                <a:latin typeface="Poppins"/>
                <a:ea typeface="Poppins"/>
                <a:cs typeface="Poppins"/>
                <a:sym typeface="Poppins"/>
              </a:rPr>
              <a:t>Oftalmóloga especialista en Baja visión</a:t>
            </a:r>
          </a:p>
          <a:p>
            <a:pPr algn="ctr">
              <a:lnSpc>
                <a:spcPts val="4720"/>
              </a:lnSpc>
            </a:pPr>
            <a:r>
              <a:rPr lang="en-US" sz="3522" spc="70">
                <a:solidFill>
                  <a:srgbClr val="FCFDFD"/>
                </a:solidFill>
                <a:latin typeface="Poppins"/>
                <a:ea typeface="Poppins"/>
                <a:cs typeface="Poppins"/>
                <a:sym typeface="Poppins"/>
              </a:rPr>
              <a:t>Ex presidenta de la Sociedad Panamericana Bv</a:t>
            </a:r>
          </a:p>
          <a:p>
            <a:pPr algn="ctr">
              <a:lnSpc>
                <a:spcPts val="4720"/>
              </a:lnSpc>
            </a:pPr>
            <a:r>
              <a:rPr lang="en-US" sz="3522" spc="70">
                <a:solidFill>
                  <a:srgbClr val="FCFDFD"/>
                </a:solidFill>
                <a:latin typeface="Poppins"/>
                <a:ea typeface="Poppins"/>
                <a:cs typeface="Poppins"/>
                <a:sym typeface="Poppins"/>
              </a:rPr>
              <a:t>Lima - Perú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2086"/>
            <a:ext cx="18288000" cy="11351172"/>
          </a:xfrm>
          <a:custGeom>
            <a:avLst/>
            <a:gdLst/>
            <a:ahLst/>
            <a:cxnLst/>
            <a:rect l="l" t="t" r="r" b="b"/>
            <a:pathLst>
              <a:path w="18288000" h="11351172">
                <a:moveTo>
                  <a:pt x="0" y="0"/>
                </a:moveTo>
                <a:lnTo>
                  <a:pt x="18288000" y="0"/>
                </a:lnTo>
                <a:lnTo>
                  <a:pt x="18288000" y="11351172"/>
                </a:lnTo>
                <a:lnTo>
                  <a:pt x="0" y="113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0555" b="-30555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>
            <a:off x="1315943" y="2422703"/>
            <a:ext cx="6656571" cy="6384874"/>
          </a:xfrm>
          <a:custGeom>
            <a:avLst/>
            <a:gdLst/>
            <a:ahLst/>
            <a:cxnLst/>
            <a:rect l="l" t="t" r="r" b="b"/>
            <a:pathLst>
              <a:path w="6656571" h="6384874">
                <a:moveTo>
                  <a:pt x="0" y="0"/>
                </a:moveTo>
                <a:lnTo>
                  <a:pt x="6656570" y="0"/>
                </a:lnTo>
                <a:lnTo>
                  <a:pt x="6656570" y="6384874"/>
                </a:lnTo>
                <a:lnTo>
                  <a:pt x="0" y="63848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4" name="Freeform 4"/>
          <p:cNvSpPr/>
          <p:nvPr/>
        </p:nvSpPr>
        <p:spPr>
          <a:xfrm>
            <a:off x="9641107" y="2015596"/>
            <a:ext cx="7369691" cy="3127904"/>
          </a:xfrm>
          <a:custGeom>
            <a:avLst/>
            <a:gdLst/>
            <a:ahLst/>
            <a:cxnLst/>
            <a:rect l="l" t="t" r="r" b="b"/>
            <a:pathLst>
              <a:path w="7369691" h="3127904">
                <a:moveTo>
                  <a:pt x="0" y="0"/>
                </a:moveTo>
                <a:lnTo>
                  <a:pt x="7369690" y="0"/>
                </a:lnTo>
                <a:lnTo>
                  <a:pt x="7369690" y="3127904"/>
                </a:lnTo>
                <a:lnTo>
                  <a:pt x="0" y="3127904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TextBox 5"/>
          <p:cNvSpPr txBox="1"/>
          <p:nvPr/>
        </p:nvSpPr>
        <p:spPr>
          <a:xfrm>
            <a:off x="481338" y="555448"/>
            <a:ext cx="11581762" cy="98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CARTILLAS PARA AV </a:t>
            </a:r>
          </a:p>
        </p:txBody>
      </p:sp>
      <p:sp>
        <p:nvSpPr>
          <p:cNvPr id="6" name="Freeform 6"/>
          <p:cNvSpPr/>
          <p:nvPr/>
        </p:nvSpPr>
        <p:spPr>
          <a:xfrm>
            <a:off x="11067835" y="5619750"/>
            <a:ext cx="4516235" cy="3418725"/>
          </a:xfrm>
          <a:custGeom>
            <a:avLst/>
            <a:gdLst/>
            <a:ahLst/>
            <a:cxnLst/>
            <a:rect l="l" t="t" r="r" b="b"/>
            <a:pathLst>
              <a:path w="4516235" h="3418725">
                <a:moveTo>
                  <a:pt x="0" y="0"/>
                </a:moveTo>
                <a:lnTo>
                  <a:pt x="4516234" y="0"/>
                </a:lnTo>
                <a:lnTo>
                  <a:pt x="4516234" y="3418725"/>
                </a:lnTo>
                <a:lnTo>
                  <a:pt x="0" y="341872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2086"/>
            <a:ext cx="18288000" cy="11351172"/>
          </a:xfrm>
          <a:custGeom>
            <a:avLst/>
            <a:gdLst/>
            <a:ahLst/>
            <a:cxnLst/>
            <a:rect l="l" t="t" r="r" b="b"/>
            <a:pathLst>
              <a:path w="18288000" h="11351172">
                <a:moveTo>
                  <a:pt x="0" y="0"/>
                </a:moveTo>
                <a:lnTo>
                  <a:pt x="18288000" y="0"/>
                </a:lnTo>
                <a:lnTo>
                  <a:pt x="18288000" y="11351172"/>
                </a:lnTo>
                <a:lnTo>
                  <a:pt x="0" y="113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0555" b="-30555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>
            <a:off x="692715" y="2455237"/>
            <a:ext cx="6202494" cy="4591599"/>
          </a:xfrm>
          <a:custGeom>
            <a:avLst/>
            <a:gdLst/>
            <a:ahLst/>
            <a:cxnLst/>
            <a:rect l="l" t="t" r="r" b="b"/>
            <a:pathLst>
              <a:path w="6202494" h="4591599">
                <a:moveTo>
                  <a:pt x="0" y="0"/>
                </a:moveTo>
                <a:lnTo>
                  <a:pt x="6202494" y="0"/>
                </a:lnTo>
                <a:lnTo>
                  <a:pt x="6202494" y="4591599"/>
                </a:lnTo>
                <a:lnTo>
                  <a:pt x="0" y="45915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4" name="Freeform 4"/>
          <p:cNvSpPr/>
          <p:nvPr/>
        </p:nvSpPr>
        <p:spPr>
          <a:xfrm>
            <a:off x="7666734" y="3852367"/>
            <a:ext cx="4838352" cy="2582266"/>
          </a:xfrm>
          <a:custGeom>
            <a:avLst/>
            <a:gdLst/>
            <a:ahLst/>
            <a:cxnLst/>
            <a:rect l="l" t="t" r="r" b="b"/>
            <a:pathLst>
              <a:path w="4838352" h="2582266">
                <a:moveTo>
                  <a:pt x="0" y="0"/>
                </a:moveTo>
                <a:lnTo>
                  <a:pt x="4838352" y="0"/>
                </a:lnTo>
                <a:lnTo>
                  <a:pt x="4838352" y="2582266"/>
                </a:lnTo>
                <a:lnTo>
                  <a:pt x="0" y="2582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13276611" y="2455237"/>
            <a:ext cx="4357567" cy="5574546"/>
          </a:xfrm>
          <a:custGeom>
            <a:avLst/>
            <a:gdLst/>
            <a:ahLst/>
            <a:cxnLst/>
            <a:rect l="l" t="t" r="r" b="b"/>
            <a:pathLst>
              <a:path w="4357567" h="5574546">
                <a:moveTo>
                  <a:pt x="0" y="0"/>
                </a:moveTo>
                <a:lnTo>
                  <a:pt x="4357567" y="0"/>
                </a:lnTo>
                <a:lnTo>
                  <a:pt x="4357567" y="5574546"/>
                </a:lnTo>
                <a:lnTo>
                  <a:pt x="0" y="55745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TextBox 6"/>
          <p:cNvSpPr txBox="1"/>
          <p:nvPr/>
        </p:nvSpPr>
        <p:spPr>
          <a:xfrm>
            <a:off x="651704" y="875668"/>
            <a:ext cx="16984593" cy="983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CARTILLAS PARA SENS. AL CONTRASTE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7175" y="7723111"/>
            <a:ext cx="12247911" cy="204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7791" lvl="1" indent="-423895" algn="l">
              <a:lnSpc>
                <a:spcPts val="3926"/>
              </a:lnSpc>
              <a:buFont typeface="Arial"/>
              <a:buChar char="•"/>
            </a:pPr>
            <a:r>
              <a:rPr lang="en-US" sz="392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Predice </a:t>
            </a:r>
            <a:r>
              <a:rPr lang="en-US" sz="392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Necesidad de</a:t>
            </a:r>
            <a:r>
              <a:rPr lang="en-US" sz="392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: Iluminación, Contraste, Magnificación</a:t>
            </a:r>
          </a:p>
          <a:p>
            <a:pPr marL="847791" lvl="1" indent="-423895" algn="l">
              <a:lnSpc>
                <a:spcPts val="3926"/>
              </a:lnSpc>
              <a:buFont typeface="Arial"/>
              <a:buChar char="•"/>
            </a:pPr>
            <a:r>
              <a:rPr lang="en-US" sz="392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Ayuda</a:t>
            </a:r>
            <a:r>
              <a:rPr lang="en-US" sz="392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 predecir éxito con AIDS ópticas</a:t>
            </a:r>
          </a:p>
          <a:p>
            <a:pPr marL="847791" lvl="1" indent="-423895" algn="l">
              <a:lnSpc>
                <a:spcPts val="3926"/>
              </a:lnSpc>
              <a:buFont typeface="Arial"/>
              <a:buChar char="•"/>
            </a:pPr>
            <a:r>
              <a:rPr lang="en-US" sz="3926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Ojo </a:t>
            </a:r>
            <a:r>
              <a:rPr lang="en-US" sz="3926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dominante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080996" y="713431"/>
            <a:ext cx="9515177" cy="8860138"/>
          </a:xfrm>
          <a:custGeom>
            <a:avLst/>
            <a:gdLst/>
            <a:ahLst/>
            <a:cxnLst/>
            <a:rect l="l" t="t" r="r" b="b"/>
            <a:pathLst>
              <a:path w="9515177" h="8860138">
                <a:moveTo>
                  <a:pt x="0" y="0"/>
                </a:moveTo>
                <a:lnTo>
                  <a:pt x="9515177" y="0"/>
                </a:lnTo>
                <a:lnTo>
                  <a:pt x="9515177" y="8860138"/>
                </a:lnTo>
                <a:lnTo>
                  <a:pt x="0" y="8860138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19340" r="-18975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410663" y="4349738"/>
            <a:ext cx="7308649" cy="2337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96"/>
              </a:lnSpc>
              <a:spcBef>
                <a:spcPct val="0"/>
              </a:spcBef>
            </a:pPr>
            <a:r>
              <a:rPr lang="en-US" sz="5542" b="1" spc="110">
                <a:solidFill>
                  <a:srgbClr val="1280B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LA VISIÓN DEBE SER ÚTIL EN ESTAS </a:t>
            </a:r>
            <a:r>
              <a:rPr lang="en-US" sz="5542" b="1" spc="110">
                <a:solidFill>
                  <a:srgbClr val="F12424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 ÁREAS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2" y="880306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LENTES CONVEXAS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68619" y="3392327"/>
            <a:ext cx="12493175" cy="58659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Esféricas (&gt; aberraciones)</a:t>
            </a:r>
          </a:p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Prismas incorporados (4-12.00 D)</a:t>
            </a:r>
          </a:p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Asféricas (&lt; aberraciones perifericas)</a:t>
            </a:r>
          </a:p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Doublet aplanatico (&gt;CV, &lt;20X)</a:t>
            </a:r>
          </a:p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Lenticulares (&lt; aberraciones, &lt;CV, &lt;12X)</a:t>
            </a:r>
          </a:p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Bifocales de alto poder</a:t>
            </a:r>
          </a:p>
          <a:p>
            <a:pPr marL="1022499" lvl="2" indent="-340833" algn="l">
              <a:lnSpc>
                <a:spcPts val="5053"/>
              </a:lnSpc>
            </a:pPr>
            <a:endParaRPr lang="en-US" sz="4472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022499" lvl="2" indent="-340833" algn="l">
              <a:lnSpc>
                <a:spcPts val="5053"/>
              </a:lnSpc>
              <a:buFont typeface="Arial"/>
              <a:buChar char="⚬"/>
            </a:pPr>
            <a:r>
              <a:rPr lang="en-US" sz="447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Monoculares / Binoculares</a:t>
            </a:r>
          </a:p>
          <a:p>
            <a:pPr marL="1022499" lvl="2" indent="-340833" algn="l">
              <a:lnSpc>
                <a:spcPts val="5053"/>
              </a:lnSpc>
            </a:pPr>
            <a:endParaRPr lang="en-US" sz="4472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192250" y="1895400"/>
            <a:ext cx="3419031" cy="2173230"/>
            <a:chOff x="0" y="0"/>
            <a:chExt cx="4558708" cy="2897640"/>
          </a:xfrm>
        </p:grpSpPr>
        <p:sp>
          <p:nvSpPr>
            <p:cNvPr id="7" name="Freeform 7" descr="02100138"/>
            <p:cNvSpPr/>
            <p:nvPr/>
          </p:nvSpPr>
          <p:spPr>
            <a:xfrm>
              <a:off x="0" y="0"/>
              <a:ext cx="4558665" cy="2897632"/>
            </a:xfrm>
            <a:custGeom>
              <a:avLst/>
              <a:gdLst/>
              <a:ahLst/>
              <a:cxnLst/>
              <a:rect l="l" t="t" r="r" b="b"/>
              <a:pathLst>
                <a:path w="4558665" h="2897632">
                  <a:moveTo>
                    <a:pt x="0" y="0"/>
                  </a:moveTo>
                  <a:lnTo>
                    <a:pt x="4558665" y="0"/>
                  </a:lnTo>
                  <a:lnTo>
                    <a:pt x="4558665" y="2897632"/>
                  </a:lnTo>
                  <a:lnTo>
                    <a:pt x="0" y="2897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211300" y="4464723"/>
            <a:ext cx="3419032" cy="2234752"/>
            <a:chOff x="0" y="0"/>
            <a:chExt cx="4558709" cy="2979669"/>
          </a:xfrm>
        </p:grpSpPr>
        <p:sp>
          <p:nvSpPr>
            <p:cNvPr id="9" name="Freeform 9" descr="02100138"/>
            <p:cNvSpPr/>
            <p:nvPr/>
          </p:nvSpPr>
          <p:spPr>
            <a:xfrm>
              <a:off x="0" y="0"/>
              <a:ext cx="4558665" cy="2979674"/>
            </a:xfrm>
            <a:custGeom>
              <a:avLst/>
              <a:gdLst/>
              <a:ahLst/>
              <a:cxnLst/>
              <a:rect l="l" t="t" r="r" b="b"/>
              <a:pathLst>
                <a:path w="4558665" h="2979674">
                  <a:moveTo>
                    <a:pt x="0" y="0"/>
                  </a:moveTo>
                  <a:lnTo>
                    <a:pt x="4558665" y="0"/>
                  </a:lnTo>
                  <a:lnTo>
                    <a:pt x="4558665" y="2979674"/>
                  </a:lnTo>
                  <a:lnTo>
                    <a:pt x="0" y="297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249400" y="7200900"/>
            <a:ext cx="3419032" cy="1892136"/>
            <a:chOff x="0" y="0"/>
            <a:chExt cx="4558709" cy="25228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58665" cy="2522855"/>
            </a:xfrm>
            <a:custGeom>
              <a:avLst/>
              <a:gdLst/>
              <a:ahLst/>
              <a:cxnLst/>
              <a:rect l="l" t="t" r="r" b="b"/>
              <a:pathLst>
                <a:path w="4558665" h="2522855">
                  <a:moveTo>
                    <a:pt x="0" y="0"/>
                  </a:moveTo>
                  <a:lnTo>
                    <a:pt x="4558665" y="0"/>
                  </a:lnTo>
                  <a:lnTo>
                    <a:pt x="4558665" y="2522855"/>
                  </a:lnTo>
                  <a:lnTo>
                    <a:pt x="0" y="2522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2429" r="-12430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351765" y="919608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LENTES CONVEXAS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0" y="2321547"/>
            <a:ext cx="13563600" cy="5624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Mas aceptación  (estético y social) 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Manos libres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&gt;CV que lupas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Mas velocidad  y tiempo lectura</a:t>
            </a: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556251" y="3116210"/>
            <a:ext cx="5269911" cy="4377867"/>
          </a:xfrm>
          <a:custGeom>
            <a:avLst/>
            <a:gdLst/>
            <a:ahLst/>
            <a:cxnLst/>
            <a:rect l="l" t="t" r="r" b="b"/>
            <a:pathLst>
              <a:path w="5269911" h="4377867">
                <a:moveTo>
                  <a:pt x="0" y="0"/>
                </a:moveTo>
                <a:lnTo>
                  <a:pt x="5269911" y="0"/>
                </a:lnTo>
                <a:lnTo>
                  <a:pt x="5269911" y="4377867"/>
                </a:lnTo>
                <a:lnTo>
                  <a:pt x="0" y="437786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2" y="880306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LENTES CONVEXAS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2360032"/>
            <a:ext cx="13563600" cy="632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DESVENTAJAS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Distancia de lectura: menor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Escritura : mas dificil en &gt;10D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Aberraciones perifericas puede dificultar en vision excentrica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Distancia focal: debe de mantenerse</a:t>
            </a: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4461614" y="1851937"/>
            <a:ext cx="3419031" cy="2173230"/>
            <a:chOff x="0" y="0"/>
            <a:chExt cx="4558708" cy="2897640"/>
          </a:xfrm>
        </p:grpSpPr>
        <p:sp>
          <p:nvSpPr>
            <p:cNvPr id="7" name="Freeform 7" descr="02100138"/>
            <p:cNvSpPr/>
            <p:nvPr/>
          </p:nvSpPr>
          <p:spPr>
            <a:xfrm>
              <a:off x="0" y="0"/>
              <a:ext cx="4558665" cy="2897632"/>
            </a:xfrm>
            <a:custGeom>
              <a:avLst/>
              <a:gdLst/>
              <a:ahLst/>
              <a:cxnLst/>
              <a:rect l="l" t="t" r="r" b="b"/>
              <a:pathLst>
                <a:path w="4558665" h="2897632">
                  <a:moveTo>
                    <a:pt x="0" y="0"/>
                  </a:moveTo>
                  <a:lnTo>
                    <a:pt x="4558665" y="0"/>
                  </a:lnTo>
                  <a:lnTo>
                    <a:pt x="4558665" y="2897632"/>
                  </a:lnTo>
                  <a:lnTo>
                    <a:pt x="0" y="28976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4480664" y="4412271"/>
            <a:ext cx="3419032" cy="2234752"/>
            <a:chOff x="0" y="0"/>
            <a:chExt cx="4558709" cy="2979669"/>
          </a:xfrm>
        </p:grpSpPr>
        <p:sp>
          <p:nvSpPr>
            <p:cNvPr id="9" name="Freeform 9" descr="02100138"/>
            <p:cNvSpPr/>
            <p:nvPr/>
          </p:nvSpPr>
          <p:spPr>
            <a:xfrm>
              <a:off x="0" y="0"/>
              <a:ext cx="4558665" cy="2979674"/>
            </a:xfrm>
            <a:custGeom>
              <a:avLst/>
              <a:gdLst/>
              <a:ahLst/>
              <a:cxnLst/>
              <a:rect l="l" t="t" r="r" b="b"/>
              <a:pathLst>
                <a:path w="4558665" h="2979674">
                  <a:moveTo>
                    <a:pt x="0" y="0"/>
                  </a:moveTo>
                  <a:lnTo>
                    <a:pt x="4558665" y="0"/>
                  </a:lnTo>
                  <a:lnTo>
                    <a:pt x="4558665" y="2979674"/>
                  </a:lnTo>
                  <a:lnTo>
                    <a:pt x="0" y="29796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4480664" y="7039569"/>
            <a:ext cx="3419032" cy="1892136"/>
            <a:chOff x="0" y="0"/>
            <a:chExt cx="4558709" cy="252284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558665" cy="2522855"/>
            </a:xfrm>
            <a:custGeom>
              <a:avLst/>
              <a:gdLst/>
              <a:ahLst/>
              <a:cxnLst/>
              <a:rect l="l" t="t" r="r" b="b"/>
              <a:pathLst>
                <a:path w="4558665" h="2522855">
                  <a:moveTo>
                    <a:pt x="0" y="0"/>
                  </a:moveTo>
                  <a:lnTo>
                    <a:pt x="4558665" y="0"/>
                  </a:lnTo>
                  <a:lnTo>
                    <a:pt x="4558665" y="2522855"/>
                  </a:lnTo>
                  <a:lnTo>
                    <a:pt x="0" y="25228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l="-12429" r="-12430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2" y="880306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LUPAS DE MANO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21944" y="1950504"/>
            <a:ext cx="13563600" cy="6366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Distancia de lectura: mayor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Socialmente aceptados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Util en tareas cortas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Util en constricción severa  CV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Util en vision excéntrica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Util en ambientes con poca luz</a:t>
            </a: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44400" y="3319603"/>
            <a:ext cx="4682289" cy="3831471"/>
            <a:chOff x="0" y="0"/>
            <a:chExt cx="6243052" cy="510862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43066" cy="5108575"/>
            </a:xfrm>
            <a:custGeom>
              <a:avLst/>
              <a:gdLst/>
              <a:ahLst/>
              <a:cxnLst/>
              <a:rect l="l" t="t" r="r" b="b"/>
              <a:pathLst>
                <a:path w="6243066" h="5108575">
                  <a:moveTo>
                    <a:pt x="0" y="0"/>
                  </a:moveTo>
                  <a:lnTo>
                    <a:pt x="6243066" y="0"/>
                  </a:lnTo>
                  <a:lnTo>
                    <a:pt x="6243066" y="5108575"/>
                  </a:lnTo>
                  <a:lnTo>
                    <a:pt x="0" y="51085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r="-13" b="-1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2" y="880306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LUPAS DE MANO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45740" y="2413926"/>
            <a:ext cx="13563600" cy="495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DESVENTAJAS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Manos ocupadas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&lt; CV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&lt; velocidad y tiempo de lectura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No util en tremor distal </a:t>
            </a: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113008" y="3066405"/>
            <a:ext cx="4731019" cy="3151493"/>
            <a:chOff x="0" y="0"/>
            <a:chExt cx="7950200" cy="5295900"/>
          </a:xfrm>
        </p:grpSpPr>
        <p:sp>
          <p:nvSpPr>
            <p:cNvPr id="7" name="Freeform 7" descr="Hombre mirando el teléfono con una lupa. | Foto Premium"/>
            <p:cNvSpPr/>
            <p:nvPr/>
          </p:nvSpPr>
          <p:spPr>
            <a:xfrm>
              <a:off x="0" y="0"/>
              <a:ext cx="7950200" cy="5295900"/>
            </a:xfrm>
            <a:custGeom>
              <a:avLst/>
              <a:gdLst/>
              <a:ahLst/>
              <a:cxnLst/>
              <a:rect l="l" t="t" r="r" b="b"/>
              <a:pathLst>
                <a:path w="7950200" h="5295900">
                  <a:moveTo>
                    <a:pt x="0" y="0"/>
                  </a:moveTo>
                  <a:lnTo>
                    <a:pt x="7950200" y="0"/>
                  </a:lnTo>
                  <a:lnTo>
                    <a:pt x="7950200" y="5295900"/>
                  </a:lnTo>
                  <a:lnTo>
                    <a:pt x="0" y="52959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609600" y="914341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LUPAS DE SOPORTE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229117" y="2877538"/>
            <a:ext cx="11430000" cy="49562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Distancia de lectura: mayor que cc altos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Util si no puede sostener LM 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LS con luz aumenta contraste</a:t>
            </a: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132602" y="1845724"/>
            <a:ext cx="4691829" cy="3519488"/>
            <a:chOff x="0" y="0"/>
            <a:chExt cx="6255772" cy="4692651"/>
          </a:xfrm>
        </p:grpSpPr>
        <p:sp>
          <p:nvSpPr>
            <p:cNvPr id="7" name="Freeform 7" descr="BV-Brasil 002"/>
            <p:cNvSpPr/>
            <p:nvPr/>
          </p:nvSpPr>
          <p:spPr>
            <a:xfrm>
              <a:off x="0" y="0"/>
              <a:ext cx="6255766" cy="4692650"/>
            </a:xfrm>
            <a:custGeom>
              <a:avLst/>
              <a:gdLst/>
              <a:ahLst/>
              <a:cxnLst/>
              <a:rect l="l" t="t" r="r" b="b"/>
              <a:pathLst>
                <a:path w="6255766" h="4692650">
                  <a:moveTo>
                    <a:pt x="0" y="0"/>
                  </a:moveTo>
                  <a:lnTo>
                    <a:pt x="6255766" y="0"/>
                  </a:lnTo>
                  <a:lnTo>
                    <a:pt x="6255766" y="4692650"/>
                  </a:lnTo>
                  <a:lnTo>
                    <a:pt x="0" y="46926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 r="-17"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132602" y="5912652"/>
            <a:ext cx="4798201" cy="3358036"/>
            <a:chOff x="0" y="0"/>
            <a:chExt cx="6397601" cy="4477381"/>
          </a:xfrm>
        </p:grpSpPr>
        <p:sp>
          <p:nvSpPr>
            <p:cNvPr id="9" name="Freeform 9" descr="02100200"/>
            <p:cNvSpPr/>
            <p:nvPr/>
          </p:nvSpPr>
          <p:spPr>
            <a:xfrm>
              <a:off x="0" y="0"/>
              <a:ext cx="6397625" cy="4477385"/>
            </a:xfrm>
            <a:custGeom>
              <a:avLst/>
              <a:gdLst/>
              <a:ahLst/>
              <a:cxnLst/>
              <a:rect l="l" t="t" r="r" b="b"/>
              <a:pathLst>
                <a:path w="6397625" h="4477385">
                  <a:moveTo>
                    <a:pt x="0" y="0"/>
                  </a:moveTo>
                  <a:lnTo>
                    <a:pt x="6397625" y="0"/>
                  </a:lnTo>
                  <a:lnTo>
                    <a:pt x="6397625" y="4477385"/>
                  </a:lnTo>
                  <a:lnTo>
                    <a:pt x="0" y="44773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2" y="576823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LUPAS DE SOPORTE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173700" y="2214216"/>
            <a:ext cx="10363200" cy="6320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DESVENTAJAS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585876" lvl="1" indent="-292938" algn="l">
              <a:lnSpc>
                <a:spcPts val="5487"/>
              </a:lnSpc>
              <a:buFont typeface="Arial"/>
              <a:buChar char="•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CV pequeño </a:t>
            </a:r>
          </a:p>
          <a:p>
            <a:pPr marL="585876" lvl="1" indent="-292938" algn="l">
              <a:lnSpc>
                <a:spcPts val="5487"/>
              </a:lnSpc>
              <a:buFont typeface="Arial"/>
              <a:buChar char="•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Posición puede dar fatiga</a:t>
            </a:r>
          </a:p>
          <a:p>
            <a:pPr marL="585876" lvl="1" indent="-292938" algn="l">
              <a:lnSpc>
                <a:spcPts val="5487"/>
              </a:lnSpc>
              <a:buFont typeface="Arial"/>
              <a:buChar char="•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Necesita apoyar en superficie</a:t>
            </a:r>
          </a:p>
          <a:p>
            <a:pPr marL="585876" lvl="1" indent="-292938" algn="l">
              <a:lnSpc>
                <a:spcPts val="5487"/>
              </a:lnSpc>
              <a:buFont typeface="Arial"/>
              <a:buChar char="•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Se puede escribir en solo algunos tipos</a:t>
            </a:r>
          </a:p>
          <a:p>
            <a:pPr marL="585876" lvl="1" indent="-292938" algn="l">
              <a:lnSpc>
                <a:spcPts val="5487"/>
              </a:lnSpc>
              <a:buFont typeface="Arial"/>
              <a:buChar char="•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Se necesita para enfocar: acomodación o cc Cerca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1887200" y="3718454"/>
            <a:ext cx="5181601" cy="3885538"/>
            <a:chOff x="0" y="0"/>
            <a:chExt cx="6908801" cy="5180717"/>
          </a:xfrm>
        </p:grpSpPr>
        <p:sp>
          <p:nvSpPr>
            <p:cNvPr id="7" name="Freeform 7" descr="BV-Brasil 003"/>
            <p:cNvSpPr/>
            <p:nvPr/>
          </p:nvSpPr>
          <p:spPr>
            <a:xfrm>
              <a:off x="0" y="0"/>
              <a:ext cx="6908800" cy="5180711"/>
            </a:xfrm>
            <a:custGeom>
              <a:avLst/>
              <a:gdLst/>
              <a:ahLst/>
              <a:cxnLst/>
              <a:rect l="l" t="t" r="r" b="b"/>
              <a:pathLst>
                <a:path w="6908800" h="5180711">
                  <a:moveTo>
                    <a:pt x="0" y="0"/>
                  </a:moveTo>
                  <a:lnTo>
                    <a:pt x="6908800" y="0"/>
                  </a:lnTo>
                  <a:lnTo>
                    <a:pt x="6908800" y="5180711"/>
                  </a:lnTo>
                  <a:lnTo>
                    <a:pt x="0" y="51807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80497" y="4312261"/>
            <a:ext cx="13727005" cy="1652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1"/>
              </a:lnSpc>
              <a:spcBef>
                <a:spcPct val="0"/>
              </a:spcBef>
            </a:pPr>
            <a:r>
              <a:rPr lang="en-US" sz="5674" b="1" spc="113">
                <a:solidFill>
                  <a:srgbClr val="022975"/>
                </a:solidFill>
                <a:latin typeface="Poppins Bold"/>
                <a:ea typeface="Poppins Bold"/>
                <a:cs typeface="Poppins Bold"/>
                <a:sym typeface="Poppins Bold"/>
              </a:rPr>
              <a:t>NO HAY CONFLICTO DE INTERÉS EN ESTA PRESENTACIÓN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2" y="880306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TELESCOPIOS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449587" y="3008486"/>
            <a:ext cx="13563600" cy="4250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Reconocimiento de lejos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Puede adaptase  en  gafas  </a:t>
            </a:r>
          </a:p>
          <a:p>
            <a:pPr marL="1110107" lvl="2" indent="-370036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Telescopio invertido</a:t>
            </a:r>
          </a:p>
          <a:p>
            <a:pPr marL="1110107" lvl="2" indent="-370036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3296941" y="2714448"/>
            <a:ext cx="3962359" cy="5171214"/>
          </a:xfrm>
          <a:custGeom>
            <a:avLst/>
            <a:gdLst/>
            <a:ahLst/>
            <a:cxnLst/>
            <a:rect l="l" t="t" r="r" b="b"/>
            <a:pathLst>
              <a:path w="3962359" h="5171214">
                <a:moveTo>
                  <a:pt x="0" y="0"/>
                </a:moveTo>
                <a:lnTo>
                  <a:pt x="3962359" y="0"/>
                </a:lnTo>
                <a:lnTo>
                  <a:pt x="3962359" y="5171214"/>
                </a:lnTo>
                <a:lnTo>
                  <a:pt x="0" y="5171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1704129" y="2591139"/>
            <a:ext cx="13563600" cy="5661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DESVENTAJAS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CV pequeño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Movimiento de lo observado 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Altera apreciación espacial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Disminuye el contraste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Mano ocupada</a:t>
            </a:r>
          </a:p>
          <a:p>
            <a:pPr marL="1043076" lvl="2" indent="-347692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2942431" y="2974802"/>
            <a:ext cx="4650597" cy="4913342"/>
          </a:xfrm>
          <a:custGeom>
            <a:avLst/>
            <a:gdLst/>
            <a:ahLst/>
            <a:cxnLst/>
            <a:rect l="l" t="t" r="r" b="b"/>
            <a:pathLst>
              <a:path w="4650597" h="4913342">
                <a:moveTo>
                  <a:pt x="0" y="0"/>
                </a:moveTo>
                <a:lnTo>
                  <a:pt x="4650597" y="0"/>
                </a:lnTo>
                <a:lnTo>
                  <a:pt x="4650597" y="4913343"/>
                </a:lnTo>
                <a:lnTo>
                  <a:pt x="0" y="49133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TextBox 6"/>
          <p:cNvSpPr txBox="1"/>
          <p:nvPr/>
        </p:nvSpPr>
        <p:spPr>
          <a:xfrm>
            <a:off x="2809482" y="880306"/>
            <a:ext cx="12669035" cy="9323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TELESCOPIOS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4" cy="692541"/>
            <a:chOff x="0" y="0"/>
            <a:chExt cx="25204165" cy="92338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417"/>
            </a:xfrm>
            <a:custGeom>
              <a:avLst/>
              <a:gdLst/>
              <a:ahLst/>
              <a:cxnLst/>
              <a:rect l="l" t="t" r="r" b="b"/>
              <a:pathLst>
                <a:path w="25204165" h="923417">
                  <a:moveTo>
                    <a:pt x="0" y="0"/>
                  </a:moveTo>
                  <a:lnTo>
                    <a:pt x="25204165" y="0"/>
                  </a:lnTo>
                  <a:lnTo>
                    <a:pt x="25204165" y="923417"/>
                  </a:lnTo>
                  <a:lnTo>
                    <a:pt x="0" y="9234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2809481" y="600075"/>
            <a:ext cx="12669035" cy="102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TELEMICROSCOPIO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57200" y="1646065"/>
            <a:ext cx="17145000" cy="7777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Util en tareas intermedias y cercanas (pintura, partituras, dibujar,…)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&gt; distancia de trabajo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Manos libres </a:t>
            </a:r>
          </a:p>
          <a:p>
            <a:pPr marL="1043076" lvl="2" indent="-347692" algn="l">
              <a:lnSpc>
                <a:spcPts val="5487"/>
              </a:lnSpc>
            </a:pPr>
            <a:endParaRPr lang="en-US" sz="485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1043076" lvl="2" indent="-347692" algn="l">
              <a:lnSpc>
                <a:spcPts val="5487"/>
              </a:lnSpc>
            </a:pPr>
            <a:r>
              <a:rPr lang="en-US" sz="4856" b="1" u="sng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DESVENTAJAS</a:t>
            </a: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: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Profundidad de foco más crítica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&lt; CV útil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No útil en constricción severa CV</a:t>
            </a:r>
          </a:p>
          <a:p>
            <a:pPr marL="1043076" lvl="2" indent="-347692" algn="l">
              <a:lnSpc>
                <a:spcPts val="5487"/>
              </a:lnSpc>
              <a:buFont typeface="Arial"/>
              <a:buChar char="⚬"/>
            </a:pPr>
            <a:r>
              <a:rPr lang="en-US" sz="485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Requiere montaje preciso</a:t>
            </a:r>
          </a:p>
        </p:txBody>
      </p: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69542" y="3695700"/>
            <a:ext cx="6217949" cy="3459792"/>
            <a:chOff x="0" y="0"/>
            <a:chExt cx="8290599" cy="461305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290560" cy="4613021"/>
            </a:xfrm>
            <a:custGeom>
              <a:avLst/>
              <a:gdLst/>
              <a:ahLst/>
              <a:cxnLst/>
              <a:rect l="l" t="t" r="r" b="b"/>
              <a:pathLst>
                <a:path w="8290560" h="4613021">
                  <a:moveTo>
                    <a:pt x="0" y="0"/>
                  </a:moveTo>
                  <a:lnTo>
                    <a:pt x="8290560" y="0"/>
                  </a:lnTo>
                  <a:lnTo>
                    <a:pt x="8290560" y="4613021"/>
                  </a:lnTo>
                  <a:lnTo>
                    <a:pt x="0" y="46130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628947" y="3709609"/>
            <a:ext cx="17030106" cy="4006468"/>
          </a:xfrm>
          <a:custGeom>
            <a:avLst/>
            <a:gdLst/>
            <a:ahLst/>
            <a:cxnLst/>
            <a:rect l="l" t="t" r="r" b="b"/>
            <a:pathLst>
              <a:path w="17030106" h="4006468">
                <a:moveTo>
                  <a:pt x="0" y="0"/>
                </a:moveTo>
                <a:lnTo>
                  <a:pt x="17030106" y="0"/>
                </a:lnTo>
                <a:lnTo>
                  <a:pt x="17030106" y="4006469"/>
                </a:lnTo>
                <a:lnTo>
                  <a:pt x="0" y="4006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TextBox 5"/>
          <p:cNvSpPr txBox="1"/>
          <p:nvPr/>
        </p:nvSpPr>
        <p:spPr>
          <a:xfrm>
            <a:off x="3925966" y="1057275"/>
            <a:ext cx="10957352" cy="98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AYUDAS ELECTRÓNICAS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611040" y="532206"/>
            <a:ext cx="10450794" cy="886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</a:pPr>
            <a:r>
              <a:rPr lang="en-US" sz="6009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AYUDAS NO ÓPTICAS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78973" y="2648081"/>
            <a:ext cx="17314927" cy="819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7"/>
              </a:lnSpc>
              <a:spcBef>
                <a:spcPct val="0"/>
              </a:spcBef>
            </a:pPr>
            <a:r>
              <a:rPr lang="en-US" sz="4505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Entrevista con el paciente y la familia</a:t>
            </a:r>
          </a:p>
        </p:txBody>
      </p:sp>
      <p:sp>
        <p:nvSpPr>
          <p:cNvPr id="6" name="Freeform 6"/>
          <p:cNvSpPr/>
          <p:nvPr/>
        </p:nvSpPr>
        <p:spPr>
          <a:xfrm>
            <a:off x="1161494" y="2833400"/>
            <a:ext cx="15812612" cy="5297225"/>
          </a:xfrm>
          <a:custGeom>
            <a:avLst/>
            <a:gdLst/>
            <a:ahLst/>
            <a:cxnLst/>
            <a:rect l="l" t="t" r="r" b="b"/>
            <a:pathLst>
              <a:path w="15812612" h="5297225">
                <a:moveTo>
                  <a:pt x="0" y="0"/>
                </a:moveTo>
                <a:lnTo>
                  <a:pt x="15812612" y="0"/>
                </a:lnTo>
                <a:lnTo>
                  <a:pt x="15812612" y="5297225"/>
                </a:lnTo>
                <a:lnTo>
                  <a:pt x="0" y="529722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2675305" y="3341375"/>
            <a:ext cx="4395436" cy="5282303"/>
          </a:xfrm>
          <a:custGeom>
            <a:avLst/>
            <a:gdLst/>
            <a:ahLst/>
            <a:cxnLst/>
            <a:rect l="l" t="t" r="r" b="b"/>
            <a:pathLst>
              <a:path w="4395436" h="5282303">
                <a:moveTo>
                  <a:pt x="0" y="0"/>
                </a:moveTo>
                <a:lnTo>
                  <a:pt x="4395436" y="0"/>
                </a:lnTo>
                <a:lnTo>
                  <a:pt x="4395436" y="5282302"/>
                </a:lnTo>
                <a:lnTo>
                  <a:pt x="0" y="528230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9577282" y="3341375"/>
            <a:ext cx="6773488" cy="5366972"/>
          </a:xfrm>
          <a:custGeom>
            <a:avLst/>
            <a:gdLst/>
            <a:ahLst/>
            <a:cxnLst/>
            <a:rect l="l" t="t" r="r" b="b"/>
            <a:pathLst>
              <a:path w="6773488" h="5366972">
                <a:moveTo>
                  <a:pt x="0" y="0"/>
                </a:moveTo>
                <a:lnTo>
                  <a:pt x="6773488" y="0"/>
                </a:lnTo>
                <a:lnTo>
                  <a:pt x="6773488" y="5366971"/>
                </a:lnTo>
                <a:lnTo>
                  <a:pt x="0" y="53669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TextBox 6"/>
          <p:cNvSpPr txBox="1"/>
          <p:nvPr/>
        </p:nvSpPr>
        <p:spPr>
          <a:xfrm>
            <a:off x="4415823" y="581745"/>
            <a:ext cx="9879666" cy="98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AYUDAS NO ÓPTICAS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264884" y="1920028"/>
            <a:ext cx="16624797" cy="91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9"/>
              </a:lnSpc>
            </a:pPr>
            <a:r>
              <a:rPr lang="en-US" sz="504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Control de la iluminación y del deslumbramiento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1805065" y="3576082"/>
            <a:ext cx="6445203" cy="5300039"/>
          </a:xfrm>
          <a:custGeom>
            <a:avLst/>
            <a:gdLst/>
            <a:ahLst/>
            <a:cxnLst/>
            <a:rect l="l" t="t" r="r" b="b"/>
            <a:pathLst>
              <a:path w="6445203" h="5300039">
                <a:moveTo>
                  <a:pt x="0" y="0"/>
                </a:moveTo>
                <a:lnTo>
                  <a:pt x="6445203" y="0"/>
                </a:lnTo>
                <a:lnTo>
                  <a:pt x="6445203" y="5300039"/>
                </a:lnTo>
                <a:lnTo>
                  <a:pt x="0" y="5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8250268" y="3576082"/>
            <a:ext cx="8503658" cy="5300039"/>
          </a:xfrm>
          <a:custGeom>
            <a:avLst/>
            <a:gdLst/>
            <a:ahLst/>
            <a:cxnLst/>
            <a:rect l="l" t="t" r="r" b="b"/>
            <a:pathLst>
              <a:path w="8503658" h="5300039">
                <a:moveTo>
                  <a:pt x="0" y="0"/>
                </a:moveTo>
                <a:lnTo>
                  <a:pt x="8503657" y="0"/>
                </a:lnTo>
                <a:lnTo>
                  <a:pt x="8503657" y="5300039"/>
                </a:lnTo>
                <a:lnTo>
                  <a:pt x="0" y="530003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TextBox 6"/>
          <p:cNvSpPr txBox="1"/>
          <p:nvPr/>
        </p:nvSpPr>
        <p:spPr>
          <a:xfrm>
            <a:off x="6027643" y="2049912"/>
            <a:ext cx="6882219" cy="91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9"/>
              </a:lnSpc>
            </a:pPr>
            <a:r>
              <a:rPr lang="en-US" sz="504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Mejora el contraste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415823" y="581745"/>
            <a:ext cx="9879666" cy="98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AYUDAS NO ÓPTICAS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1640068" y="3814664"/>
            <a:ext cx="6579888" cy="4934916"/>
          </a:xfrm>
          <a:custGeom>
            <a:avLst/>
            <a:gdLst/>
            <a:ahLst/>
            <a:cxnLst/>
            <a:rect l="l" t="t" r="r" b="b"/>
            <a:pathLst>
              <a:path w="6579888" h="4934916">
                <a:moveTo>
                  <a:pt x="0" y="0"/>
                </a:moveTo>
                <a:lnTo>
                  <a:pt x="6579888" y="0"/>
                </a:lnTo>
                <a:lnTo>
                  <a:pt x="6579888" y="4934916"/>
                </a:lnTo>
                <a:lnTo>
                  <a:pt x="0" y="49349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 flipH="1">
            <a:off x="9830576" y="3814664"/>
            <a:ext cx="6579888" cy="4934916"/>
          </a:xfrm>
          <a:custGeom>
            <a:avLst/>
            <a:gdLst/>
            <a:ahLst/>
            <a:cxnLst/>
            <a:rect l="l" t="t" r="r" b="b"/>
            <a:pathLst>
              <a:path w="6579888" h="4934916">
                <a:moveTo>
                  <a:pt x="6579887" y="0"/>
                </a:moveTo>
                <a:lnTo>
                  <a:pt x="0" y="0"/>
                </a:lnTo>
                <a:lnTo>
                  <a:pt x="0" y="4934916"/>
                </a:lnTo>
                <a:lnTo>
                  <a:pt x="6579887" y="4934916"/>
                </a:lnTo>
                <a:lnTo>
                  <a:pt x="6579887" y="0"/>
                </a:lnTo>
                <a:close/>
              </a:path>
            </a:pathLst>
          </a:cu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TextBox 6"/>
          <p:cNvSpPr txBox="1"/>
          <p:nvPr/>
        </p:nvSpPr>
        <p:spPr>
          <a:xfrm>
            <a:off x="6556296" y="845368"/>
            <a:ext cx="6564223" cy="98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ESTRATEGIAS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27643" y="2049912"/>
            <a:ext cx="6882219" cy="919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59"/>
              </a:lnSpc>
            </a:pPr>
            <a:r>
              <a:rPr lang="en-US" sz="504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Mejora el contraste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4811002" y="3485642"/>
            <a:ext cx="8665995" cy="5777330"/>
          </a:xfrm>
          <a:custGeom>
            <a:avLst/>
            <a:gdLst/>
            <a:ahLst/>
            <a:cxnLst/>
            <a:rect l="l" t="t" r="r" b="b"/>
            <a:pathLst>
              <a:path w="8665995" h="5777330">
                <a:moveTo>
                  <a:pt x="0" y="0"/>
                </a:moveTo>
                <a:lnTo>
                  <a:pt x="8665996" y="0"/>
                </a:lnTo>
                <a:lnTo>
                  <a:pt x="8665996" y="5777330"/>
                </a:lnTo>
                <a:lnTo>
                  <a:pt x="0" y="5777330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TextBox 5"/>
          <p:cNvSpPr txBox="1"/>
          <p:nvPr/>
        </p:nvSpPr>
        <p:spPr>
          <a:xfrm>
            <a:off x="3278148" y="1057275"/>
            <a:ext cx="11731704" cy="9858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ORIENTACIÓN Y MOVILIDAD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43365" y="3160562"/>
            <a:ext cx="10118529" cy="5693516"/>
          </a:xfrm>
          <a:custGeom>
            <a:avLst/>
            <a:gdLst/>
            <a:ahLst/>
            <a:cxnLst/>
            <a:rect l="l" t="t" r="r" b="b"/>
            <a:pathLst>
              <a:path w="10118529" h="5693516">
                <a:moveTo>
                  <a:pt x="0" y="0"/>
                </a:moveTo>
                <a:lnTo>
                  <a:pt x="10118529" y="0"/>
                </a:lnTo>
                <a:lnTo>
                  <a:pt x="10118529" y="5693517"/>
                </a:lnTo>
                <a:lnTo>
                  <a:pt x="0" y="5693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1738042" y="632732"/>
            <a:ext cx="14683280" cy="1881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DISPOSITIVOS CON INTELIGENCIA ARTIFICIAL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10040703" y="2807161"/>
            <a:ext cx="7218597" cy="5540307"/>
          </a:xfrm>
          <a:custGeom>
            <a:avLst/>
            <a:gdLst/>
            <a:ahLst/>
            <a:cxnLst/>
            <a:rect l="l" t="t" r="r" b="b"/>
            <a:pathLst>
              <a:path w="7218597" h="5540307">
                <a:moveTo>
                  <a:pt x="0" y="0"/>
                </a:moveTo>
                <a:lnTo>
                  <a:pt x="7218597" y="0"/>
                </a:lnTo>
                <a:lnTo>
                  <a:pt x="7218597" y="5540307"/>
                </a:lnTo>
                <a:lnTo>
                  <a:pt x="0" y="5540307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TextBox 5"/>
          <p:cNvSpPr txBox="1"/>
          <p:nvPr/>
        </p:nvSpPr>
        <p:spPr>
          <a:xfrm>
            <a:off x="805676" y="1152525"/>
            <a:ext cx="7433887" cy="7620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93"/>
              </a:lnSpc>
              <a:spcBef>
                <a:spcPct val="0"/>
              </a:spcBef>
            </a:pPr>
            <a:r>
              <a:rPr lang="en-US" sz="5869" b="1">
                <a:solidFill>
                  <a:srgbClr val="1280B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REFLEXIONEMOS...</a:t>
            </a:r>
          </a:p>
        </p:txBody>
      </p:sp>
      <p:sp>
        <p:nvSpPr>
          <p:cNvPr id="6" name="Freeform 6"/>
          <p:cNvSpPr/>
          <p:nvPr/>
        </p:nvSpPr>
        <p:spPr>
          <a:xfrm>
            <a:off x="1336263" y="2807161"/>
            <a:ext cx="7807737" cy="5540307"/>
          </a:xfrm>
          <a:custGeom>
            <a:avLst/>
            <a:gdLst/>
            <a:ahLst/>
            <a:cxnLst/>
            <a:rect l="l" t="t" r="r" b="b"/>
            <a:pathLst>
              <a:path w="7807737" h="5540307">
                <a:moveTo>
                  <a:pt x="0" y="0"/>
                </a:moveTo>
                <a:lnTo>
                  <a:pt x="7807737" y="0"/>
                </a:lnTo>
                <a:lnTo>
                  <a:pt x="7807737" y="5540307"/>
                </a:lnTo>
                <a:lnTo>
                  <a:pt x="0" y="5540307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077445" y="2500783"/>
            <a:ext cx="10133109" cy="6757517"/>
          </a:xfrm>
          <a:custGeom>
            <a:avLst/>
            <a:gdLst/>
            <a:ahLst/>
            <a:cxnLst/>
            <a:rect l="l" t="t" r="r" b="b"/>
            <a:pathLst>
              <a:path w="10133109" h="6757517">
                <a:moveTo>
                  <a:pt x="0" y="0"/>
                </a:moveTo>
                <a:lnTo>
                  <a:pt x="10133110" y="0"/>
                </a:lnTo>
                <a:lnTo>
                  <a:pt x="10133110" y="6757517"/>
                </a:lnTo>
                <a:lnTo>
                  <a:pt x="0" y="67575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TextBox 3"/>
          <p:cNvSpPr txBox="1"/>
          <p:nvPr/>
        </p:nvSpPr>
        <p:spPr>
          <a:xfrm>
            <a:off x="4887185" y="1152525"/>
            <a:ext cx="8513629" cy="762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93"/>
              </a:lnSpc>
              <a:spcBef>
                <a:spcPct val="0"/>
              </a:spcBef>
            </a:pPr>
            <a:r>
              <a:rPr lang="en-US" sz="5869" b="1" u="none" strike="noStrike">
                <a:solidFill>
                  <a:srgbClr val="1280B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TRABAJO EN EQUIPO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2086"/>
            <a:ext cx="18288000" cy="11351172"/>
          </a:xfrm>
          <a:custGeom>
            <a:avLst/>
            <a:gdLst/>
            <a:ahLst/>
            <a:cxnLst/>
            <a:rect l="l" t="t" r="r" b="b"/>
            <a:pathLst>
              <a:path w="18288000" h="11351172">
                <a:moveTo>
                  <a:pt x="0" y="0"/>
                </a:moveTo>
                <a:lnTo>
                  <a:pt x="18288000" y="0"/>
                </a:lnTo>
                <a:lnTo>
                  <a:pt x="18288000" y="11351172"/>
                </a:lnTo>
                <a:lnTo>
                  <a:pt x="0" y="113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0555" b="-30555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>
            <a:off x="-1489739" y="-2024157"/>
            <a:ext cx="6105714" cy="6105714"/>
          </a:xfrm>
          <a:custGeom>
            <a:avLst/>
            <a:gdLst/>
            <a:ahLst/>
            <a:cxnLst/>
            <a:rect l="l" t="t" r="r" b="b"/>
            <a:pathLst>
              <a:path w="6105714" h="6105714">
                <a:moveTo>
                  <a:pt x="0" y="0"/>
                </a:moveTo>
                <a:lnTo>
                  <a:pt x="6105715" y="0"/>
                </a:lnTo>
                <a:lnTo>
                  <a:pt x="6105715" y="6105715"/>
                </a:lnTo>
                <a:lnTo>
                  <a:pt x="0" y="610571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4" name="Freeform 4"/>
          <p:cNvSpPr/>
          <p:nvPr/>
        </p:nvSpPr>
        <p:spPr>
          <a:xfrm>
            <a:off x="8187968" y="7566365"/>
            <a:ext cx="788494" cy="783020"/>
          </a:xfrm>
          <a:custGeom>
            <a:avLst/>
            <a:gdLst/>
            <a:ahLst/>
            <a:cxnLst/>
            <a:rect l="l" t="t" r="r" b="b"/>
            <a:pathLst>
              <a:path w="788494" h="783020">
                <a:moveTo>
                  <a:pt x="0" y="0"/>
                </a:moveTo>
                <a:lnTo>
                  <a:pt x="788494" y="0"/>
                </a:lnTo>
                <a:lnTo>
                  <a:pt x="788494" y="783020"/>
                </a:lnTo>
                <a:lnTo>
                  <a:pt x="0" y="783020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8177495" y="6628720"/>
            <a:ext cx="798967" cy="793421"/>
          </a:xfrm>
          <a:custGeom>
            <a:avLst/>
            <a:gdLst/>
            <a:ahLst/>
            <a:cxnLst/>
            <a:rect l="l" t="t" r="r" b="b"/>
            <a:pathLst>
              <a:path w="798967" h="793421">
                <a:moveTo>
                  <a:pt x="0" y="0"/>
                </a:moveTo>
                <a:lnTo>
                  <a:pt x="798967" y="0"/>
                </a:lnTo>
                <a:lnTo>
                  <a:pt x="798967" y="793421"/>
                </a:lnTo>
                <a:lnTo>
                  <a:pt x="0" y="793421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8110023" y="5699918"/>
            <a:ext cx="935295" cy="928803"/>
          </a:xfrm>
          <a:custGeom>
            <a:avLst/>
            <a:gdLst/>
            <a:ahLst/>
            <a:cxnLst/>
            <a:rect l="l" t="t" r="r" b="b"/>
            <a:pathLst>
              <a:path w="935295" h="928803">
                <a:moveTo>
                  <a:pt x="0" y="0"/>
                </a:moveTo>
                <a:lnTo>
                  <a:pt x="935296" y="0"/>
                </a:lnTo>
                <a:lnTo>
                  <a:pt x="935296" y="928802"/>
                </a:lnTo>
                <a:lnTo>
                  <a:pt x="0" y="928802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49" b="-349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7" name="Freeform 7"/>
          <p:cNvSpPr/>
          <p:nvPr/>
        </p:nvSpPr>
        <p:spPr>
          <a:xfrm>
            <a:off x="8143066" y="8391441"/>
            <a:ext cx="867824" cy="866859"/>
          </a:xfrm>
          <a:custGeom>
            <a:avLst/>
            <a:gdLst/>
            <a:ahLst/>
            <a:cxnLst/>
            <a:rect l="l" t="t" r="r" b="b"/>
            <a:pathLst>
              <a:path w="867824" h="866859">
                <a:moveTo>
                  <a:pt x="0" y="0"/>
                </a:moveTo>
                <a:lnTo>
                  <a:pt x="867824" y="0"/>
                </a:lnTo>
                <a:lnTo>
                  <a:pt x="867824" y="866859"/>
                </a:lnTo>
                <a:lnTo>
                  <a:pt x="0" y="866859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8" name="Freeform 8"/>
          <p:cNvSpPr/>
          <p:nvPr/>
        </p:nvSpPr>
        <p:spPr>
          <a:xfrm>
            <a:off x="0" y="3234252"/>
            <a:ext cx="7052748" cy="7052748"/>
          </a:xfrm>
          <a:custGeom>
            <a:avLst/>
            <a:gdLst/>
            <a:ahLst/>
            <a:cxnLst/>
            <a:rect l="l" t="t" r="r" b="b"/>
            <a:pathLst>
              <a:path w="7052748" h="7052748">
                <a:moveTo>
                  <a:pt x="0" y="0"/>
                </a:moveTo>
                <a:lnTo>
                  <a:pt x="7052748" y="0"/>
                </a:lnTo>
                <a:lnTo>
                  <a:pt x="7052748" y="7052748"/>
                </a:lnTo>
                <a:lnTo>
                  <a:pt x="0" y="705274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9" name="TextBox 9"/>
          <p:cNvSpPr txBox="1"/>
          <p:nvPr/>
        </p:nvSpPr>
        <p:spPr>
          <a:xfrm>
            <a:off x="7052748" y="2068112"/>
            <a:ext cx="8430450" cy="154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09"/>
              </a:lnSpc>
            </a:pPr>
            <a:r>
              <a:rPr lang="en-US" sz="12301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GRACIAS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937515" y="3995833"/>
            <a:ext cx="12572600" cy="1156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2"/>
              </a:lnSpc>
            </a:pPr>
            <a:r>
              <a:rPr lang="en-US" sz="3251" spc="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Dra. Rosario Espinoza Carrillo</a:t>
            </a:r>
          </a:p>
          <a:p>
            <a:pPr algn="ctr">
              <a:lnSpc>
                <a:spcPts val="4552"/>
              </a:lnSpc>
              <a:spcBef>
                <a:spcPct val="0"/>
              </a:spcBef>
            </a:pPr>
            <a:r>
              <a:rPr lang="en-US" sz="3251" spc="32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Oftalmóloga - Baja visión y Rehabilitación visual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130801" y="5756942"/>
            <a:ext cx="8120120" cy="615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8"/>
              </a:lnSpc>
              <a:spcBef>
                <a:spcPct val="0"/>
              </a:spcBef>
            </a:pPr>
            <a:r>
              <a:rPr lang="en-US" sz="3399" spc="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rosario.espinoza.carrillo@gmail.com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182237" y="6717645"/>
            <a:ext cx="5493784" cy="61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  <a:spcBef>
                <a:spcPct val="0"/>
              </a:spcBef>
            </a:pPr>
            <a:r>
              <a:rPr lang="en-US" sz="3396" spc="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Rosario Espinoza Carrillo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82237" y="7645968"/>
            <a:ext cx="4207407" cy="61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  <a:spcBef>
                <a:spcPct val="0"/>
              </a:spcBef>
            </a:pPr>
            <a:r>
              <a:rPr lang="en-US" sz="3396" spc="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doctora.bajavision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851679" y="8464475"/>
            <a:ext cx="4207407" cy="616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4"/>
              </a:lnSpc>
              <a:spcBef>
                <a:spcPct val="0"/>
              </a:spcBef>
            </a:pPr>
            <a:r>
              <a:rPr lang="en-US" sz="3396" spc="33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+51 999 451 909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954285" y="825699"/>
            <a:ext cx="14379430" cy="1163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350"/>
              </a:lnSpc>
              <a:spcBef>
                <a:spcPct val="0"/>
              </a:spcBef>
            </a:pPr>
            <a:r>
              <a:rPr lang="en-US" sz="787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BAJA VISIÓN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354151"/>
            <a:ext cx="15833270" cy="4823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349"/>
              </a:lnSpc>
            </a:pPr>
            <a:r>
              <a:rPr lang="en-US" sz="5046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“ Una persona con baja vision es aquella que tiene una limitación en la función visual aún despues de Tx médico, Qx o refractivo convencional , teniendo una AV en el mejor ojo  &lt;3/10 o un CV &lt; 10 °, pero que usa  o es capaz de usar la visión para la ejecución de una tarea” </a:t>
            </a:r>
          </a:p>
          <a:p>
            <a:pPr algn="just">
              <a:lnSpc>
                <a:spcPts val="5349"/>
              </a:lnSpc>
            </a:pPr>
            <a:endParaRPr lang="en-US" sz="5046">
              <a:solidFill>
                <a:srgbClr val="052B5D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2441759" y="8756819"/>
            <a:ext cx="481754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52B5D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OMS 1992, Roma 2015 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532086"/>
            <a:ext cx="18288000" cy="11351172"/>
          </a:xfrm>
          <a:custGeom>
            <a:avLst/>
            <a:gdLst/>
            <a:ahLst/>
            <a:cxnLst/>
            <a:rect l="l" t="t" r="r" b="b"/>
            <a:pathLst>
              <a:path w="18288000" h="11351172">
                <a:moveTo>
                  <a:pt x="0" y="0"/>
                </a:moveTo>
                <a:lnTo>
                  <a:pt x="18288000" y="0"/>
                </a:lnTo>
                <a:lnTo>
                  <a:pt x="18288000" y="11351172"/>
                </a:lnTo>
                <a:lnTo>
                  <a:pt x="0" y="1135117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print">
              <a:alphaModFix amt="8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t="-30555" b="-30555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3" name="Freeform 3"/>
          <p:cNvSpPr/>
          <p:nvPr/>
        </p:nvSpPr>
        <p:spPr>
          <a:xfrm>
            <a:off x="4782720" y="3796746"/>
            <a:ext cx="3642174" cy="5461554"/>
          </a:xfrm>
          <a:custGeom>
            <a:avLst/>
            <a:gdLst/>
            <a:ahLst/>
            <a:cxnLst/>
            <a:rect l="l" t="t" r="r" b="b"/>
            <a:pathLst>
              <a:path w="3642174" h="5461554">
                <a:moveTo>
                  <a:pt x="0" y="0"/>
                </a:moveTo>
                <a:lnTo>
                  <a:pt x="3642174" y="0"/>
                </a:lnTo>
                <a:lnTo>
                  <a:pt x="3642174" y="5461554"/>
                </a:lnTo>
                <a:lnTo>
                  <a:pt x="0" y="546155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4" name="Freeform 4"/>
          <p:cNvSpPr/>
          <p:nvPr/>
        </p:nvSpPr>
        <p:spPr>
          <a:xfrm>
            <a:off x="742230" y="6605979"/>
            <a:ext cx="3685635" cy="3411178"/>
          </a:xfrm>
          <a:custGeom>
            <a:avLst/>
            <a:gdLst/>
            <a:ahLst/>
            <a:cxnLst/>
            <a:rect l="l" t="t" r="r" b="b"/>
            <a:pathLst>
              <a:path w="3685635" h="3411178">
                <a:moveTo>
                  <a:pt x="0" y="0"/>
                </a:moveTo>
                <a:lnTo>
                  <a:pt x="3685636" y="0"/>
                </a:lnTo>
                <a:lnTo>
                  <a:pt x="3685636" y="3411178"/>
                </a:lnTo>
                <a:lnTo>
                  <a:pt x="0" y="3411178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8745434" y="4322365"/>
            <a:ext cx="3904042" cy="3989203"/>
          </a:xfrm>
          <a:custGeom>
            <a:avLst/>
            <a:gdLst/>
            <a:ahLst/>
            <a:cxnLst/>
            <a:rect l="l" t="t" r="r" b="b"/>
            <a:pathLst>
              <a:path w="3904042" h="3989203">
                <a:moveTo>
                  <a:pt x="0" y="0"/>
                </a:moveTo>
                <a:lnTo>
                  <a:pt x="3904041" y="0"/>
                </a:lnTo>
                <a:lnTo>
                  <a:pt x="3904041" y="3989203"/>
                </a:lnTo>
                <a:lnTo>
                  <a:pt x="0" y="3989203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742230" y="2489460"/>
            <a:ext cx="3685635" cy="3830769"/>
          </a:xfrm>
          <a:custGeom>
            <a:avLst/>
            <a:gdLst/>
            <a:ahLst/>
            <a:cxnLst/>
            <a:rect l="l" t="t" r="r" b="b"/>
            <a:pathLst>
              <a:path w="3685635" h="3830769">
                <a:moveTo>
                  <a:pt x="0" y="0"/>
                </a:moveTo>
                <a:lnTo>
                  <a:pt x="3685636" y="0"/>
                </a:lnTo>
                <a:lnTo>
                  <a:pt x="3685636" y="3830769"/>
                </a:lnTo>
                <a:lnTo>
                  <a:pt x="0" y="3830769"/>
                </a:lnTo>
                <a:lnTo>
                  <a:pt x="0" y="0"/>
                </a:lnTo>
                <a:close/>
              </a:path>
            </a:pathLst>
          </a:cu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7" name="Freeform 7"/>
          <p:cNvSpPr/>
          <p:nvPr/>
        </p:nvSpPr>
        <p:spPr>
          <a:xfrm>
            <a:off x="13260036" y="6230314"/>
            <a:ext cx="3903582" cy="3786842"/>
          </a:xfrm>
          <a:custGeom>
            <a:avLst/>
            <a:gdLst/>
            <a:ahLst/>
            <a:cxnLst/>
            <a:rect l="l" t="t" r="r" b="b"/>
            <a:pathLst>
              <a:path w="3903582" h="3786842">
                <a:moveTo>
                  <a:pt x="0" y="0"/>
                </a:moveTo>
                <a:lnTo>
                  <a:pt x="3903582" y="0"/>
                </a:lnTo>
                <a:lnTo>
                  <a:pt x="3903582" y="3786843"/>
                </a:lnTo>
                <a:lnTo>
                  <a:pt x="0" y="3786843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8" name="Freeform 8"/>
          <p:cNvSpPr/>
          <p:nvPr/>
        </p:nvSpPr>
        <p:spPr>
          <a:xfrm>
            <a:off x="12954756" y="2484242"/>
            <a:ext cx="4514143" cy="3463604"/>
          </a:xfrm>
          <a:custGeom>
            <a:avLst/>
            <a:gdLst/>
            <a:ahLst/>
            <a:cxnLst/>
            <a:rect l="l" t="t" r="r" b="b"/>
            <a:pathLst>
              <a:path w="4514143" h="3463604">
                <a:moveTo>
                  <a:pt x="0" y="0"/>
                </a:moveTo>
                <a:lnTo>
                  <a:pt x="4514142" y="0"/>
                </a:lnTo>
                <a:lnTo>
                  <a:pt x="4514142" y="3463603"/>
                </a:lnTo>
                <a:lnTo>
                  <a:pt x="0" y="3463603"/>
                </a:lnTo>
                <a:lnTo>
                  <a:pt x="0" y="0"/>
                </a:lnTo>
                <a:close/>
              </a:path>
            </a:pathLst>
          </a:cu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9" name="TextBox 9"/>
          <p:cNvSpPr txBox="1"/>
          <p:nvPr/>
        </p:nvSpPr>
        <p:spPr>
          <a:xfrm>
            <a:off x="1639954" y="586289"/>
            <a:ext cx="15008093" cy="84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6"/>
              </a:lnSpc>
            </a:pPr>
            <a:r>
              <a:rPr lang="en-US" sz="5732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IMPLICANCIAS FUNCIONALES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12524195" y="3533152"/>
            <a:ext cx="5199090" cy="3663923"/>
          </a:xfrm>
          <a:custGeom>
            <a:avLst/>
            <a:gdLst/>
            <a:ahLst/>
            <a:cxnLst/>
            <a:rect l="l" t="t" r="r" b="b"/>
            <a:pathLst>
              <a:path w="5199090" h="3663923">
                <a:moveTo>
                  <a:pt x="0" y="0"/>
                </a:moveTo>
                <a:lnTo>
                  <a:pt x="5199090" y="0"/>
                </a:lnTo>
                <a:lnTo>
                  <a:pt x="5199090" y="3663922"/>
                </a:lnTo>
                <a:lnTo>
                  <a:pt x="0" y="366392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6545309" y="3533152"/>
            <a:ext cx="5550261" cy="3663923"/>
          </a:xfrm>
          <a:custGeom>
            <a:avLst/>
            <a:gdLst/>
            <a:ahLst/>
            <a:cxnLst/>
            <a:rect l="l" t="t" r="r" b="b"/>
            <a:pathLst>
              <a:path w="5550261" h="3663923">
                <a:moveTo>
                  <a:pt x="0" y="0"/>
                </a:moveTo>
                <a:lnTo>
                  <a:pt x="5550261" y="0"/>
                </a:lnTo>
                <a:lnTo>
                  <a:pt x="5550261" y="3663922"/>
                </a:lnTo>
                <a:lnTo>
                  <a:pt x="0" y="3663922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 l="-2296" r="-2296"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Freeform 6"/>
          <p:cNvSpPr/>
          <p:nvPr/>
        </p:nvSpPr>
        <p:spPr>
          <a:xfrm>
            <a:off x="763898" y="3533152"/>
            <a:ext cx="5356026" cy="3663923"/>
          </a:xfrm>
          <a:custGeom>
            <a:avLst/>
            <a:gdLst/>
            <a:ahLst/>
            <a:cxnLst/>
            <a:rect l="l" t="t" r="r" b="b"/>
            <a:pathLst>
              <a:path w="5356026" h="3663923">
                <a:moveTo>
                  <a:pt x="0" y="0"/>
                </a:moveTo>
                <a:lnTo>
                  <a:pt x="5356026" y="0"/>
                </a:lnTo>
                <a:lnTo>
                  <a:pt x="5356026" y="3663922"/>
                </a:lnTo>
                <a:lnTo>
                  <a:pt x="0" y="366392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7" name="TextBox 7"/>
          <p:cNvSpPr txBox="1"/>
          <p:nvPr/>
        </p:nvSpPr>
        <p:spPr>
          <a:xfrm>
            <a:off x="2809482" y="880306"/>
            <a:ext cx="12669035" cy="102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AVD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2538163" y="3361014"/>
            <a:ext cx="5336350" cy="5336350"/>
          </a:xfrm>
          <a:custGeom>
            <a:avLst/>
            <a:gdLst/>
            <a:ahLst/>
            <a:cxnLst/>
            <a:rect l="l" t="t" r="r" b="b"/>
            <a:pathLst>
              <a:path w="5336350" h="5336350">
                <a:moveTo>
                  <a:pt x="0" y="0"/>
                </a:moveTo>
                <a:lnTo>
                  <a:pt x="5336350" y="0"/>
                </a:lnTo>
                <a:lnTo>
                  <a:pt x="5336350" y="5336350"/>
                </a:lnTo>
                <a:lnTo>
                  <a:pt x="0" y="53363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5" name="Freeform 5"/>
          <p:cNvSpPr/>
          <p:nvPr/>
        </p:nvSpPr>
        <p:spPr>
          <a:xfrm>
            <a:off x="9392643" y="3361014"/>
            <a:ext cx="6641759" cy="5336350"/>
          </a:xfrm>
          <a:custGeom>
            <a:avLst/>
            <a:gdLst/>
            <a:ahLst/>
            <a:cxnLst/>
            <a:rect l="l" t="t" r="r" b="b"/>
            <a:pathLst>
              <a:path w="6641759" h="5336350">
                <a:moveTo>
                  <a:pt x="0" y="0"/>
                </a:moveTo>
                <a:lnTo>
                  <a:pt x="6641759" y="0"/>
                </a:lnTo>
                <a:lnTo>
                  <a:pt x="6641759" y="5336350"/>
                </a:lnTo>
                <a:lnTo>
                  <a:pt x="0" y="5336350"/>
                </a:lnTo>
                <a:lnTo>
                  <a:pt x="0" y="0"/>
                </a:lnTo>
                <a:close/>
              </a:path>
            </a:pathLst>
          </a:cu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  <p:sp>
        <p:nvSpPr>
          <p:cNvPr id="6" name="TextBox 6"/>
          <p:cNvSpPr txBox="1"/>
          <p:nvPr/>
        </p:nvSpPr>
        <p:spPr>
          <a:xfrm>
            <a:off x="2809482" y="880306"/>
            <a:ext cx="12669035" cy="1028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7"/>
              </a:lnSpc>
            </a:pPr>
            <a:r>
              <a:rPr lang="en-US" sz="6940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AVD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Freeform 4"/>
          <p:cNvSpPr/>
          <p:nvPr/>
        </p:nvSpPr>
        <p:spPr>
          <a:xfrm>
            <a:off x="1710147" y="147700"/>
            <a:ext cx="15227011" cy="9288477"/>
          </a:xfrm>
          <a:custGeom>
            <a:avLst/>
            <a:gdLst/>
            <a:ahLst/>
            <a:cxnLst/>
            <a:rect l="l" t="t" r="r" b="b"/>
            <a:pathLst>
              <a:path w="15227011" h="9288477">
                <a:moveTo>
                  <a:pt x="0" y="0"/>
                </a:moveTo>
                <a:lnTo>
                  <a:pt x="15227011" y="0"/>
                </a:lnTo>
                <a:lnTo>
                  <a:pt x="15227011" y="9288477"/>
                </a:lnTo>
                <a:lnTo>
                  <a:pt x="0" y="92884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PE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615127" y="9594461"/>
            <a:ext cx="18903127" cy="692539"/>
            <a:chOff x="0" y="0"/>
            <a:chExt cx="25204169" cy="9233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204165" cy="923387"/>
            </a:xfrm>
            <a:custGeom>
              <a:avLst/>
              <a:gdLst/>
              <a:ahLst/>
              <a:cxnLst/>
              <a:rect l="l" t="t" r="r" b="b"/>
              <a:pathLst>
                <a:path w="25204165" h="923387">
                  <a:moveTo>
                    <a:pt x="0" y="0"/>
                  </a:moveTo>
                  <a:lnTo>
                    <a:pt x="25204165" y="0"/>
                  </a:lnTo>
                  <a:lnTo>
                    <a:pt x="25204165" y="923387"/>
                  </a:lnTo>
                  <a:lnTo>
                    <a:pt x="0" y="9233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8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PE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3353119" y="751538"/>
            <a:ext cx="11581762" cy="18772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9"/>
              </a:lnSpc>
            </a:pPr>
            <a:r>
              <a:rPr lang="en-US" sz="6697" b="1">
                <a:solidFill>
                  <a:srgbClr val="052B5D"/>
                </a:solidFill>
                <a:latin typeface="Poppins Bold"/>
                <a:ea typeface="Poppins Bold"/>
                <a:cs typeface="Poppins Bold"/>
                <a:sym typeface="Poppins Bold"/>
              </a:rPr>
              <a:t>ADAPTANDO NUESTRO EXAMEN OFTALMOLÓGICO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3421002"/>
            <a:ext cx="13761069" cy="2764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88748" lvl="1" indent="-544374" algn="l">
              <a:lnSpc>
                <a:spcPts val="7059"/>
              </a:lnSpc>
              <a:buFont typeface="Arial"/>
              <a:buChar char="•"/>
            </a:pPr>
            <a:r>
              <a:rPr lang="en-US" sz="504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Cartillas para AV </a:t>
            </a:r>
          </a:p>
          <a:p>
            <a:pPr marL="1088748" lvl="1" indent="-544374" algn="l">
              <a:lnSpc>
                <a:spcPts val="7059"/>
              </a:lnSpc>
              <a:buFont typeface="Arial"/>
              <a:buChar char="•"/>
            </a:pPr>
            <a:r>
              <a:rPr lang="en-US" sz="504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Distancias de trabajo</a:t>
            </a:r>
          </a:p>
          <a:p>
            <a:pPr marL="1088748" lvl="1" indent="-544374" algn="l">
              <a:lnSpc>
                <a:spcPts val="7059"/>
              </a:lnSpc>
              <a:buFont typeface="Arial"/>
              <a:buChar char="•"/>
            </a:pPr>
            <a:r>
              <a:rPr lang="en-US" sz="5042">
                <a:solidFill>
                  <a:srgbClr val="052B5D"/>
                </a:solidFill>
                <a:latin typeface="Poppins"/>
                <a:ea typeface="Poppins"/>
                <a:cs typeface="Poppins"/>
                <a:sym typeface="Poppins"/>
              </a:rPr>
              <a:t>Cartillas para Sensiblidad al contraste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489</Words>
  <Application>Microsoft Office PowerPoint</Application>
  <PresentationFormat>Personalizado</PresentationFormat>
  <Paragraphs>120</Paragraphs>
  <Slides>31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31</vt:i4>
      </vt:variant>
    </vt:vector>
  </HeadingPairs>
  <TitlesOfParts>
    <vt:vector size="39" baseType="lpstr">
      <vt:lpstr>Montserrat Bold</vt:lpstr>
      <vt:lpstr>Open Sans Bold</vt:lpstr>
      <vt:lpstr>Arial</vt:lpstr>
      <vt:lpstr>Montserrat</vt:lpstr>
      <vt:lpstr>Poppins</vt:lpstr>
      <vt:lpstr>Calibri</vt:lpstr>
      <vt:lpstr>Poppins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INTRODUCCION A LA BAJA VISION</dc:title>
  <dc:creator>Rosario</dc:creator>
  <cp:lastModifiedBy>ALBERTO</cp:lastModifiedBy>
  <cp:revision>2</cp:revision>
  <dcterms:created xsi:type="dcterms:W3CDTF">2006-08-16T00:00:00Z</dcterms:created>
  <dcterms:modified xsi:type="dcterms:W3CDTF">2025-09-09T01:56:11Z</dcterms:modified>
  <dc:identifier>DAGwDssLlmk</dc:identifier>
</cp:coreProperties>
</file>