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CD927-0E79-477B-9EAC-2317DFC38023}" v="1425" dt="2025-08-16T05:01:03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158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A490D-BFC6-441A-AF2C-138E14BE3ECE}" type="doc">
      <dgm:prSet loTypeId="urn:microsoft.com/office/officeart/2005/8/layout/hierarchy4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PE"/>
        </a:p>
      </dgm:t>
    </dgm:pt>
    <dgm:pt modelId="{D778E9E9-BB5F-477E-8187-E755C7F54973}">
      <dgm:prSet phldrT="[Texto]" custT="1"/>
      <dgm:spPr/>
      <dgm:t>
        <a:bodyPr/>
        <a:lstStyle/>
        <a:p>
          <a:r>
            <a:rPr lang="es-ES" sz="5400" dirty="0"/>
            <a:t>ZONA I</a:t>
          </a:r>
          <a:endParaRPr lang="es-PE" sz="5400" dirty="0"/>
        </a:p>
      </dgm:t>
    </dgm:pt>
    <dgm:pt modelId="{2E64235D-C881-4B83-BEA6-946474C9DCC2}" type="parTrans" cxnId="{8FDC2D14-A834-490A-AA84-A645B8C078ED}">
      <dgm:prSet/>
      <dgm:spPr/>
      <dgm:t>
        <a:bodyPr/>
        <a:lstStyle/>
        <a:p>
          <a:endParaRPr lang="es-PE"/>
        </a:p>
      </dgm:t>
    </dgm:pt>
    <dgm:pt modelId="{347FAEE3-5720-422A-A029-6E8233F4849B}" type="sibTrans" cxnId="{8FDC2D14-A834-490A-AA84-A645B8C078ED}">
      <dgm:prSet/>
      <dgm:spPr/>
      <dgm:t>
        <a:bodyPr/>
        <a:lstStyle/>
        <a:p>
          <a:endParaRPr lang="es-PE"/>
        </a:p>
      </dgm:t>
    </dgm:pt>
    <dgm:pt modelId="{0CE66F8C-B9F9-432B-962E-3A4D7F895B8C}">
      <dgm:prSet phldrT="[Texto]"/>
      <dgm:spPr/>
      <dgm:t>
        <a:bodyPr/>
        <a:lstStyle/>
        <a:p>
          <a:r>
            <a:rPr lang="es-ES"/>
            <a:t>La herida se extiende desde el limbo esclerocorneal hasta 5 mm posteriores a él en la esclera</a:t>
          </a:r>
          <a:endParaRPr lang="es-PE" dirty="0"/>
        </a:p>
      </dgm:t>
    </dgm:pt>
    <dgm:pt modelId="{7937AFBD-BC65-403C-9107-D692B17BCCB0}" type="parTrans" cxnId="{C2021354-C28D-4806-857C-5E8534983C1B}">
      <dgm:prSet/>
      <dgm:spPr/>
      <dgm:t>
        <a:bodyPr/>
        <a:lstStyle/>
        <a:p>
          <a:endParaRPr lang="es-PE"/>
        </a:p>
      </dgm:t>
    </dgm:pt>
    <dgm:pt modelId="{627F461B-F2E7-4F4E-B9A8-7912A00747BC}" type="sibTrans" cxnId="{C2021354-C28D-4806-857C-5E8534983C1B}">
      <dgm:prSet/>
      <dgm:spPr/>
      <dgm:t>
        <a:bodyPr/>
        <a:lstStyle/>
        <a:p>
          <a:endParaRPr lang="es-PE"/>
        </a:p>
      </dgm:t>
    </dgm:pt>
    <dgm:pt modelId="{59F890C0-0EAC-4C71-8609-2D5531B7C225}">
      <dgm:prSet phldrT="[Texto]"/>
      <dgm:spPr/>
      <dgm:t>
        <a:bodyPr/>
        <a:lstStyle/>
        <a:p>
          <a:r>
            <a:rPr lang="es-ES"/>
            <a:t>La herida de espesor completo está confinada a la córnea (incluye el limbo esclerocorneal)</a:t>
          </a:r>
          <a:endParaRPr lang="es-PE" dirty="0"/>
        </a:p>
      </dgm:t>
    </dgm:pt>
    <dgm:pt modelId="{17EB01CF-4D6E-4CD9-9073-E33EE6DBBBC1}" type="parTrans" cxnId="{0E4539B7-3134-4901-B02D-4EFD283B9BD7}">
      <dgm:prSet/>
      <dgm:spPr/>
      <dgm:t>
        <a:bodyPr/>
        <a:lstStyle/>
        <a:p>
          <a:endParaRPr lang="es-PE"/>
        </a:p>
      </dgm:t>
    </dgm:pt>
    <dgm:pt modelId="{782D3C5F-C3C1-466A-9BA8-4AD1E6ED07CC}" type="sibTrans" cxnId="{0E4539B7-3134-4901-B02D-4EFD283B9BD7}">
      <dgm:prSet/>
      <dgm:spPr/>
      <dgm:t>
        <a:bodyPr/>
        <a:lstStyle/>
        <a:p>
          <a:endParaRPr lang="es-PE"/>
        </a:p>
      </dgm:t>
    </dgm:pt>
    <dgm:pt modelId="{673A6360-4867-4B15-B499-677B0DC940B1}">
      <dgm:prSet phldrT="[Texto]" custT="1"/>
      <dgm:spPr/>
      <dgm:t>
        <a:bodyPr/>
        <a:lstStyle/>
        <a:p>
          <a:r>
            <a:rPr lang="es-ES" sz="5400" dirty="0"/>
            <a:t>ZONA III</a:t>
          </a:r>
          <a:endParaRPr lang="es-PE" sz="5400" dirty="0"/>
        </a:p>
      </dgm:t>
    </dgm:pt>
    <dgm:pt modelId="{394FE153-8CFE-4933-9BC2-CAB3A633FB20}" type="parTrans" cxnId="{3E8F96AF-7C26-4C36-9544-FD52D8F7CC6F}">
      <dgm:prSet/>
      <dgm:spPr/>
      <dgm:t>
        <a:bodyPr/>
        <a:lstStyle/>
        <a:p>
          <a:endParaRPr lang="es-PE"/>
        </a:p>
      </dgm:t>
    </dgm:pt>
    <dgm:pt modelId="{8E1CDE29-710A-4C19-92EE-CFC149B9A89B}" type="sibTrans" cxnId="{3E8F96AF-7C26-4C36-9544-FD52D8F7CC6F}">
      <dgm:prSet/>
      <dgm:spPr/>
      <dgm:t>
        <a:bodyPr/>
        <a:lstStyle/>
        <a:p>
          <a:endParaRPr lang="es-PE"/>
        </a:p>
      </dgm:t>
    </dgm:pt>
    <dgm:pt modelId="{5F5A0894-A928-423E-A443-1FC483072643}">
      <dgm:prSet phldrT="[Texto]" custT="1"/>
      <dgm:spPr/>
      <dgm:t>
        <a:bodyPr/>
        <a:lstStyle/>
        <a:p>
          <a:r>
            <a:rPr lang="es-ES" sz="5400" dirty="0"/>
            <a:t>ZONA II</a:t>
          </a:r>
          <a:endParaRPr lang="es-PE" sz="5400" dirty="0"/>
        </a:p>
      </dgm:t>
    </dgm:pt>
    <dgm:pt modelId="{193A0C6D-A532-4EB6-A6AA-D73A1BBE9C6A}" type="parTrans" cxnId="{4FC18850-4FB0-4260-900E-7AEA00755709}">
      <dgm:prSet/>
      <dgm:spPr/>
      <dgm:t>
        <a:bodyPr/>
        <a:lstStyle/>
        <a:p>
          <a:endParaRPr lang="es-PE"/>
        </a:p>
      </dgm:t>
    </dgm:pt>
    <dgm:pt modelId="{D0A4FC10-21E2-49A2-B156-E95AA353E1D3}" type="sibTrans" cxnId="{4FC18850-4FB0-4260-900E-7AEA00755709}">
      <dgm:prSet/>
      <dgm:spPr/>
      <dgm:t>
        <a:bodyPr/>
        <a:lstStyle/>
        <a:p>
          <a:endParaRPr lang="es-PE"/>
        </a:p>
      </dgm:t>
    </dgm:pt>
    <dgm:pt modelId="{3E9E6A4F-0F7D-40EC-972A-FB97CFBE2CC4}">
      <dgm:prSet phldrT="[Texto]"/>
      <dgm:spPr/>
      <dgm:t>
        <a:bodyPr/>
        <a:lstStyle/>
        <a:p>
          <a:r>
            <a:rPr lang="es-ES"/>
            <a:t>La herida se extiende más allá de los 5 mm posteriores al limbo esclerocorneal en la esclera, involucra la esclera posterior.</a:t>
          </a:r>
          <a:endParaRPr lang="es-PE" dirty="0"/>
        </a:p>
      </dgm:t>
    </dgm:pt>
    <dgm:pt modelId="{79E4AF2F-4202-48A7-8E25-EDF7889F8F6C}" type="parTrans" cxnId="{13329A20-7515-4098-8D33-B1A8EA1DAAF2}">
      <dgm:prSet/>
      <dgm:spPr/>
      <dgm:t>
        <a:bodyPr/>
        <a:lstStyle/>
        <a:p>
          <a:endParaRPr lang="es-PE"/>
        </a:p>
      </dgm:t>
    </dgm:pt>
    <dgm:pt modelId="{D64C3A3C-3401-4883-BE98-C01CDE6B9DB2}" type="sibTrans" cxnId="{13329A20-7515-4098-8D33-B1A8EA1DAAF2}">
      <dgm:prSet/>
      <dgm:spPr/>
      <dgm:t>
        <a:bodyPr/>
        <a:lstStyle/>
        <a:p>
          <a:endParaRPr lang="es-PE"/>
        </a:p>
      </dgm:t>
    </dgm:pt>
    <dgm:pt modelId="{D5223502-8977-41E8-B903-61DBC0FD4FDB}" type="pres">
      <dgm:prSet presAssocID="{4BDA490D-BFC6-441A-AF2C-138E14BE3EC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0C809B3-E184-4D5B-BD6E-A4593C3EB625}" type="pres">
      <dgm:prSet presAssocID="{D778E9E9-BB5F-477E-8187-E755C7F54973}" presName="vertOne" presStyleCnt="0"/>
      <dgm:spPr/>
    </dgm:pt>
    <dgm:pt modelId="{367AB1F0-9F6F-4288-BB5B-E16DA5BAB0ED}" type="pres">
      <dgm:prSet presAssocID="{D778E9E9-BB5F-477E-8187-E755C7F54973}" presName="txOne" presStyleLbl="node0" presStyleIdx="0" presStyleCnt="2" custScaleX="62140" custLinFactNeighborX="206" custLinFactNeighborY="33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3D979B-2CD2-4B6E-85F2-00E80F85702A}" type="pres">
      <dgm:prSet presAssocID="{D778E9E9-BB5F-477E-8187-E755C7F54973}" presName="parTransOne" presStyleCnt="0"/>
      <dgm:spPr/>
    </dgm:pt>
    <dgm:pt modelId="{DFBFE8AF-1621-4B9F-82C6-2F7B96F56CBB}" type="pres">
      <dgm:prSet presAssocID="{D778E9E9-BB5F-477E-8187-E755C7F54973}" presName="horzOne" presStyleCnt="0"/>
      <dgm:spPr/>
    </dgm:pt>
    <dgm:pt modelId="{21B1CCCF-5B2E-4044-B9F2-BD24AC1EFF17}" type="pres">
      <dgm:prSet presAssocID="{5F5A0894-A928-423E-A443-1FC483072643}" presName="vertTwo" presStyleCnt="0"/>
      <dgm:spPr/>
    </dgm:pt>
    <dgm:pt modelId="{1B6DC51C-5B27-4252-BB65-4E217FD6343F}" type="pres">
      <dgm:prSet presAssocID="{5F5A0894-A928-423E-A443-1FC483072643}" presName="txTwo" presStyleLbl="node2" presStyleIdx="0" presStyleCnt="2" custScaleX="6196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1FE800-0ED6-46C6-9BD0-7EC73DF18E4A}" type="pres">
      <dgm:prSet presAssocID="{5F5A0894-A928-423E-A443-1FC483072643}" presName="parTransTwo" presStyleCnt="0"/>
      <dgm:spPr/>
    </dgm:pt>
    <dgm:pt modelId="{ACA83BBE-B38E-4C1C-970D-D28D94B50FB8}" type="pres">
      <dgm:prSet presAssocID="{5F5A0894-A928-423E-A443-1FC483072643}" presName="horzTwo" presStyleCnt="0"/>
      <dgm:spPr/>
    </dgm:pt>
    <dgm:pt modelId="{4E9BD6BC-1C1A-4F7C-831D-804BDA7025FC}" type="pres">
      <dgm:prSet presAssocID="{673A6360-4867-4B15-B499-677B0DC940B1}" presName="vertThree" presStyleCnt="0"/>
      <dgm:spPr/>
    </dgm:pt>
    <dgm:pt modelId="{3BB221A4-CD90-4CE9-B0EB-B55A0E9D87B7}" type="pres">
      <dgm:prSet presAssocID="{673A6360-4867-4B15-B499-677B0DC940B1}" presName="txThree" presStyleLbl="node3" presStyleIdx="0" presStyleCnt="2" custScaleX="6806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2983A29-9588-4D78-941E-52E9B147F869}" type="pres">
      <dgm:prSet presAssocID="{673A6360-4867-4B15-B499-677B0DC940B1}" presName="horzThree" presStyleCnt="0"/>
      <dgm:spPr/>
    </dgm:pt>
    <dgm:pt modelId="{BAC8B1DF-34E7-4913-9667-253832DBE2DE}" type="pres">
      <dgm:prSet presAssocID="{347FAEE3-5720-422A-A029-6E8233F4849B}" presName="sibSpaceOne" presStyleCnt="0"/>
      <dgm:spPr/>
    </dgm:pt>
    <dgm:pt modelId="{E503FCFE-A21A-40CE-A849-81E658C0954A}" type="pres">
      <dgm:prSet presAssocID="{59F890C0-0EAC-4C71-8609-2D5531B7C225}" presName="vertOne" presStyleCnt="0"/>
      <dgm:spPr/>
    </dgm:pt>
    <dgm:pt modelId="{32D4F49E-4207-4DE2-BB73-90CC081EB766}" type="pres">
      <dgm:prSet presAssocID="{59F890C0-0EAC-4C71-8609-2D5531B7C225}" presName="txOne" presStyleLbl="node0" presStyleIdx="1" presStyleCnt="2" custScaleX="9773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8EBE589-ACB6-477D-8124-695D755A9C26}" type="pres">
      <dgm:prSet presAssocID="{59F890C0-0EAC-4C71-8609-2D5531B7C225}" presName="parTransOne" presStyleCnt="0"/>
      <dgm:spPr/>
    </dgm:pt>
    <dgm:pt modelId="{8E13FAF7-2965-4F68-B308-67764B527993}" type="pres">
      <dgm:prSet presAssocID="{59F890C0-0EAC-4C71-8609-2D5531B7C225}" presName="horzOne" presStyleCnt="0"/>
      <dgm:spPr/>
    </dgm:pt>
    <dgm:pt modelId="{C91C08AF-052C-4F61-90E8-3564D87A19F2}" type="pres">
      <dgm:prSet presAssocID="{0CE66F8C-B9F9-432B-962E-3A4D7F895B8C}" presName="vertTwo" presStyleCnt="0"/>
      <dgm:spPr/>
    </dgm:pt>
    <dgm:pt modelId="{688BA3E0-810F-477F-AAC5-68108D9C0DCC}" type="pres">
      <dgm:prSet presAssocID="{0CE66F8C-B9F9-432B-962E-3A4D7F895B8C}" presName="txTwo" presStyleLbl="node2" presStyleIdx="1" presStyleCnt="2" custScaleX="10402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0303EE1-0489-4817-B058-A7C28F15F44E}" type="pres">
      <dgm:prSet presAssocID="{0CE66F8C-B9F9-432B-962E-3A4D7F895B8C}" presName="parTransTwo" presStyleCnt="0"/>
      <dgm:spPr/>
    </dgm:pt>
    <dgm:pt modelId="{299831BA-D377-4880-A423-FC6FF0F8FE4E}" type="pres">
      <dgm:prSet presAssocID="{0CE66F8C-B9F9-432B-962E-3A4D7F895B8C}" presName="horzTwo" presStyleCnt="0"/>
      <dgm:spPr/>
    </dgm:pt>
    <dgm:pt modelId="{9FD3D157-1104-4E79-BE48-AC0573617D3B}" type="pres">
      <dgm:prSet presAssocID="{3E9E6A4F-0F7D-40EC-972A-FB97CFBE2CC4}" presName="vertThree" presStyleCnt="0"/>
      <dgm:spPr/>
    </dgm:pt>
    <dgm:pt modelId="{B5BC7EAF-DA34-4C6D-A138-5DF8E121D1E6}" type="pres">
      <dgm:prSet presAssocID="{3E9E6A4F-0F7D-40EC-972A-FB97CFBE2CC4}" presName="txThree" presStyleLbl="node3" presStyleIdx="1" presStyleCnt="2" custScaleX="12442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98649C8-7AC8-4392-AC0F-8400A7C4ADE5}" type="pres">
      <dgm:prSet presAssocID="{3E9E6A4F-0F7D-40EC-972A-FB97CFBE2CC4}" presName="horzThree" presStyleCnt="0"/>
      <dgm:spPr/>
    </dgm:pt>
  </dgm:ptLst>
  <dgm:cxnLst>
    <dgm:cxn modelId="{C1FA12EE-14AB-44D2-A465-6E73E92A8BDE}" type="presOf" srcId="{D778E9E9-BB5F-477E-8187-E755C7F54973}" destId="{367AB1F0-9F6F-4288-BB5B-E16DA5BAB0ED}" srcOrd="0" destOrd="0" presId="urn:microsoft.com/office/officeart/2005/8/layout/hierarchy4"/>
    <dgm:cxn modelId="{C2021354-C28D-4806-857C-5E8534983C1B}" srcId="{59F890C0-0EAC-4C71-8609-2D5531B7C225}" destId="{0CE66F8C-B9F9-432B-962E-3A4D7F895B8C}" srcOrd="0" destOrd="0" parTransId="{7937AFBD-BC65-403C-9107-D692B17BCCB0}" sibTransId="{627F461B-F2E7-4F4E-B9A8-7912A00747BC}"/>
    <dgm:cxn modelId="{E0FD0F82-B7D5-4703-B2D9-02A5F7EE6389}" type="presOf" srcId="{0CE66F8C-B9F9-432B-962E-3A4D7F895B8C}" destId="{688BA3E0-810F-477F-AAC5-68108D9C0DCC}" srcOrd="0" destOrd="0" presId="urn:microsoft.com/office/officeart/2005/8/layout/hierarchy4"/>
    <dgm:cxn modelId="{8FDC2D14-A834-490A-AA84-A645B8C078ED}" srcId="{4BDA490D-BFC6-441A-AF2C-138E14BE3ECE}" destId="{D778E9E9-BB5F-477E-8187-E755C7F54973}" srcOrd="0" destOrd="0" parTransId="{2E64235D-C881-4B83-BEA6-946474C9DCC2}" sibTransId="{347FAEE3-5720-422A-A029-6E8233F4849B}"/>
    <dgm:cxn modelId="{A5FA6164-6D00-4FC4-A81A-DEFDAE0B2D85}" type="presOf" srcId="{3E9E6A4F-0F7D-40EC-972A-FB97CFBE2CC4}" destId="{B5BC7EAF-DA34-4C6D-A138-5DF8E121D1E6}" srcOrd="0" destOrd="0" presId="urn:microsoft.com/office/officeart/2005/8/layout/hierarchy4"/>
    <dgm:cxn modelId="{0E4539B7-3134-4901-B02D-4EFD283B9BD7}" srcId="{4BDA490D-BFC6-441A-AF2C-138E14BE3ECE}" destId="{59F890C0-0EAC-4C71-8609-2D5531B7C225}" srcOrd="1" destOrd="0" parTransId="{17EB01CF-4D6E-4CD9-9073-E33EE6DBBBC1}" sibTransId="{782D3C5F-C3C1-466A-9BA8-4AD1E6ED07CC}"/>
    <dgm:cxn modelId="{6DE75491-9273-47C0-9FC8-98A676364300}" type="presOf" srcId="{673A6360-4867-4B15-B499-677B0DC940B1}" destId="{3BB221A4-CD90-4CE9-B0EB-B55A0E9D87B7}" srcOrd="0" destOrd="0" presId="urn:microsoft.com/office/officeart/2005/8/layout/hierarchy4"/>
    <dgm:cxn modelId="{13329A20-7515-4098-8D33-B1A8EA1DAAF2}" srcId="{0CE66F8C-B9F9-432B-962E-3A4D7F895B8C}" destId="{3E9E6A4F-0F7D-40EC-972A-FB97CFBE2CC4}" srcOrd="0" destOrd="0" parTransId="{79E4AF2F-4202-48A7-8E25-EDF7889F8F6C}" sibTransId="{D64C3A3C-3401-4883-BE98-C01CDE6B9DB2}"/>
    <dgm:cxn modelId="{C1BE4303-7FEC-42D7-84BC-5679CB2F400C}" type="presOf" srcId="{59F890C0-0EAC-4C71-8609-2D5531B7C225}" destId="{32D4F49E-4207-4DE2-BB73-90CC081EB766}" srcOrd="0" destOrd="0" presId="urn:microsoft.com/office/officeart/2005/8/layout/hierarchy4"/>
    <dgm:cxn modelId="{A8F95827-D719-4BF2-96DA-104A63296907}" type="presOf" srcId="{4BDA490D-BFC6-441A-AF2C-138E14BE3ECE}" destId="{D5223502-8977-41E8-B903-61DBC0FD4FDB}" srcOrd="0" destOrd="0" presId="urn:microsoft.com/office/officeart/2005/8/layout/hierarchy4"/>
    <dgm:cxn modelId="{4FC18850-4FB0-4260-900E-7AEA00755709}" srcId="{D778E9E9-BB5F-477E-8187-E755C7F54973}" destId="{5F5A0894-A928-423E-A443-1FC483072643}" srcOrd="0" destOrd="0" parTransId="{193A0C6D-A532-4EB6-A6AA-D73A1BBE9C6A}" sibTransId="{D0A4FC10-21E2-49A2-B156-E95AA353E1D3}"/>
    <dgm:cxn modelId="{3E8F96AF-7C26-4C36-9544-FD52D8F7CC6F}" srcId="{5F5A0894-A928-423E-A443-1FC483072643}" destId="{673A6360-4867-4B15-B499-677B0DC940B1}" srcOrd="0" destOrd="0" parTransId="{394FE153-8CFE-4933-9BC2-CAB3A633FB20}" sibTransId="{8E1CDE29-710A-4C19-92EE-CFC149B9A89B}"/>
    <dgm:cxn modelId="{828C6C02-C6ED-4567-B37D-5686E0E85675}" type="presOf" srcId="{5F5A0894-A928-423E-A443-1FC483072643}" destId="{1B6DC51C-5B27-4252-BB65-4E217FD6343F}" srcOrd="0" destOrd="0" presId="urn:microsoft.com/office/officeart/2005/8/layout/hierarchy4"/>
    <dgm:cxn modelId="{0845918E-BD32-4EE4-A277-A56C48E18F66}" type="presParOf" srcId="{D5223502-8977-41E8-B903-61DBC0FD4FDB}" destId="{F0C809B3-E184-4D5B-BD6E-A4593C3EB625}" srcOrd="0" destOrd="0" presId="urn:microsoft.com/office/officeart/2005/8/layout/hierarchy4"/>
    <dgm:cxn modelId="{EB9AFCDF-9E8D-467D-A35D-397A72E3D59B}" type="presParOf" srcId="{F0C809B3-E184-4D5B-BD6E-A4593C3EB625}" destId="{367AB1F0-9F6F-4288-BB5B-E16DA5BAB0ED}" srcOrd="0" destOrd="0" presId="urn:microsoft.com/office/officeart/2005/8/layout/hierarchy4"/>
    <dgm:cxn modelId="{2A9199A7-D31A-432C-98AE-F75C2C65FEC0}" type="presParOf" srcId="{F0C809B3-E184-4D5B-BD6E-A4593C3EB625}" destId="{923D979B-2CD2-4B6E-85F2-00E80F85702A}" srcOrd="1" destOrd="0" presId="urn:microsoft.com/office/officeart/2005/8/layout/hierarchy4"/>
    <dgm:cxn modelId="{D456E24B-7E4E-45F9-BA13-18CDB487D965}" type="presParOf" srcId="{F0C809B3-E184-4D5B-BD6E-A4593C3EB625}" destId="{DFBFE8AF-1621-4B9F-82C6-2F7B96F56CBB}" srcOrd="2" destOrd="0" presId="urn:microsoft.com/office/officeart/2005/8/layout/hierarchy4"/>
    <dgm:cxn modelId="{C1659F66-68EC-4F13-8BD5-FCE9770D633F}" type="presParOf" srcId="{DFBFE8AF-1621-4B9F-82C6-2F7B96F56CBB}" destId="{21B1CCCF-5B2E-4044-B9F2-BD24AC1EFF17}" srcOrd="0" destOrd="0" presId="urn:microsoft.com/office/officeart/2005/8/layout/hierarchy4"/>
    <dgm:cxn modelId="{B45C453B-EB13-4334-B45B-8FF7DCF6AF61}" type="presParOf" srcId="{21B1CCCF-5B2E-4044-B9F2-BD24AC1EFF17}" destId="{1B6DC51C-5B27-4252-BB65-4E217FD6343F}" srcOrd="0" destOrd="0" presId="urn:microsoft.com/office/officeart/2005/8/layout/hierarchy4"/>
    <dgm:cxn modelId="{3E89FD7D-5E79-4914-85F2-BE8258C58623}" type="presParOf" srcId="{21B1CCCF-5B2E-4044-B9F2-BD24AC1EFF17}" destId="{311FE800-0ED6-46C6-9BD0-7EC73DF18E4A}" srcOrd="1" destOrd="0" presId="urn:microsoft.com/office/officeart/2005/8/layout/hierarchy4"/>
    <dgm:cxn modelId="{176C21DD-6C22-48F0-B21C-2831A807B365}" type="presParOf" srcId="{21B1CCCF-5B2E-4044-B9F2-BD24AC1EFF17}" destId="{ACA83BBE-B38E-4C1C-970D-D28D94B50FB8}" srcOrd="2" destOrd="0" presId="urn:microsoft.com/office/officeart/2005/8/layout/hierarchy4"/>
    <dgm:cxn modelId="{64C38EF0-B5BE-483F-A696-9598C88C7B88}" type="presParOf" srcId="{ACA83BBE-B38E-4C1C-970D-D28D94B50FB8}" destId="{4E9BD6BC-1C1A-4F7C-831D-804BDA7025FC}" srcOrd="0" destOrd="0" presId="urn:microsoft.com/office/officeart/2005/8/layout/hierarchy4"/>
    <dgm:cxn modelId="{FB0741CF-BAA0-42CB-A8F6-E45A579900A3}" type="presParOf" srcId="{4E9BD6BC-1C1A-4F7C-831D-804BDA7025FC}" destId="{3BB221A4-CD90-4CE9-B0EB-B55A0E9D87B7}" srcOrd="0" destOrd="0" presId="urn:microsoft.com/office/officeart/2005/8/layout/hierarchy4"/>
    <dgm:cxn modelId="{46821534-9236-46D7-8B09-ED78158DB621}" type="presParOf" srcId="{4E9BD6BC-1C1A-4F7C-831D-804BDA7025FC}" destId="{32983A29-9588-4D78-941E-52E9B147F869}" srcOrd="1" destOrd="0" presId="urn:microsoft.com/office/officeart/2005/8/layout/hierarchy4"/>
    <dgm:cxn modelId="{2040340F-E47E-406B-BA5A-9C7A00272055}" type="presParOf" srcId="{D5223502-8977-41E8-B903-61DBC0FD4FDB}" destId="{BAC8B1DF-34E7-4913-9667-253832DBE2DE}" srcOrd="1" destOrd="0" presId="urn:microsoft.com/office/officeart/2005/8/layout/hierarchy4"/>
    <dgm:cxn modelId="{9D10DA74-5005-4831-B500-8698A6603519}" type="presParOf" srcId="{D5223502-8977-41E8-B903-61DBC0FD4FDB}" destId="{E503FCFE-A21A-40CE-A849-81E658C0954A}" srcOrd="2" destOrd="0" presId="urn:microsoft.com/office/officeart/2005/8/layout/hierarchy4"/>
    <dgm:cxn modelId="{D40A6CC4-6CD5-4A9B-9883-B2072FFF5736}" type="presParOf" srcId="{E503FCFE-A21A-40CE-A849-81E658C0954A}" destId="{32D4F49E-4207-4DE2-BB73-90CC081EB766}" srcOrd="0" destOrd="0" presId="urn:microsoft.com/office/officeart/2005/8/layout/hierarchy4"/>
    <dgm:cxn modelId="{4999EC8C-CD8F-4AF7-8388-8E6BA6F27CA9}" type="presParOf" srcId="{E503FCFE-A21A-40CE-A849-81E658C0954A}" destId="{B8EBE589-ACB6-477D-8124-695D755A9C26}" srcOrd="1" destOrd="0" presId="urn:microsoft.com/office/officeart/2005/8/layout/hierarchy4"/>
    <dgm:cxn modelId="{8C896D23-FC22-47F2-AF60-7AB4A4302925}" type="presParOf" srcId="{E503FCFE-A21A-40CE-A849-81E658C0954A}" destId="{8E13FAF7-2965-4F68-B308-67764B527993}" srcOrd="2" destOrd="0" presId="urn:microsoft.com/office/officeart/2005/8/layout/hierarchy4"/>
    <dgm:cxn modelId="{6952B438-6E58-45AB-B7A1-1034CD6F888B}" type="presParOf" srcId="{8E13FAF7-2965-4F68-B308-67764B527993}" destId="{C91C08AF-052C-4F61-90E8-3564D87A19F2}" srcOrd="0" destOrd="0" presId="urn:microsoft.com/office/officeart/2005/8/layout/hierarchy4"/>
    <dgm:cxn modelId="{17C3EAA1-0351-46E2-9B45-1F3549A7E0F6}" type="presParOf" srcId="{C91C08AF-052C-4F61-90E8-3564D87A19F2}" destId="{688BA3E0-810F-477F-AAC5-68108D9C0DCC}" srcOrd="0" destOrd="0" presId="urn:microsoft.com/office/officeart/2005/8/layout/hierarchy4"/>
    <dgm:cxn modelId="{6F16F26E-38F5-49B7-99EF-2ECAF932405E}" type="presParOf" srcId="{C91C08AF-052C-4F61-90E8-3564D87A19F2}" destId="{E0303EE1-0489-4817-B058-A7C28F15F44E}" srcOrd="1" destOrd="0" presId="urn:microsoft.com/office/officeart/2005/8/layout/hierarchy4"/>
    <dgm:cxn modelId="{B4D70CAD-6D3C-41F4-B15B-0F44CC0B8CEF}" type="presParOf" srcId="{C91C08AF-052C-4F61-90E8-3564D87A19F2}" destId="{299831BA-D377-4880-A423-FC6FF0F8FE4E}" srcOrd="2" destOrd="0" presId="urn:microsoft.com/office/officeart/2005/8/layout/hierarchy4"/>
    <dgm:cxn modelId="{3B2B743C-8146-4B56-9AF5-D68AA286E707}" type="presParOf" srcId="{299831BA-D377-4880-A423-FC6FF0F8FE4E}" destId="{9FD3D157-1104-4E79-BE48-AC0573617D3B}" srcOrd="0" destOrd="0" presId="urn:microsoft.com/office/officeart/2005/8/layout/hierarchy4"/>
    <dgm:cxn modelId="{1EC459BB-26BB-4195-9D32-E51CE6CA7DDD}" type="presParOf" srcId="{9FD3D157-1104-4E79-BE48-AC0573617D3B}" destId="{B5BC7EAF-DA34-4C6D-A138-5DF8E121D1E6}" srcOrd="0" destOrd="0" presId="urn:microsoft.com/office/officeart/2005/8/layout/hierarchy4"/>
    <dgm:cxn modelId="{774E8EE4-C523-466C-8B04-C703895A4F31}" type="presParOf" srcId="{9FD3D157-1104-4E79-BE48-AC0573617D3B}" destId="{098649C8-7AC8-4392-AC0F-8400A7C4AD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E1F1FC-FAA7-4472-B38E-418DDDE8FC8F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</dgm:pt>
    <dgm:pt modelId="{98943B31-8AF3-4190-8DED-EAF603AC8C5A}">
      <dgm:prSet phldrT="[Texto]"/>
      <dgm:spPr/>
      <dgm:t>
        <a:bodyPr/>
        <a:lstStyle/>
        <a:p>
          <a:r>
            <a:rPr lang="es-ES" b="1" dirty="0">
              <a:solidFill>
                <a:srgbClr val="C00000"/>
              </a:solidFill>
            </a:rPr>
            <a:t>Pronóstico Objetivo</a:t>
          </a:r>
        </a:p>
        <a:p>
          <a:r>
            <a:rPr lang="es-ES" dirty="0"/>
            <a:t>Ayuda a los médicos a dar un pronóstico más objetivo sobre la visión futura del ojo lesionado a los pacientes y sus familiares</a:t>
          </a:r>
          <a:endParaRPr lang="es-PE" dirty="0"/>
        </a:p>
      </dgm:t>
    </dgm:pt>
    <dgm:pt modelId="{F427F78E-1B2A-4552-B42B-ABC44B4A495F}" type="parTrans" cxnId="{9775D6FE-9EBE-4306-AEEF-2F2E2059AB8D}">
      <dgm:prSet/>
      <dgm:spPr/>
      <dgm:t>
        <a:bodyPr/>
        <a:lstStyle/>
        <a:p>
          <a:endParaRPr lang="es-PE"/>
        </a:p>
      </dgm:t>
    </dgm:pt>
    <dgm:pt modelId="{DE0D788A-7DDE-4A71-A156-9CCF49C7FE33}" type="sibTrans" cxnId="{9775D6FE-9EBE-4306-AEEF-2F2E2059AB8D}">
      <dgm:prSet/>
      <dgm:spPr/>
      <dgm:t>
        <a:bodyPr/>
        <a:lstStyle/>
        <a:p>
          <a:endParaRPr lang="es-PE"/>
        </a:p>
      </dgm:t>
    </dgm:pt>
    <dgm:pt modelId="{D12F024E-6885-42FC-9967-5241A9423366}">
      <dgm:prSet phldrT="[Texto]"/>
      <dgm:spPr/>
      <dgm:t>
        <a:bodyPr/>
        <a:lstStyle/>
        <a:p>
          <a:r>
            <a:rPr lang="es-ES" b="1" dirty="0">
              <a:solidFill>
                <a:srgbClr val="C00000"/>
              </a:solidFill>
            </a:rPr>
            <a:t>Investigación</a:t>
          </a:r>
        </a:p>
        <a:p>
          <a:r>
            <a:rPr lang="es-ES" dirty="0"/>
            <a:t>Facilita la comparación de resultados entre diferentes estudios y tratamientos, mejorando la evidencia científica.</a:t>
          </a:r>
          <a:endParaRPr lang="es-PE" dirty="0"/>
        </a:p>
      </dgm:t>
    </dgm:pt>
    <dgm:pt modelId="{2DAF99B9-F4CC-4510-8F7C-08BABF1CAF25}" type="parTrans" cxnId="{EB484F35-6C4C-4FE2-98CB-CA27F375ADA8}">
      <dgm:prSet/>
      <dgm:spPr/>
      <dgm:t>
        <a:bodyPr/>
        <a:lstStyle/>
        <a:p>
          <a:endParaRPr lang="es-PE"/>
        </a:p>
      </dgm:t>
    </dgm:pt>
    <dgm:pt modelId="{1BF7B35D-C7ED-49CF-B269-CA0713036C5A}" type="sibTrans" cxnId="{EB484F35-6C4C-4FE2-98CB-CA27F375ADA8}">
      <dgm:prSet/>
      <dgm:spPr/>
      <dgm:t>
        <a:bodyPr/>
        <a:lstStyle/>
        <a:p>
          <a:endParaRPr lang="es-PE"/>
        </a:p>
      </dgm:t>
    </dgm:pt>
    <dgm:pt modelId="{4CB5BE99-3AFA-49E1-A147-1D3FB8C5CE3D}">
      <dgm:prSet phldrT="[Texto]"/>
      <dgm:spPr/>
      <dgm:t>
        <a:bodyPr/>
        <a:lstStyle/>
        <a:p>
          <a:r>
            <a:rPr lang="es-ES" b="1" dirty="0" err="1">
              <a:solidFill>
                <a:srgbClr val="C00000"/>
              </a:solidFill>
            </a:rPr>
            <a:t>Triaje</a:t>
          </a:r>
          <a:r>
            <a:rPr lang="es-ES" b="1" dirty="0">
              <a:solidFill>
                <a:srgbClr val="C00000"/>
              </a:solidFill>
            </a:rPr>
            <a:t> y Manejo</a:t>
          </a:r>
        </a:p>
        <a:p>
          <a:r>
            <a:rPr lang="es-ES" dirty="0"/>
            <a:t>Permite clasificar la gravedad del trauma y guiar las decisiones de tratamiento, especialmente en situaciones donde los recursos son limitados o se necesitan priorizar casos</a:t>
          </a:r>
          <a:endParaRPr lang="es-PE" dirty="0"/>
        </a:p>
      </dgm:t>
    </dgm:pt>
    <dgm:pt modelId="{D7739AC5-7B5F-4B67-89EB-C3225A59617C}" type="sibTrans" cxnId="{ACF74A04-7C25-4115-A370-3DB344982C0E}">
      <dgm:prSet/>
      <dgm:spPr/>
      <dgm:t>
        <a:bodyPr/>
        <a:lstStyle/>
        <a:p>
          <a:endParaRPr lang="es-PE"/>
        </a:p>
      </dgm:t>
    </dgm:pt>
    <dgm:pt modelId="{063662FE-8332-4FE5-8C7B-0CD55124FE8F}" type="parTrans" cxnId="{ACF74A04-7C25-4115-A370-3DB344982C0E}">
      <dgm:prSet/>
      <dgm:spPr/>
      <dgm:t>
        <a:bodyPr/>
        <a:lstStyle/>
        <a:p>
          <a:endParaRPr lang="es-PE"/>
        </a:p>
      </dgm:t>
    </dgm:pt>
    <dgm:pt modelId="{B04AED0A-E6C4-4C1E-BD74-6CEB5CCE2657}" type="pres">
      <dgm:prSet presAssocID="{A7E1F1FC-FAA7-4472-B38E-418DDDE8FC8F}" presName="linear" presStyleCnt="0">
        <dgm:presLayoutVars>
          <dgm:dir/>
          <dgm:resizeHandles val="exact"/>
        </dgm:presLayoutVars>
      </dgm:prSet>
      <dgm:spPr/>
    </dgm:pt>
    <dgm:pt modelId="{5208161F-B95F-436A-B48C-3F75001C5B96}" type="pres">
      <dgm:prSet presAssocID="{98943B31-8AF3-4190-8DED-EAF603AC8C5A}" presName="comp" presStyleCnt="0"/>
      <dgm:spPr/>
    </dgm:pt>
    <dgm:pt modelId="{7ED18770-AB0F-4E0D-A0B6-0A9C751E7075}" type="pres">
      <dgm:prSet presAssocID="{98943B31-8AF3-4190-8DED-EAF603AC8C5A}" presName="box" presStyleLbl="node1" presStyleIdx="0" presStyleCnt="3"/>
      <dgm:spPr/>
      <dgm:t>
        <a:bodyPr/>
        <a:lstStyle/>
        <a:p>
          <a:endParaRPr lang="es-ES"/>
        </a:p>
      </dgm:t>
    </dgm:pt>
    <dgm:pt modelId="{40626A8B-62D8-4D5D-820B-86787011533D}" type="pres">
      <dgm:prSet presAssocID="{98943B31-8AF3-4190-8DED-EAF603AC8C5A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DFDEE26E-158A-46C6-93C6-5D30D4249D70}" type="pres">
      <dgm:prSet presAssocID="{98943B31-8AF3-4190-8DED-EAF603AC8C5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1545BB-DF51-4F04-91DF-A549D28F068A}" type="pres">
      <dgm:prSet presAssocID="{DE0D788A-7DDE-4A71-A156-9CCF49C7FE33}" presName="spacer" presStyleCnt="0"/>
      <dgm:spPr/>
    </dgm:pt>
    <dgm:pt modelId="{29F41DB1-E324-442A-9C44-B5FFD16A8863}" type="pres">
      <dgm:prSet presAssocID="{4CB5BE99-3AFA-49E1-A147-1D3FB8C5CE3D}" presName="comp" presStyleCnt="0"/>
      <dgm:spPr/>
    </dgm:pt>
    <dgm:pt modelId="{DDCE7DBE-A778-49A6-8AEE-BED0C5A40B18}" type="pres">
      <dgm:prSet presAssocID="{4CB5BE99-3AFA-49E1-A147-1D3FB8C5CE3D}" presName="box" presStyleLbl="node1" presStyleIdx="1" presStyleCnt="3"/>
      <dgm:spPr/>
      <dgm:t>
        <a:bodyPr/>
        <a:lstStyle/>
        <a:p>
          <a:endParaRPr lang="es-ES"/>
        </a:p>
      </dgm:t>
    </dgm:pt>
    <dgm:pt modelId="{19539BF5-FFA8-4A55-9638-F856A0D45E16}" type="pres">
      <dgm:prSet presAssocID="{4CB5BE99-3AFA-49E1-A147-1D3FB8C5CE3D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2E9E37B7-5F5B-4171-A02C-C15AC8C91AC7}" type="pres">
      <dgm:prSet presAssocID="{4CB5BE99-3AFA-49E1-A147-1D3FB8C5CE3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1E6B1-62FC-40F8-A06F-72C24AE3162D}" type="pres">
      <dgm:prSet presAssocID="{D7739AC5-7B5F-4B67-89EB-C3225A59617C}" presName="spacer" presStyleCnt="0"/>
      <dgm:spPr/>
    </dgm:pt>
    <dgm:pt modelId="{00F67985-A07A-4B1C-A0C1-0E9A37E99B99}" type="pres">
      <dgm:prSet presAssocID="{D12F024E-6885-42FC-9967-5241A9423366}" presName="comp" presStyleCnt="0"/>
      <dgm:spPr/>
    </dgm:pt>
    <dgm:pt modelId="{3FC7296C-37A8-4298-82DF-72A1C58B745B}" type="pres">
      <dgm:prSet presAssocID="{D12F024E-6885-42FC-9967-5241A9423366}" presName="box" presStyleLbl="node1" presStyleIdx="2" presStyleCnt="3"/>
      <dgm:spPr/>
      <dgm:t>
        <a:bodyPr/>
        <a:lstStyle/>
        <a:p>
          <a:endParaRPr lang="es-ES"/>
        </a:p>
      </dgm:t>
    </dgm:pt>
    <dgm:pt modelId="{4C8670F7-BD8D-4AC7-B30F-BDB09B4D9290}" type="pres">
      <dgm:prSet presAssocID="{D12F024E-6885-42FC-9967-5241A9423366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0000" b="-20000"/>
          </a:stretch>
        </a:blipFill>
      </dgm:spPr>
    </dgm:pt>
    <dgm:pt modelId="{FFDBA96E-1485-447B-BDD8-1B6EA3932DEC}" type="pres">
      <dgm:prSet presAssocID="{D12F024E-6885-42FC-9967-5241A94233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44E553-01B6-470B-A1AD-EE6AE9C6FD78}" type="presOf" srcId="{4CB5BE99-3AFA-49E1-A147-1D3FB8C5CE3D}" destId="{DDCE7DBE-A778-49A6-8AEE-BED0C5A40B18}" srcOrd="0" destOrd="0" presId="urn:microsoft.com/office/officeart/2005/8/layout/vList4"/>
    <dgm:cxn modelId="{A014E469-47EB-4C9B-9D94-80226B05D028}" type="presOf" srcId="{98943B31-8AF3-4190-8DED-EAF603AC8C5A}" destId="{DFDEE26E-158A-46C6-93C6-5D30D4249D70}" srcOrd="1" destOrd="0" presId="urn:microsoft.com/office/officeart/2005/8/layout/vList4"/>
    <dgm:cxn modelId="{AD7E367C-9114-4F09-85A2-E0A0004024D7}" type="presOf" srcId="{4CB5BE99-3AFA-49E1-A147-1D3FB8C5CE3D}" destId="{2E9E37B7-5F5B-4171-A02C-C15AC8C91AC7}" srcOrd="1" destOrd="0" presId="urn:microsoft.com/office/officeart/2005/8/layout/vList4"/>
    <dgm:cxn modelId="{ACF74A04-7C25-4115-A370-3DB344982C0E}" srcId="{A7E1F1FC-FAA7-4472-B38E-418DDDE8FC8F}" destId="{4CB5BE99-3AFA-49E1-A147-1D3FB8C5CE3D}" srcOrd="1" destOrd="0" parTransId="{063662FE-8332-4FE5-8C7B-0CD55124FE8F}" sibTransId="{D7739AC5-7B5F-4B67-89EB-C3225A59617C}"/>
    <dgm:cxn modelId="{C46C3643-21C3-4A30-9D56-BA14C44BC429}" type="presOf" srcId="{D12F024E-6885-42FC-9967-5241A9423366}" destId="{FFDBA96E-1485-447B-BDD8-1B6EA3932DEC}" srcOrd="1" destOrd="0" presId="urn:microsoft.com/office/officeart/2005/8/layout/vList4"/>
    <dgm:cxn modelId="{1D0BA4DC-75AA-4DD9-945F-77C6F5A19F30}" type="presOf" srcId="{98943B31-8AF3-4190-8DED-EAF603AC8C5A}" destId="{7ED18770-AB0F-4E0D-A0B6-0A9C751E7075}" srcOrd="0" destOrd="0" presId="urn:microsoft.com/office/officeart/2005/8/layout/vList4"/>
    <dgm:cxn modelId="{EB484F35-6C4C-4FE2-98CB-CA27F375ADA8}" srcId="{A7E1F1FC-FAA7-4472-B38E-418DDDE8FC8F}" destId="{D12F024E-6885-42FC-9967-5241A9423366}" srcOrd="2" destOrd="0" parTransId="{2DAF99B9-F4CC-4510-8F7C-08BABF1CAF25}" sibTransId="{1BF7B35D-C7ED-49CF-B269-CA0713036C5A}"/>
    <dgm:cxn modelId="{9775D6FE-9EBE-4306-AEEF-2F2E2059AB8D}" srcId="{A7E1F1FC-FAA7-4472-B38E-418DDDE8FC8F}" destId="{98943B31-8AF3-4190-8DED-EAF603AC8C5A}" srcOrd="0" destOrd="0" parTransId="{F427F78E-1B2A-4552-B42B-ABC44B4A495F}" sibTransId="{DE0D788A-7DDE-4A71-A156-9CCF49C7FE33}"/>
    <dgm:cxn modelId="{2FFBD1CC-6DB2-45CA-85AE-1D0E1884D78B}" type="presOf" srcId="{A7E1F1FC-FAA7-4472-B38E-418DDDE8FC8F}" destId="{B04AED0A-E6C4-4C1E-BD74-6CEB5CCE2657}" srcOrd="0" destOrd="0" presId="urn:microsoft.com/office/officeart/2005/8/layout/vList4"/>
    <dgm:cxn modelId="{592D243F-9DF9-4007-B942-8FF4087DFFEC}" type="presOf" srcId="{D12F024E-6885-42FC-9967-5241A9423366}" destId="{3FC7296C-37A8-4298-82DF-72A1C58B745B}" srcOrd="0" destOrd="0" presId="urn:microsoft.com/office/officeart/2005/8/layout/vList4"/>
    <dgm:cxn modelId="{BDF6B826-2A1B-4FC7-87E1-F82E5C67F955}" type="presParOf" srcId="{B04AED0A-E6C4-4C1E-BD74-6CEB5CCE2657}" destId="{5208161F-B95F-436A-B48C-3F75001C5B96}" srcOrd="0" destOrd="0" presId="urn:microsoft.com/office/officeart/2005/8/layout/vList4"/>
    <dgm:cxn modelId="{5EB02267-B583-4769-982F-3C3977B5B74D}" type="presParOf" srcId="{5208161F-B95F-436A-B48C-3F75001C5B96}" destId="{7ED18770-AB0F-4E0D-A0B6-0A9C751E7075}" srcOrd="0" destOrd="0" presId="urn:microsoft.com/office/officeart/2005/8/layout/vList4"/>
    <dgm:cxn modelId="{24175B73-A6BB-45DE-B10D-67BF91930885}" type="presParOf" srcId="{5208161F-B95F-436A-B48C-3F75001C5B96}" destId="{40626A8B-62D8-4D5D-820B-86787011533D}" srcOrd="1" destOrd="0" presId="urn:microsoft.com/office/officeart/2005/8/layout/vList4"/>
    <dgm:cxn modelId="{0F5185DC-89AE-4EBE-A443-84803FB326A5}" type="presParOf" srcId="{5208161F-B95F-436A-B48C-3F75001C5B96}" destId="{DFDEE26E-158A-46C6-93C6-5D30D4249D70}" srcOrd="2" destOrd="0" presId="urn:microsoft.com/office/officeart/2005/8/layout/vList4"/>
    <dgm:cxn modelId="{AEA0512C-F444-4E03-A50A-0A7FCFB52980}" type="presParOf" srcId="{B04AED0A-E6C4-4C1E-BD74-6CEB5CCE2657}" destId="{6F1545BB-DF51-4F04-91DF-A549D28F068A}" srcOrd="1" destOrd="0" presId="urn:microsoft.com/office/officeart/2005/8/layout/vList4"/>
    <dgm:cxn modelId="{F2D2E196-3305-4310-9AD1-00808AB46C69}" type="presParOf" srcId="{B04AED0A-E6C4-4C1E-BD74-6CEB5CCE2657}" destId="{29F41DB1-E324-442A-9C44-B5FFD16A8863}" srcOrd="2" destOrd="0" presId="urn:microsoft.com/office/officeart/2005/8/layout/vList4"/>
    <dgm:cxn modelId="{B0D3379F-24E8-4D98-958F-64E787D8D2B9}" type="presParOf" srcId="{29F41DB1-E324-442A-9C44-B5FFD16A8863}" destId="{DDCE7DBE-A778-49A6-8AEE-BED0C5A40B18}" srcOrd="0" destOrd="0" presId="urn:microsoft.com/office/officeart/2005/8/layout/vList4"/>
    <dgm:cxn modelId="{EAE15CCD-A686-47CE-8636-0BF29D77A727}" type="presParOf" srcId="{29F41DB1-E324-442A-9C44-B5FFD16A8863}" destId="{19539BF5-FFA8-4A55-9638-F856A0D45E16}" srcOrd="1" destOrd="0" presId="urn:microsoft.com/office/officeart/2005/8/layout/vList4"/>
    <dgm:cxn modelId="{F832E4AF-B41F-4E6D-A7BD-09F31BFB794F}" type="presParOf" srcId="{29F41DB1-E324-442A-9C44-B5FFD16A8863}" destId="{2E9E37B7-5F5B-4171-A02C-C15AC8C91AC7}" srcOrd="2" destOrd="0" presId="urn:microsoft.com/office/officeart/2005/8/layout/vList4"/>
    <dgm:cxn modelId="{4C0686B9-0E83-4363-B57C-00771223CB9D}" type="presParOf" srcId="{B04AED0A-E6C4-4C1E-BD74-6CEB5CCE2657}" destId="{3351E6B1-62FC-40F8-A06F-72C24AE3162D}" srcOrd="3" destOrd="0" presId="urn:microsoft.com/office/officeart/2005/8/layout/vList4"/>
    <dgm:cxn modelId="{BD654C93-626A-40C2-8238-EF19AFE6346F}" type="presParOf" srcId="{B04AED0A-E6C4-4C1E-BD74-6CEB5CCE2657}" destId="{00F67985-A07A-4B1C-A0C1-0E9A37E99B99}" srcOrd="4" destOrd="0" presId="urn:microsoft.com/office/officeart/2005/8/layout/vList4"/>
    <dgm:cxn modelId="{2B8F4BE5-D5D7-47B0-8E73-BBB3EC709583}" type="presParOf" srcId="{00F67985-A07A-4B1C-A0C1-0E9A37E99B99}" destId="{3FC7296C-37A8-4298-82DF-72A1C58B745B}" srcOrd="0" destOrd="0" presId="urn:microsoft.com/office/officeart/2005/8/layout/vList4"/>
    <dgm:cxn modelId="{526546EC-063F-40DF-8E87-FD55DE34681F}" type="presParOf" srcId="{00F67985-A07A-4B1C-A0C1-0E9A37E99B99}" destId="{4C8670F7-BD8D-4AC7-B30F-BDB09B4D9290}" srcOrd="1" destOrd="0" presId="urn:microsoft.com/office/officeart/2005/8/layout/vList4"/>
    <dgm:cxn modelId="{D636BD6F-38C3-4DA6-AC7B-865FE4E85468}" type="presParOf" srcId="{00F67985-A07A-4B1C-A0C1-0E9A37E99B99}" destId="{FFDBA96E-1485-447B-BDD8-1B6EA3932D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CF7C1-4FA4-4139-93BB-BCFCA99D8C7D}" type="doc">
      <dgm:prSet loTypeId="urn:microsoft.com/office/officeart/2005/8/layout/bProcess3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0DFBB02F-E0EA-4075-9F2F-58368F85EEE5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</a:rPr>
            <a:t>Verificación y Consentimiento</a:t>
          </a:r>
        </a:p>
        <a:p>
          <a:r>
            <a:rPr lang="es-ES" sz="2400" b="1" dirty="0"/>
            <a:t>Confirmar Ayuno y asegurar que el consentimiento informado esté firmado y comprendido</a:t>
          </a:r>
          <a:endParaRPr lang="es-PE" sz="2400" b="1" dirty="0"/>
        </a:p>
      </dgm:t>
    </dgm:pt>
    <dgm:pt modelId="{DF9D72E7-7D2D-44F2-9571-29A8D3FC8D06}" type="parTrans" cxnId="{1890F53A-30E3-4BC2-B18B-09C4D37FF759}">
      <dgm:prSet/>
      <dgm:spPr/>
      <dgm:t>
        <a:bodyPr/>
        <a:lstStyle/>
        <a:p>
          <a:endParaRPr lang="es-PE" sz="2000" b="1"/>
        </a:p>
      </dgm:t>
    </dgm:pt>
    <dgm:pt modelId="{029C5129-1D4D-4630-8570-01C5B66D92A5}" type="sibTrans" cxnId="{1890F53A-30E3-4BC2-B18B-09C4D37FF759}">
      <dgm:prSet custT="1"/>
      <dgm:spPr/>
      <dgm:t>
        <a:bodyPr/>
        <a:lstStyle/>
        <a:p>
          <a:endParaRPr lang="es-PE" sz="600" b="1"/>
        </a:p>
      </dgm:t>
    </dgm:pt>
    <dgm:pt modelId="{427BEF58-3AC5-4FAB-BB50-B7FFB9918E1A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</a:rPr>
            <a:t>Profilaxis Clave</a:t>
          </a:r>
        </a:p>
        <a:p>
          <a:r>
            <a:rPr lang="es-ES" sz="2400" b="1" dirty="0"/>
            <a:t>Administrar dosis preoperatorias de antibióticos sistémicos y antieméticos para prevenir complicaciones</a:t>
          </a:r>
          <a:endParaRPr lang="es-PE" sz="2400" b="1" dirty="0"/>
        </a:p>
      </dgm:t>
    </dgm:pt>
    <dgm:pt modelId="{7470DD03-E8A3-48F3-A10A-95AB23FBA04B}" type="parTrans" cxnId="{7BCA9D4E-ED84-4F2E-A77F-2CA6394D1D0C}">
      <dgm:prSet/>
      <dgm:spPr/>
      <dgm:t>
        <a:bodyPr/>
        <a:lstStyle/>
        <a:p>
          <a:endParaRPr lang="es-PE" sz="2000" b="1"/>
        </a:p>
      </dgm:t>
    </dgm:pt>
    <dgm:pt modelId="{E658C262-5988-4584-A7B4-5D395E9061F6}" type="sibTrans" cxnId="{7BCA9D4E-ED84-4F2E-A77F-2CA6394D1D0C}">
      <dgm:prSet custT="1"/>
      <dgm:spPr/>
      <dgm:t>
        <a:bodyPr/>
        <a:lstStyle/>
        <a:p>
          <a:endParaRPr lang="es-PE" sz="600" b="1"/>
        </a:p>
      </dgm:t>
    </dgm:pt>
    <dgm:pt modelId="{DD25534B-A1CB-47AA-A3DB-E268A6D0036E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</a:rPr>
            <a:t>Preparación Física</a:t>
          </a:r>
        </a:p>
        <a:p>
          <a:r>
            <a:rPr lang="es-ES" sz="2400" b="1" dirty="0"/>
            <a:t>Realizar una limpieza suave de la región periocular sin aplicar presión sobre el ojo lesionado</a:t>
          </a:r>
          <a:endParaRPr lang="es-PE" sz="2400" b="1" dirty="0"/>
        </a:p>
      </dgm:t>
    </dgm:pt>
    <dgm:pt modelId="{DEA155DF-43E9-4DCC-B850-A287EEEDF348}" type="parTrans" cxnId="{D4E40023-FDC8-4143-BCC4-E788B4BA1C40}">
      <dgm:prSet/>
      <dgm:spPr/>
      <dgm:t>
        <a:bodyPr/>
        <a:lstStyle/>
        <a:p>
          <a:endParaRPr lang="es-PE" sz="2000" b="1"/>
        </a:p>
      </dgm:t>
    </dgm:pt>
    <dgm:pt modelId="{0C28EC6A-8C27-4C6F-8BCE-75B62EEE25DF}" type="sibTrans" cxnId="{D4E40023-FDC8-4143-BCC4-E788B4BA1C40}">
      <dgm:prSet custT="1"/>
      <dgm:spPr/>
      <dgm:t>
        <a:bodyPr/>
        <a:lstStyle/>
        <a:p>
          <a:endParaRPr lang="es-PE" sz="600" b="1"/>
        </a:p>
      </dgm:t>
    </dgm:pt>
    <dgm:pt modelId="{38D8E17C-0323-4020-AF6D-118A513F00A7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</a:rPr>
            <a:t>Acceso venoso</a:t>
          </a:r>
        </a:p>
        <a:p>
          <a:r>
            <a:rPr lang="es-PE" sz="2400" b="1" dirty="0"/>
            <a:t>Establecer un acceso venoso permeable y de un calibre adecuado</a:t>
          </a:r>
        </a:p>
      </dgm:t>
    </dgm:pt>
    <dgm:pt modelId="{CF0BCEC1-AEE0-44E1-B9C3-419A45094BC6}" type="sibTrans" cxnId="{85A33F06-4BFC-41A0-8D93-9CC84022CA4E}">
      <dgm:prSet custT="1"/>
      <dgm:spPr/>
      <dgm:t>
        <a:bodyPr/>
        <a:lstStyle/>
        <a:p>
          <a:endParaRPr lang="es-PE" sz="600" b="1"/>
        </a:p>
      </dgm:t>
    </dgm:pt>
    <dgm:pt modelId="{B9409029-DFF4-42B4-A75A-055906F257FF}" type="parTrans" cxnId="{85A33F06-4BFC-41A0-8D93-9CC84022CA4E}">
      <dgm:prSet/>
      <dgm:spPr/>
      <dgm:t>
        <a:bodyPr/>
        <a:lstStyle/>
        <a:p>
          <a:endParaRPr lang="es-PE" sz="2000" b="1"/>
        </a:p>
      </dgm:t>
    </dgm:pt>
    <dgm:pt modelId="{662C9D50-87D7-4341-A247-0D14B7A7EC33}">
      <dgm:prSet phldrT="[Texto]" custT="1"/>
      <dgm:spPr/>
      <dgm:t>
        <a:bodyPr/>
        <a:lstStyle/>
        <a:p>
          <a:r>
            <a:rPr lang="es-ES" sz="2400" b="1" dirty="0">
              <a:solidFill>
                <a:schemeClr val="tx2">
                  <a:lumMod val="50000"/>
                </a:schemeClr>
              </a:solidFill>
            </a:rPr>
            <a:t>Seguridad y Soporte Emocional</a:t>
          </a:r>
        </a:p>
        <a:p>
          <a:r>
            <a:rPr lang="es-PE" sz="2400" b="1" dirty="0"/>
            <a:t>Retirar objetos metálicos/prótesis, verificar identidad del paciente y ofrecer apoyo tranquilizador</a:t>
          </a:r>
        </a:p>
      </dgm:t>
    </dgm:pt>
    <dgm:pt modelId="{39182E2D-D912-45B2-8218-9E133F37DF60}" type="parTrans" cxnId="{5D16CEA4-881C-4110-A434-7D686652E36E}">
      <dgm:prSet/>
      <dgm:spPr/>
      <dgm:t>
        <a:bodyPr/>
        <a:lstStyle/>
        <a:p>
          <a:endParaRPr lang="es-PE" sz="2000" b="1"/>
        </a:p>
      </dgm:t>
    </dgm:pt>
    <dgm:pt modelId="{F1CDDDEF-DE98-4967-BA18-BB6944C13F18}" type="sibTrans" cxnId="{5D16CEA4-881C-4110-A434-7D686652E36E}">
      <dgm:prSet/>
      <dgm:spPr/>
      <dgm:t>
        <a:bodyPr/>
        <a:lstStyle/>
        <a:p>
          <a:endParaRPr lang="es-PE" sz="2000" b="1"/>
        </a:p>
      </dgm:t>
    </dgm:pt>
    <dgm:pt modelId="{822A9B57-9C18-4781-8DC4-55D785DE2F79}" type="pres">
      <dgm:prSet presAssocID="{9ABCF7C1-4FA4-4139-93BB-BCFCA99D8C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6A07EDD-519F-476B-B460-EE1174140F7A}" type="pres">
      <dgm:prSet presAssocID="{0DFBB02F-E0EA-4075-9F2F-58368F85EEE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9F510-5F91-434F-AAFD-29390A1CA1EE}" type="pres">
      <dgm:prSet presAssocID="{029C5129-1D4D-4630-8570-01C5B66D92A5}" presName="sibTrans" presStyleLbl="sibTrans1D1" presStyleIdx="0" presStyleCnt="4"/>
      <dgm:spPr/>
      <dgm:t>
        <a:bodyPr/>
        <a:lstStyle/>
        <a:p>
          <a:endParaRPr lang="es-ES"/>
        </a:p>
      </dgm:t>
    </dgm:pt>
    <dgm:pt modelId="{43A648FF-7FCD-4836-8E34-416B2357DF58}" type="pres">
      <dgm:prSet presAssocID="{029C5129-1D4D-4630-8570-01C5B66D92A5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4739905F-F5C8-49CD-85CE-A2B1277B840F}" type="pres">
      <dgm:prSet presAssocID="{38D8E17C-0323-4020-AF6D-118A513F00A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888974-1DF6-4337-847D-1478E2A22D0D}" type="pres">
      <dgm:prSet presAssocID="{CF0BCEC1-AEE0-44E1-B9C3-419A45094BC6}" presName="sibTrans" presStyleLbl="sibTrans1D1" presStyleIdx="1" presStyleCnt="4"/>
      <dgm:spPr/>
      <dgm:t>
        <a:bodyPr/>
        <a:lstStyle/>
        <a:p>
          <a:endParaRPr lang="es-ES"/>
        </a:p>
      </dgm:t>
    </dgm:pt>
    <dgm:pt modelId="{D199AE22-8906-40F9-BD06-10865B58AC76}" type="pres">
      <dgm:prSet presAssocID="{CF0BCEC1-AEE0-44E1-B9C3-419A45094BC6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CFFF4D40-5B46-458F-B3CE-5A4C64A4ECAA}" type="pres">
      <dgm:prSet presAssocID="{427BEF58-3AC5-4FAB-BB50-B7FFB9918E1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6F8CF1-B5EB-48C4-8A0A-13FB0FD923EC}" type="pres">
      <dgm:prSet presAssocID="{E658C262-5988-4584-A7B4-5D395E9061F6}" presName="sibTrans" presStyleLbl="sibTrans1D1" presStyleIdx="2" presStyleCnt="4"/>
      <dgm:spPr/>
      <dgm:t>
        <a:bodyPr/>
        <a:lstStyle/>
        <a:p>
          <a:endParaRPr lang="es-ES"/>
        </a:p>
      </dgm:t>
    </dgm:pt>
    <dgm:pt modelId="{0BFCB848-05D0-4191-A2AF-3E9CFE01A337}" type="pres">
      <dgm:prSet presAssocID="{E658C262-5988-4584-A7B4-5D395E9061F6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602D1029-7D2D-4105-AB23-9C5C8D7A476F}" type="pres">
      <dgm:prSet presAssocID="{DD25534B-A1CB-47AA-A3DB-E268A6D0036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689FDB-D95C-405C-8D1D-62CF1B7F0CDC}" type="pres">
      <dgm:prSet presAssocID="{0C28EC6A-8C27-4C6F-8BCE-75B62EEE25DF}" presName="sibTrans" presStyleLbl="sibTrans1D1" presStyleIdx="3" presStyleCnt="4"/>
      <dgm:spPr/>
      <dgm:t>
        <a:bodyPr/>
        <a:lstStyle/>
        <a:p>
          <a:endParaRPr lang="es-ES"/>
        </a:p>
      </dgm:t>
    </dgm:pt>
    <dgm:pt modelId="{CFA3C824-7ABC-41C9-8F1B-1F440F95CF66}" type="pres">
      <dgm:prSet presAssocID="{0C28EC6A-8C27-4C6F-8BCE-75B62EEE25DF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D60D04CE-899C-4F3D-BF59-7C4A7713840D}" type="pres">
      <dgm:prSet presAssocID="{662C9D50-87D7-4341-A247-0D14B7A7EC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124326-095C-4551-A0AD-8ED0C3FD6CFA}" type="presOf" srcId="{E658C262-5988-4584-A7B4-5D395E9061F6}" destId="{0BFCB848-05D0-4191-A2AF-3E9CFE01A337}" srcOrd="1" destOrd="0" presId="urn:microsoft.com/office/officeart/2005/8/layout/bProcess3"/>
    <dgm:cxn modelId="{C2BCE664-BB9F-47F2-89B7-F4141F757E69}" type="presOf" srcId="{0C28EC6A-8C27-4C6F-8BCE-75B62EEE25DF}" destId="{E5689FDB-D95C-405C-8D1D-62CF1B7F0CDC}" srcOrd="0" destOrd="0" presId="urn:microsoft.com/office/officeart/2005/8/layout/bProcess3"/>
    <dgm:cxn modelId="{0E0870DC-E81D-44C6-84D4-75947E3655E2}" type="presOf" srcId="{38D8E17C-0323-4020-AF6D-118A513F00A7}" destId="{4739905F-F5C8-49CD-85CE-A2B1277B840F}" srcOrd="0" destOrd="0" presId="urn:microsoft.com/office/officeart/2005/8/layout/bProcess3"/>
    <dgm:cxn modelId="{A4579C22-D059-4C82-A58D-9C43994DAAEC}" type="presOf" srcId="{DD25534B-A1CB-47AA-A3DB-E268A6D0036E}" destId="{602D1029-7D2D-4105-AB23-9C5C8D7A476F}" srcOrd="0" destOrd="0" presId="urn:microsoft.com/office/officeart/2005/8/layout/bProcess3"/>
    <dgm:cxn modelId="{C7DC6DA5-53B0-4031-A114-2419DF6970BE}" type="presOf" srcId="{0DFBB02F-E0EA-4075-9F2F-58368F85EEE5}" destId="{76A07EDD-519F-476B-B460-EE1174140F7A}" srcOrd="0" destOrd="0" presId="urn:microsoft.com/office/officeart/2005/8/layout/bProcess3"/>
    <dgm:cxn modelId="{4AFF6AB6-9C36-41AF-B2EE-D8BCF86B3BF8}" type="presOf" srcId="{427BEF58-3AC5-4FAB-BB50-B7FFB9918E1A}" destId="{CFFF4D40-5B46-458F-B3CE-5A4C64A4ECAA}" srcOrd="0" destOrd="0" presId="urn:microsoft.com/office/officeart/2005/8/layout/bProcess3"/>
    <dgm:cxn modelId="{D54A4D4A-CA61-4078-845C-C0BB37F0ADEE}" type="presOf" srcId="{662C9D50-87D7-4341-A247-0D14B7A7EC33}" destId="{D60D04CE-899C-4F3D-BF59-7C4A7713840D}" srcOrd="0" destOrd="0" presId="urn:microsoft.com/office/officeart/2005/8/layout/bProcess3"/>
    <dgm:cxn modelId="{7BCA9D4E-ED84-4F2E-A77F-2CA6394D1D0C}" srcId="{9ABCF7C1-4FA4-4139-93BB-BCFCA99D8C7D}" destId="{427BEF58-3AC5-4FAB-BB50-B7FFB9918E1A}" srcOrd="2" destOrd="0" parTransId="{7470DD03-E8A3-48F3-A10A-95AB23FBA04B}" sibTransId="{E658C262-5988-4584-A7B4-5D395E9061F6}"/>
    <dgm:cxn modelId="{4D081429-FD70-4792-B670-ADC347A300B7}" type="presOf" srcId="{CF0BCEC1-AEE0-44E1-B9C3-419A45094BC6}" destId="{D199AE22-8906-40F9-BD06-10865B58AC76}" srcOrd="1" destOrd="0" presId="urn:microsoft.com/office/officeart/2005/8/layout/bProcess3"/>
    <dgm:cxn modelId="{A695CCD5-D7FF-4288-8BB6-A7D9CE818F23}" type="presOf" srcId="{029C5129-1D4D-4630-8570-01C5B66D92A5}" destId="{43A648FF-7FCD-4836-8E34-416B2357DF58}" srcOrd="1" destOrd="0" presId="urn:microsoft.com/office/officeart/2005/8/layout/bProcess3"/>
    <dgm:cxn modelId="{D4E40023-FDC8-4143-BCC4-E788B4BA1C40}" srcId="{9ABCF7C1-4FA4-4139-93BB-BCFCA99D8C7D}" destId="{DD25534B-A1CB-47AA-A3DB-E268A6D0036E}" srcOrd="3" destOrd="0" parTransId="{DEA155DF-43E9-4DCC-B850-A287EEEDF348}" sibTransId="{0C28EC6A-8C27-4C6F-8BCE-75B62EEE25DF}"/>
    <dgm:cxn modelId="{EAEA6253-0F06-494E-8B76-B27FCCF659E2}" type="presOf" srcId="{0C28EC6A-8C27-4C6F-8BCE-75B62EEE25DF}" destId="{CFA3C824-7ABC-41C9-8F1B-1F440F95CF66}" srcOrd="1" destOrd="0" presId="urn:microsoft.com/office/officeart/2005/8/layout/bProcess3"/>
    <dgm:cxn modelId="{85A33F06-4BFC-41A0-8D93-9CC84022CA4E}" srcId="{9ABCF7C1-4FA4-4139-93BB-BCFCA99D8C7D}" destId="{38D8E17C-0323-4020-AF6D-118A513F00A7}" srcOrd="1" destOrd="0" parTransId="{B9409029-DFF4-42B4-A75A-055906F257FF}" sibTransId="{CF0BCEC1-AEE0-44E1-B9C3-419A45094BC6}"/>
    <dgm:cxn modelId="{9260EFD9-D1D4-4A89-8AB2-506E8A29F98E}" type="presOf" srcId="{E658C262-5988-4584-A7B4-5D395E9061F6}" destId="{506F8CF1-B5EB-48C4-8A0A-13FB0FD923EC}" srcOrd="0" destOrd="0" presId="urn:microsoft.com/office/officeart/2005/8/layout/bProcess3"/>
    <dgm:cxn modelId="{AB24B318-5CC4-49C3-995A-C0AFCF3295A4}" type="presOf" srcId="{9ABCF7C1-4FA4-4139-93BB-BCFCA99D8C7D}" destId="{822A9B57-9C18-4781-8DC4-55D785DE2F79}" srcOrd="0" destOrd="0" presId="urn:microsoft.com/office/officeart/2005/8/layout/bProcess3"/>
    <dgm:cxn modelId="{1890F53A-30E3-4BC2-B18B-09C4D37FF759}" srcId="{9ABCF7C1-4FA4-4139-93BB-BCFCA99D8C7D}" destId="{0DFBB02F-E0EA-4075-9F2F-58368F85EEE5}" srcOrd="0" destOrd="0" parTransId="{DF9D72E7-7D2D-44F2-9571-29A8D3FC8D06}" sibTransId="{029C5129-1D4D-4630-8570-01C5B66D92A5}"/>
    <dgm:cxn modelId="{FA843B51-2CC7-4CB9-837D-8DD62D0126F5}" type="presOf" srcId="{CF0BCEC1-AEE0-44E1-B9C3-419A45094BC6}" destId="{C8888974-1DF6-4337-847D-1478E2A22D0D}" srcOrd="0" destOrd="0" presId="urn:microsoft.com/office/officeart/2005/8/layout/bProcess3"/>
    <dgm:cxn modelId="{C94C5890-8991-45F5-8750-311EA35E6113}" type="presOf" srcId="{029C5129-1D4D-4630-8570-01C5B66D92A5}" destId="{35D9F510-5F91-434F-AAFD-29390A1CA1EE}" srcOrd="0" destOrd="0" presId="urn:microsoft.com/office/officeart/2005/8/layout/bProcess3"/>
    <dgm:cxn modelId="{5D16CEA4-881C-4110-A434-7D686652E36E}" srcId="{9ABCF7C1-4FA4-4139-93BB-BCFCA99D8C7D}" destId="{662C9D50-87D7-4341-A247-0D14B7A7EC33}" srcOrd="4" destOrd="0" parTransId="{39182E2D-D912-45B2-8218-9E133F37DF60}" sibTransId="{F1CDDDEF-DE98-4967-BA18-BB6944C13F18}"/>
    <dgm:cxn modelId="{3EED66F4-3C16-43F0-8692-B81914E1515B}" type="presParOf" srcId="{822A9B57-9C18-4781-8DC4-55D785DE2F79}" destId="{76A07EDD-519F-476B-B460-EE1174140F7A}" srcOrd="0" destOrd="0" presId="urn:microsoft.com/office/officeart/2005/8/layout/bProcess3"/>
    <dgm:cxn modelId="{F09467D5-D599-41A4-8827-ACE76965D03B}" type="presParOf" srcId="{822A9B57-9C18-4781-8DC4-55D785DE2F79}" destId="{35D9F510-5F91-434F-AAFD-29390A1CA1EE}" srcOrd="1" destOrd="0" presId="urn:microsoft.com/office/officeart/2005/8/layout/bProcess3"/>
    <dgm:cxn modelId="{7B3CE4A1-F43D-436F-AFB5-A8A25B3A069E}" type="presParOf" srcId="{35D9F510-5F91-434F-AAFD-29390A1CA1EE}" destId="{43A648FF-7FCD-4836-8E34-416B2357DF58}" srcOrd="0" destOrd="0" presId="urn:microsoft.com/office/officeart/2005/8/layout/bProcess3"/>
    <dgm:cxn modelId="{2A53F050-AFCB-4D20-85F7-1C95FF7421A9}" type="presParOf" srcId="{822A9B57-9C18-4781-8DC4-55D785DE2F79}" destId="{4739905F-F5C8-49CD-85CE-A2B1277B840F}" srcOrd="2" destOrd="0" presId="urn:microsoft.com/office/officeart/2005/8/layout/bProcess3"/>
    <dgm:cxn modelId="{C0294463-6B62-49DA-B674-27F6D202B2A8}" type="presParOf" srcId="{822A9B57-9C18-4781-8DC4-55D785DE2F79}" destId="{C8888974-1DF6-4337-847D-1478E2A22D0D}" srcOrd="3" destOrd="0" presId="urn:microsoft.com/office/officeart/2005/8/layout/bProcess3"/>
    <dgm:cxn modelId="{0A94BBD8-8502-497F-8303-8B80DED3949B}" type="presParOf" srcId="{C8888974-1DF6-4337-847D-1478E2A22D0D}" destId="{D199AE22-8906-40F9-BD06-10865B58AC76}" srcOrd="0" destOrd="0" presId="urn:microsoft.com/office/officeart/2005/8/layout/bProcess3"/>
    <dgm:cxn modelId="{7DB2BD4E-AE69-494F-BE25-115A80EA5556}" type="presParOf" srcId="{822A9B57-9C18-4781-8DC4-55D785DE2F79}" destId="{CFFF4D40-5B46-458F-B3CE-5A4C64A4ECAA}" srcOrd="4" destOrd="0" presId="urn:microsoft.com/office/officeart/2005/8/layout/bProcess3"/>
    <dgm:cxn modelId="{40BF8252-71DB-4B58-8E04-CA5F702C96C0}" type="presParOf" srcId="{822A9B57-9C18-4781-8DC4-55D785DE2F79}" destId="{506F8CF1-B5EB-48C4-8A0A-13FB0FD923EC}" srcOrd="5" destOrd="0" presId="urn:microsoft.com/office/officeart/2005/8/layout/bProcess3"/>
    <dgm:cxn modelId="{29C9BB02-55CC-45B0-B644-D7242360D6FC}" type="presParOf" srcId="{506F8CF1-B5EB-48C4-8A0A-13FB0FD923EC}" destId="{0BFCB848-05D0-4191-A2AF-3E9CFE01A337}" srcOrd="0" destOrd="0" presId="urn:microsoft.com/office/officeart/2005/8/layout/bProcess3"/>
    <dgm:cxn modelId="{06AD259A-5F10-44ED-AC55-9EBA9A1E6E87}" type="presParOf" srcId="{822A9B57-9C18-4781-8DC4-55D785DE2F79}" destId="{602D1029-7D2D-4105-AB23-9C5C8D7A476F}" srcOrd="6" destOrd="0" presId="urn:microsoft.com/office/officeart/2005/8/layout/bProcess3"/>
    <dgm:cxn modelId="{F1075C87-88B1-48A3-B6A3-9F61C004037A}" type="presParOf" srcId="{822A9B57-9C18-4781-8DC4-55D785DE2F79}" destId="{E5689FDB-D95C-405C-8D1D-62CF1B7F0CDC}" srcOrd="7" destOrd="0" presId="urn:microsoft.com/office/officeart/2005/8/layout/bProcess3"/>
    <dgm:cxn modelId="{F2345FD2-709D-49A6-A7F9-B9DC413595BF}" type="presParOf" srcId="{E5689FDB-D95C-405C-8D1D-62CF1B7F0CDC}" destId="{CFA3C824-7ABC-41C9-8F1B-1F440F95CF66}" srcOrd="0" destOrd="0" presId="urn:microsoft.com/office/officeart/2005/8/layout/bProcess3"/>
    <dgm:cxn modelId="{76B9A9F8-F8A0-441B-88A0-53729CF68281}" type="presParOf" srcId="{822A9B57-9C18-4781-8DC4-55D785DE2F79}" destId="{D60D04CE-899C-4F3D-BF59-7C4A7713840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E07479-9088-44C9-B5D7-17FA64520427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2DD56F26-9319-4387-A87A-C5E36004F1B1}">
      <dgm:prSet phldrT="[Texto]" custT="1"/>
      <dgm:spPr/>
      <dgm:t>
        <a:bodyPr/>
        <a:lstStyle/>
        <a:p>
          <a:r>
            <a:rPr lang="es-ES" sz="5400" dirty="0"/>
            <a:t>Entorno seguro y Estéril</a:t>
          </a:r>
          <a:endParaRPr lang="es-PE" sz="5400" dirty="0"/>
        </a:p>
      </dgm:t>
    </dgm:pt>
    <dgm:pt modelId="{964D4CB2-794D-45D5-8242-DCE730719C1F}" type="parTrans" cxnId="{D5F7B141-5BFE-4314-9843-4224C1A0ADD5}">
      <dgm:prSet/>
      <dgm:spPr/>
      <dgm:t>
        <a:bodyPr/>
        <a:lstStyle/>
        <a:p>
          <a:endParaRPr lang="es-PE" sz="2000"/>
        </a:p>
      </dgm:t>
    </dgm:pt>
    <dgm:pt modelId="{4703F625-D2EF-472E-BF5F-3C827FC569FD}" type="sibTrans" cxnId="{D5F7B141-5BFE-4314-9843-4224C1A0ADD5}">
      <dgm:prSet/>
      <dgm:spPr/>
      <dgm:t>
        <a:bodyPr/>
        <a:lstStyle/>
        <a:p>
          <a:endParaRPr lang="es-PE" sz="2000"/>
        </a:p>
      </dgm:t>
    </dgm:pt>
    <dgm:pt modelId="{5B89104C-990F-4BA7-A6CC-F4505B345816}">
      <dgm:prSet phldrT="[Texto]" custT="1"/>
      <dgm:spPr/>
      <dgm:t>
        <a:bodyPr/>
        <a:lstStyle/>
        <a:p>
          <a:r>
            <a:rPr lang="es-ES" sz="2400" dirty="0"/>
            <a:t>Monitorización constante</a:t>
          </a:r>
          <a:endParaRPr lang="es-PE" sz="2400" dirty="0"/>
        </a:p>
      </dgm:t>
    </dgm:pt>
    <dgm:pt modelId="{4722D067-4A95-42EF-8B71-7A111D65B7A0}" type="parTrans" cxnId="{C3DD242F-7DAF-4A8A-8BC4-5812562EE15E}">
      <dgm:prSet/>
      <dgm:spPr/>
      <dgm:t>
        <a:bodyPr/>
        <a:lstStyle/>
        <a:p>
          <a:endParaRPr lang="es-PE" sz="2000"/>
        </a:p>
      </dgm:t>
    </dgm:pt>
    <dgm:pt modelId="{041BF5B0-3E72-4944-9A31-AE4D1C5874C3}" type="sibTrans" cxnId="{C3DD242F-7DAF-4A8A-8BC4-5812562EE15E}">
      <dgm:prSet/>
      <dgm:spPr/>
      <dgm:t>
        <a:bodyPr/>
        <a:lstStyle/>
        <a:p>
          <a:endParaRPr lang="es-PE" sz="2000"/>
        </a:p>
      </dgm:t>
    </dgm:pt>
    <dgm:pt modelId="{FCA7310B-DD33-4D2C-9485-21737031F8BD}">
      <dgm:prSet phldrT="[Texto]" custT="1"/>
      <dgm:spPr/>
      <dgm:t>
        <a:bodyPr/>
        <a:lstStyle/>
        <a:p>
          <a:r>
            <a:rPr lang="es-ES" sz="2400" dirty="0"/>
            <a:t>Asistir activamente al equipo quirúrgico</a:t>
          </a:r>
          <a:endParaRPr lang="es-PE" sz="2400" dirty="0"/>
        </a:p>
      </dgm:t>
    </dgm:pt>
    <dgm:pt modelId="{504C396D-7987-481D-BE59-809057DC0D1E}" type="parTrans" cxnId="{DFFCFFC1-4521-41BA-9A9D-5E999FD668D3}">
      <dgm:prSet/>
      <dgm:spPr/>
      <dgm:t>
        <a:bodyPr/>
        <a:lstStyle/>
        <a:p>
          <a:endParaRPr lang="es-PE" sz="2000"/>
        </a:p>
      </dgm:t>
    </dgm:pt>
    <dgm:pt modelId="{26E52045-0D9F-4796-90A5-11E05F747FCB}" type="sibTrans" cxnId="{DFFCFFC1-4521-41BA-9A9D-5E999FD668D3}">
      <dgm:prSet/>
      <dgm:spPr/>
      <dgm:t>
        <a:bodyPr/>
        <a:lstStyle/>
        <a:p>
          <a:endParaRPr lang="es-PE" sz="2000"/>
        </a:p>
      </dgm:t>
    </dgm:pt>
    <dgm:pt modelId="{3CD08F47-E660-4A77-9AFA-E0FC702769E3}">
      <dgm:prSet phldrT="[Texto]" custT="1"/>
      <dgm:spPr/>
      <dgm:t>
        <a:bodyPr/>
        <a:lstStyle/>
        <a:p>
          <a:r>
            <a:rPr lang="es-ES" sz="2400" dirty="0"/>
            <a:t>Asistencia Quirúrgica y manejo del Instrumental</a:t>
          </a:r>
          <a:endParaRPr lang="es-PE" sz="2400" dirty="0"/>
        </a:p>
      </dgm:t>
    </dgm:pt>
    <dgm:pt modelId="{A9C41C8A-7A60-4903-A606-A9A7EE770F15}" type="parTrans" cxnId="{BE9C234D-06B7-4F16-A5B9-2B33CFBD1C59}">
      <dgm:prSet/>
      <dgm:spPr/>
      <dgm:t>
        <a:bodyPr/>
        <a:lstStyle/>
        <a:p>
          <a:endParaRPr lang="es-PE" sz="2000"/>
        </a:p>
      </dgm:t>
    </dgm:pt>
    <dgm:pt modelId="{82CF52A1-7EA8-414D-A57F-530D0D0E12EE}" type="sibTrans" cxnId="{BE9C234D-06B7-4F16-A5B9-2B33CFBD1C59}">
      <dgm:prSet/>
      <dgm:spPr/>
      <dgm:t>
        <a:bodyPr/>
        <a:lstStyle/>
        <a:p>
          <a:endParaRPr lang="es-PE" sz="2000"/>
        </a:p>
      </dgm:t>
    </dgm:pt>
    <dgm:pt modelId="{4E4F6335-2FF6-404E-86FC-05B929E9A13E}">
      <dgm:prSet phldrT="[Texto]" custT="1"/>
      <dgm:spPr/>
      <dgm:t>
        <a:bodyPr/>
        <a:lstStyle/>
        <a:p>
          <a:r>
            <a:rPr lang="es-ES" sz="2400" dirty="0"/>
            <a:t>Manejo de contingencias: </a:t>
          </a:r>
          <a:r>
            <a:rPr lang="es-ES" sz="2400" dirty="0" smtClean="0"/>
            <a:t>reflejo </a:t>
          </a:r>
          <a:r>
            <a:rPr lang="es-ES" sz="2400" dirty="0" err="1"/>
            <a:t>oculo</a:t>
          </a:r>
          <a:r>
            <a:rPr lang="es-ES" sz="2400" dirty="0"/>
            <a:t>-cardíaco y extrusión de contenido ocular</a:t>
          </a:r>
          <a:endParaRPr lang="es-PE" sz="2400" dirty="0"/>
        </a:p>
      </dgm:t>
    </dgm:pt>
    <dgm:pt modelId="{A3026EBB-2E51-46E1-8F5D-EC827DA5E486}" type="parTrans" cxnId="{DBA02DD7-F216-4372-90E2-549CBA1C8F14}">
      <dgm:prSet/>
      <dgm:spPr/>
      <dgm:t>
        <a:bodyPr/>
        <a:lstStyle/>
        <a:p>
          <a:endParaRPr lang="es-PE" sz="2000"/>
        </a:p>
      </dgm:t>
    </dgm:pt>
    <dgm:pt modelId="{BCE4CA53-A0FC-4799-B58B-812EC366BBD6}" type="sibTrans" cxnId="{DBA02DD7-F216-4372-90E2-549CBA1C8F14}">
      <dgm:prSet/>
      <dgm:spPr/>
      <dgm:t>
        <a:bodyPr/>
        <a:lstStyle/>
        <a:p>
          <a:endParaRPr lang="es-PE" sz="2000"/>
        </a:p>
      </dgm:t>
    </dgm:pt>
    <dgm:pt modelId="{972B3F3B-A6C5-4E3E-B759-BB7F105BB33A}">
      <dgm:prSet phldrT="[Texto]" custT="1"/>
      <dgm:spPr/>
      <dgm:t>
        <a:bodyPr/>
        <a:lstStyle/>
        <a:p>
          <a:r>
            <a:rPr lang="es-ES" sz="2400" dirty="0"/>
            <a:t>Posicionamiento del paciente</a:t>
          </a:r>
          <a:endParaRPr lang="es-PE" sz="2400" dirty="0"/>
        </a:p>
      </dgm:t>
    </dgm:pt>
    <dgm:pt modelId="{CCB69E02-A3FC-45B1-9296-4F17B20BA092}" type="parTrans" cxnId="{09EEA313-EA7D-4E7E-8EF1-58B53A67534F}">
      <dgm:prSet/>
      <dgm:spPr/>
      <dgm:t>
        <a:bodyPr/>
        <a:lstStyle/>
        <a:p>
          <a:endParaRPr lang="es-PE" sz="2000"/>
        </a:p>
      </dgm:t>
    </dgm:pt>
    <dgm:pt modelId="{012ED58D-DAB0-4731-A907-BFD2CF9D14E8}" type="sibTrans" cxnId="{09EEA313-EA7D-4E7E-8EF1-58B53A67534F}">
      <dgm:prSet/>
      <dgm:spPr/>
      <dgm:t>
        <a:bodyPr/>
        <a:lstStyle/>
        <a:p>
          <a:endParaRPr lang="es-PE" sz="2000"/>
        </a:p>
      </dgm:t>
    </dgm:pt>
    <dgm:pt modelId="{03BA3FED-10C4-433D-ADB2-7CDA7545CA48}" type="pres">
      <dgm:prSet presAssocID="{03E07479-9088-44C9-B5D7-17FA6452042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356C509-0361-417F-9780-0EB1D66A808F}" type="pres">
      <dgm:prSet presAssocID="{03E07479-9088-44C9-B5D7-17FA64520427}" presName="radial" presStyleCnt="0">
        <dgm:presLayoutVars>
          <dgm:animLvl val="ctr"/>
        </dgm:presLayoutVars>
      </dgm:prSet>
      <dgm:spPr/>
    </dgm:pt>
    <dgm:pt modelId="{D55D99A2-1554-4279-BDD4-08EDCA3DCDF8}" type="pres">
      <dgm:prSet presAssocID="{2DD56F26-9319-4387-A87A-C5E36004F1B1}" presName="centerShape" presStyleLbl="vennNode1" presStyleIdx="0" presStyleCnt="6" custScaleX="94648" custScaleY="77746"/>
      <dgm:spPr/>
      <dgm:t>
        <a:bodyPr/>
        <a:lstStyle/>
        <a:p>
          <a:endParaRPr lang="es-ES"/>
        </a:p>
      </dgm:t>
    </dgm:pt>
    <dgm:pt modelId="{893716E9-AC19-4B5F-9D11-F8DBD5E30321}" type="pres">
      <dgm:prSet presAssocID="{972B3F3B-A6C5-4E3E-B759-BB7F105BB33A}" presName="node" presStyleLbl="vennNode1" presStyleIdx="1" presStyleCnt="6" custScaleX="161037" custScaleY="98489" custRadScaleRad="101444" custRadScaleInc="50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FDC490-DA80-4267-BBCC-F83CF45368AD}" type="pres">
      <dgm:prSet presAssocID="{5B89104C-990F-4BA7-A6CC-F4505B345816}" presName="node" presStyleLbl="vennNode1" presStyleIdx="2" presStyleCnt="6" custScaleX="154390" custScaleY="122801" custRadScaleRad="130028" custRadScaleInc="-20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6EF12F-BB59-45B6-ACC0-BB4B9E2281B5}" type="pres">
      <dgm:prSet presAssocID="{FCA7310B-DD33-4D2C-9485-21737031F8BD}" presName="node" presStyleLbl="vennNode1" presStyleIdx="3" presStyleCnt="6" custScaleX="140847" custScaleY="108725" custRadScaleRad="118597" custRadScaleInc="-286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369ED0-74AE-4659-88A5-D26044D41245}" type="pres">
      <dgm:prSet presAssocID="{3CD08F47-E660-4A77-9AFA-E0FC702769E3}" presName="node" presStyleLbl="vennNode1" presStyleIdx="4" presStyleCnt="6" custScaleX="121873" custScaleY="116777" custRadScaleRad="114456" custRadScaleInc="232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26D054-AF94-4D2F-B047-EB4858D22CCB}" type="pres">
      <dgm:prSet presAssocID="{4E4F6335-2FF6-404E-86FC-05B929E9A13E}" presName="node" presStyleLbl="vennNode1" presStyleIdx="5" presStyleCnt="6" custScaleX="160132" custScaleY="157672" custRadScaleRad="144611" custRadScaleInc="8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A02DD7-F216-4372-90E2-549CBA1C8F14}" srcId="{2DD56F26-9319-4387-A87A-C5E36004F1B1}" destId="{4E4F6335-2FF6-404E-86FC-05B929E9A13E}" srcOrd="4" destOrd="0" parTransId="{A3026EBB-2E51-46E1-8F5D-EC827DA5E486}" sibTransId="{BCE4CA53-A0FC-4799-B58B-812EC366BBD6}"/>
    <dgm:cxn modelId="{60A04C18-C30D-408A-AACA-745945F347A2}" type="presOf" srcId="{972B3F3B-A6C5-4E3E-B759-BB7F105BB33A}" destId="{893716E9-AC19-4B5F-9D11-F8DBD5E30321}" srcOrd="0" destOrd="0" presId="urn:microsoft.com/office/officeart/2005/8/layout/radial3"/>
    <dgm:cxn modelId="{F0C96A2A-17C3-4ACD-8485-C080BCC7E2D0}" type="presOf" srcId="{03E07479-9088-44C9-B5D7-17FA64520427}" destId="{03BA3FED-10C4-433D-ADB2-7CDA7545CA48}" srcOrd="0" destOrd="0" presId="urn:microsoft.com/office/officeart/2005/8/layout/radial3"/>
    <dgm:cxn modelId="{20C44587-7F4A-4999-868D-115FE2048BE5}" type="presOf" srcId="{2DD56F26-9319-4387-A87A-C5E36004F1B1}" destId="{D55D99A2-1554-4279-BDD4-08EDCA3DCDF8}" srcOrd="0" destOrd="0" presId="urn:microsoft.com/office/officeart/2005/8/layout/radial3"/>
    <dgm:cxn modelId="{BE9C234D-06B7-4F16-A5B9-2B33CFBD1C59}" srcId="{2DD56F26-9319-4387-A87A-C5E36004F1B1}" destId="{3CD08F47-E660-4A77-9AFA-E0FC702769E3}" srcOrd="3" destOrd="0" parTransId="{A9C41C8A-7A60-4903-A606-A9A7EE770F15}" sibTransId="{82CF52A1-7EA8-414D-A57F-530D0D0E12EE}"/>
    <dgm:cxn modelId="{09EEA313-EA7D-4E7E-8EF1-58B53A67534F}" srcId="{2DD56F26-9319-4387-A87A-C5E36004F1B1}" destId="{972B3F3B-A6C5-4E3E-B759-BB7F105BB33A}" srcOrd="0" destOrd="0" parTransId="{CCB69E02-A3FC-45B1-9296-4F17B20BA092}" sibTransId="{012ED58D-DAB0-4731-A907-BFD2CF9D14E8}"/>
    <dgm:cxn modelId="{07FB6E40-452C-4FCF-B16A-82FBBE650313}" type="presOf" srcId="{FCA7310B-DD33-4D2C-9485-21737031F8BD}" destId="{726EF12F-BB59-45B6-ACC0-BB4B9E2281B5}" srcOrd="0" destOrd="0" presId="urn:microsoft.com/office/officeart/2005/8/layout/radial3"/>
    <dgm:cxn modelId="{B512ED6C-E6D5-4684-82CB-217BF76B4512}" type="presOf" srcId="{4E4F6335-2FF6-404E-86FC-05B929E9A13E}" destId="{E126D054-AF94-4D2F-B047-EB4858D22CCB}" srcOrd="0" destOrd="0" presId="urn:microsoft.com/office/officeart/2005/8/layout/radial3"/>
    <dgm:cxn modelId="{20BA7398-3302-4A34-8EA3-AF99780261D2}" type="presOf" srcId="{5B89104C-990F-4BA7-A6CC-F4505B345816}" destId="{86FDC490-DA80-4267-BBCC-F83CF45368AD}" srcOrd="0" destOrd="0" presId="urn:microsoft.com/office/officeart/2005/8/layout/radial3"/>
    <dgm:cxn modelId="{DFFCFFC1-4521-41BA-9A9D-5E999FD668D3}" srcId="{2DD56F26-9319-4387-A87A-C5E36004F1B1}" destId="{FCA7310B-DD33-4D2C-9485-21737031F8BD}" srcOrd="2" destOrd="0" parTransId="{504C396D-7987-481D-BE59-809057DC0D1E}" sibTransId="{26E52045-0D9F-4796-90A5-11E05F747FCB}"/>
    <dgm:cxn modelId="{D5F7B141-5BFE-4314-9843-4224C1A0ADD5}" srcId="{03E07479-9088-44C9-B5D7-17FA64520427}" destId="{2DD56F26-9319-4387-A87A-C5E36004F1B1}" srcOrd="0" destOrd="0" parTransId="{964D4CB2-794D-45D5-8242-DCE730719C1F}" sibTransId="{4703F625-D2EF-472E-BF5F-3C827FC569FD}"/>
    <dgm:cxn modelId="{C3DD242F-7DAF-4A8A-8BC4-5812562EE15E}" srcId="{2DD56F26-9319-4387-A87A-C5E36004F1B1}" destId="{5B89104C-990F-4BA7-A6CC-F4505B345816}" srcOrd="1" destOrd="0" parTransId="{4722D067-4A95-42EF-8B71-7A111D65B7A0}" sibTransId="{041BF5B0-3E72-4944-9A31-AE4D1C5874C3}"/>
    <dgm:cxn modelId="{C4CA4D5B-EDFA-4FA0-9526-3474C08C1CCE}" type="presOf" srcId="{3CD08F47-E660-4A77-9AFA-E0FC702769E3}" destId="{31369ED0-74AE-4659-88A5-D26044D41245}" srcOrd="0" destOrd="0" presId="urn:microsoft.com/office/officeart/2005/8/layout/radial3"/>
    <dgm:cxn modelId="{DFC5AF7C-482F-4D1F-A06A-7F9B44462845}" type="presParOf" srcId="{03BA3FED-10C4-433D-ADB2-7CDA7545CA48}" destId="{A356C509-0361-417F-9780-0EB1D66A808F}" srcOrd="0" destOrd="0" presId="urn:microsoft.com/office/officeart/2005/8/layout/radial3"/>
    <dgm:cxn modelId="{3E12965D-C953-4173-8C45-28D5B8093743}" type="presParOf" srcId="{A356C509-0361-417F-9780-0EB1D66A808F}" destId="{D55D99A2-1554-4279-BDD4-08EDCA3DCDF8}" srcOrd="0" destOrd="0" presId="urn:microsoft.com/office/officeart/2005/8/layout/radial3"/>
    <dgm:cxn modelId="{7C455D39-D7F1-4DFD-96E0-EF8D2544519D}" type="presParOf" srcId="{A356C509-0361-417F-9780-0EB1D66A808F}" destId="{893716E9-AC19-4B5F-9D11-F8DBD5E30321}" srcOrd="1" destOrd="0" presId="urn:microsoft.com/office/officeart/2005/8/layout/radial3"/>
    <dgm:cxn modelId="{7B4E5FAC-A258-464A-A376-CDD768582280}" type="presParOf" srcId="{A356C509-0361-417F-9780-0EB1D66A808F}" destId="{86FDC490-DA80-4267-BBCC-F83CF45368AD}" srcOrd="2" destOrd="0" presId="urn:microsoft.com/office/officeart/2005/8/layout/radial3"/>
    <dgm:cxn modelId="{8A9E6DF5-BE32-4A35-80D2-0B036CE0B303}" type="presParOf" srcId="{A356C509-0361-417F-9780-0EB1D66A808F}" destId="{726EF12F-BB59-45B6-ACC0-BB4B9E2281B5}" srcOrd="3" destOrd="0" presId="urn:microsoft.com/office/officeart/2005/8/layout/radial3"/>
    <dgm:cxn modelId="{1B7B8CB8-6CBD-4D58-A208-38FE852988EE}" type="presParOf" srcId="{A356C509-0361-417F-9780-0EB1D66A808F}" destId="{31369ED0-74AE-4659-88A5-D26044D41245}" srcOrd="4" destOrd="0" presId="urn:microsoft.com/office/officeart/2005/8/layout/radial3"/>
    <dgm:cxn modelId="{2EE1C5F2-2327-4FF0-B825-531A8204967E}" type="presParOf" srcId="{A356C509-0361-417F-9780-0EB1D66A808F}" destId="{E126D054-AF94-4D2F-B047-EB4858D22CC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5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7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9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9644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2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5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6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0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16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1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6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8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5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13182600" y="1444025"/>
            <a:ext cx="3670502" cy="422875"/>
          </a:xfrm>
          <a:prstGeom prst="rect">
            <a:avLst/>
          </a:prstGeom>
        </p:spPr>
        <p:txBody>
          <a:bodyPr wrap="square" lIns="0" tIns="9874" rIns="0" bIns="0" rtlCol="0">
            <a:noAutofit/>
          </a:bodyPr>
          <a:lstStyle/>
          <a:p>
            <a:pPr marL="12700">
              <a:lnSpc>
                <a:spcPts val="1555"/>
              </a:lnSpc>
            </a:pPr>
            <a:r>
              <a:rPr sz="2400" spc="135" dirty="0">
                <a:solidFill>
                  <a:srgbClr val="27403B"/>
                </a:solidFill>
                <a:latin typeface="Arial"/>
                <a:cs typeface="Arial"/>
              </a:rPr>
              <a:t>16  de Agosto</a:t>
            </a:r>
            <a:r>
              <a:rPr lang="es-ES" sz="2400" spc="135" dirty="0">
                <a:solidFill>
                  <a:srgbClr val="27403B"/>
                </a:solidFill>
                <a:latin typeface="Arial"/>
                <a:cs typeface="Arial"/>
              </a:rPr>
              <a:t> de 2025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85358" y="2095500"/>
            <a:ext cx="12152359" cy="936088"/>
          </a:xfrm>
          <a:prstGeom prst="rect">
            <a:avLst/>
          </a:prstGeom>
        </p:spPr>
        <p:txBody>
          <a:bodyPr wrap="square" lIns="0" tIns="18256" rIns="0" bIns="0" rtlCol="0">
            <a:noAutofit/>
          </a:bodyPr>
          <a:lstStyle/>
          <a:p>
            <a:pPr algn="ctr">
              <a:lnSpc>
                <a:spcPts val="2875"/>
              </a:lnSpc>
            </a:pPr>
            <a:r>
              <a:rPr sz="3200" spc="208" dirty="0">
                <a:solidFill>
                  <a:srgbClr val="27403B"/>
                </a:solidFill>
                <a:latin typeface="Arial"/>
                <a:cs typeface="Arial"/>
              </a:rPr>
              <a:t>XII Congreso Nacional de  Enfermería </a:t>
            </a:r>
            <a:r>
              <a:rPr sz="3200" spc="208" dirty="0" err="1">
                <a:solidFill>
                  <a:srgbClr val="27403B"/>
                </a:solidFill>
                <a:latin typeface="Arial"/>
                <a:cs typeface="Arial"/>
              </a:rPr>
              <a:t>en</a:t>
            </a:r>
            <a:r>
              <a:rPr sz="3200" spc="208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3200" spc="208" dirty="0" err="1">
                <a:solidFill>
                  <a:srgbClr val="27403B"/>
                </a:solidFill>
                <a:latin typeface="Arial"/>
                <a:cs typeface="Arial"/>
              </a:rPr>
              <a:t>Oftalmología</a:t>
            </a:r>
            <a:r>
              <a:rPr sz="3200" spc="208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endParaRPr lang="es-ES" sz="3200" spc="208" dirty="0">
              <a:solidFill>
                <a:srgbClr val="27403B"/>
              </a:solidFill>
              <a:latin typeface="Arial"/>
              <a:cs typeface="Arial"/>
            </a:endParaRPr>
          </a:p>
          <a:p>
            <a:pPr algn="ctr">
              <a:lnSpc>
                <a:spcPts val="2875"/>
              </a:lnSpc>
            </a:pPr>
            <a:r>
              <a:rPr sz="3200" spc="208" dirty="0">
                <a:solidFill>
                  <a:srgbClr val="27403B"/>
                </a:solidFill>
                <a:latin typeface="Arial"/>
                <a:cs typeface="Arial"/>
              </a:rPr>
              <a:t>"Tecnología</a:t>
            </a:r>
            <a:r>
              <a:rPr lang="es-ES" sz="3200" spc="216" dirty="0">
                <a:solidFill>
                  <a:srgbClr val="27403B"/>
                </a:solidFill>
                <a:latin typeface="Arial"/>
                <a:cs typeface="Arial"/>
              </a:rPr>
              <a:t> e</a:t>
            </a:r>
            <a:r>
              <a:rPr sz="3200" spc="216" dirty="0">
                <a:solidFill>
                  <a:srgbClr val="27403B"/>
                </a:solidFill>
                <a:latin typeface="Arial"/>
                <a:cs typeface="Arial"/>
              </a:rPr>
              <a:t> innovación al cuidado de la salud ocular"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6261" y="5763838"/>
            <a:ext cx="135527" cy="267970"/>
          </a:xfrm>
          <a:prstGeom prst="rect">
            <a:avLst/>
          </a:prstGeom>
        </p:spPr>
        <p:txBody>
          <a:bodyPr wrap="square" lIns="0" tIns="13017" rIns="0" bIns="0" rtlCol="0">
            <a:noAutofit/>
          </a:bodyPr>
          <a:lstStyle/>
          <a:p>
            <a:pPr marL="12700">
              <a:lnSpc>
                <a:spcPts val="2050"/>
              </a:lnSpc>
            </a:pPr>
            <a:r>
              <a:rPr sz="1900" spc="51" dirty="0">
                <a:solidFill>
                  <a:srgbClr val="27403B"/>
                </a:solidFill>
                <a:latin typeface="Arial"/>
                <a:cs typeface="Arial"/>
              </a:rPr>
              <a:t>,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68570" y="5763838"/>
            <a:ext cx="135527" cy="267970"/>
          </a:xfrm>
          <a:prstGeom prst="rect">
            <a:avLst/>
          </a:prstGeom>
        </p:spPr>
        <p:txBody>
          <a:bodyPr wrap="square" lIns="0" tIns="13017" rIns="0" bIns="0" rtlCol="0">
            <a:noAutofit/>
          </a:bodyPr>
          <a:lstStyle/>
          <a:p>
            <a:pPr marL="12700">
              <a:lnSpc>
                <a:spcPts val="2050"/>
              </a:lnSpc>
            </a:pPr>
            <a:r>
              <a:rPr sz="1900" spc="51" dirty="0">
                <a:solidFill>
                  <a:srgbClr val="27403B"/>
                </a:solidFill>
                <a:latin typeface="Arial"/>
                <a:cs typeface="Arial"/>
              </a:rPr>
              <a:t>,</a:t>
            </a:r>
            <a:endParaRPr sz="19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885358" y="7429500"/>
            <a:ext cx="10983042" cy="1676400"/>
          </a:xfrm>
          <a:prstGeom prst="rect">
            <a:avLst/>
          </a:prstGeom>
        </p:spPr>
        <p:txBody>
          <a:bodyPr wrap="square" lIns="0" tIns="13112" rIns="0" bIns="0" rtlCol="0">
            <a:noAutofit/>
          </a:bodyPr>
          <a:lstStyle/>
          <a:p>
            <a:pPr marL="12700" marR="41620">
              <a:lnSpc>
                <a:spcPts val="2065"/>
              </a:lnSpc>
            </a:pPr>
            <a:r>
              <a:rPr sz="3600" spc="169" dirty="0">
                <a:solidFill>
                  <a:srgbClr val="27403B"/>
                </a:solidFill>
                <a:latin typeface="Arial"/>
                <a:cs typeface="Arial"/>
              </a:rPr>
              <a:t>Lic.  Alejandra  Silva  González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81"/>
              </a:spcBef>
            </a:pPr>
            <a:r>
              <a:rPr sz="3600" spc="219" dirty="0">
                <a:solidFill>
                  <a:srgbClr val="27403B"/>
                </a:solidFill>
                <a:latin typeface="Arial"/>
                <a:cs typeface="Arial"/>
              </a:rPr>
              <a:t>Enfermera  Oftalmológica  del IPO  - EsSalud</a:t>
            </a:r>
            <a:endParaRPr sz="3600" dirty="0">
              <a:latin typeface="Arial"/>
              <a:cs typeface="Arial"/>
            </a:endParaRPr>
          </a:p>
          <a:p>
            <a:pPr marL="12700" marR="41620">
              <a:lnSpc>
                <a:spcPct val="95825"/>
              </a:lnSpc>
              <a:spcBef>
                <a:spcPts val="602"/>
              </a:spcBef>
            </a:pPr>
            <a:r>
              <a:rPr sz="3600" spc="178" dirty="0">
                <a:solidFill>
                  <a:srgbClr val="27403B"/>
                </a:solidFill>
                <a:latin typeface="Arial"/>
                <a:cs typeface="Arial"/>
              </a:rPr>
              <a:t>Piura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35D2925D-701D-D4BE-0C1F-33332A430D8D}"/>
              </a:ext>
            </a:extLst>
          </p:cNvPr>
          <p:cNvSpPr txBox="1"/>
          <p:nvPr/>
        </p:nvSpPr>
        <p:spPr>
          <a:xfrm>
            <a:off x="3048000" y="3543300"/>
            <a:ext cx="1249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tx2">
                    <a:lumMod val="5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CUIDADOS DE ENFERMERÍA EN TRAUMA OCULAR ABIERTO</a:t>
            </a:r>
            <a:endParaRPr lang="es-PE" sz="6600" dirty="0">
              <a:solidFill>
                <a:schemeClr val="tx2">
                  <a:lumMod val="5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53"/>
          <p:cNvSpPr txBox="1"/>
          <p:nvPr/>
        </p:nvSpPr>
        <p:spPr>
          <a:xfrm>
            <a:off x="5498804" y="1346840"/>
            <a:ext cx="8304981" cy="949048"/>
          </a:xfrm>
          <a:prstGeom prst="rect">
            <a:avLst/>
          </a:prstGeom>
        </p:spPr>
        <p:txBody>
          <a:bodyPr wrap="square" lIns="0" tIns="22447" rIns="0" bIns="0" rtlCol="0">
            <a:noAutofit/>
          </a:bodyPr>
          <a:lstStyle/>
          <a:p>
            <a:pPr marL="12700">
              <a:lnSpc>
                <a:spcPts val="3535"/>
              </a:lnSpc>
            </a:pPr>
            <a:r>
              <a:rPr sz="5400" spc="117" dirty="0">
                <a:solidFill>
                  <a:srgbClr val="1D7CE5"/>
                </a:solidFill>
                <a:latin typeface="Arial"/>
                <a:cs typeface="Arial"/>
              </a:rPr>
              <a:t>Interpretación del OTS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74096" y="2160516"/>
            <a:ext cx="242643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-137" dirty="0">
                <a:solidFill>
                  <a:srgbClr val="636670"/>
                </a:solidFill>
                <a:latin typeface="Arial"/>
                <a:cs typeface="Arial"/>
              </a:rPr>
              <a:t>El</a:t>
            </a:r>
            <a:endParaRPr sz="1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58003" y="2160516"/>
            <a:ext cx="928443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79" dirty="0">
                <a:solidFill>
                  <a:srgbClr val="636670"/>
                </a:solidFill>
                <a:latin typeface="Arial"/>
                <a:cs typeface="Arial"/>
              </a:rPr>
              <a:t>puntaje</a:t>
            </a:r>
            <a:endParaRPr sz="1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501899" y="2160516"/>
            <a:ext cx="567108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74" dirty="0">
                <a:solidFill>
                  <a:srgbClr val="636670"/>
                </a:solidFill>
                <a:latin typeface="Arial"/>
                <a:cs typeface="Arial"/>
              </a:rPr>
              <a:t>total</a:t>
            </a:r>
            <a:endParaRPr sz="1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106583" y="2160516"/>
            <a:ext cx="393814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21" dirty="0">
                <a:solidFill>
                  <a:srgbClr val="636670"/>
                </a:solidFill>
                <a:latin typeface="Arial"/>
                <a:cs typeface="Arial"/>
              </a:rPr>
              <a:t>del</a:t>
            </a:r>
            <a:endParaRPr sz="1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41661" y="2160516"/>
            <a:ext cx="902634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25" dirty="0">
                <a:solidFill>
                  <a:srgbClr val="636670"/>
                </a:solidFill>
                <a:latin typeface="Arial"/>
                <a:cs typeface="Arial"/>
              </a:rPr>
              <a:t>OTS se</a:t>
            </a:r>
            <a:endParaRPr sz="1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470809" y="2160516"/>
            <a:ext cx="1027995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90" dirty="0">
                <a:solidFill>
                  <a:srgbClr val="636670"/>
                </a:solidFill>
                <a:latin typeface="Arial"/>
                <a:cs typeface="Arial"/>
              </a:rPr>
              <a:t>clasifica</a:t>
            </a:r>
            <a:endParaRPr sz="1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32693" y="2160516"/>
            <a:ext cx="4154653" cy="663759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 marR="3687">
              <a:lnSpc>
                <a:spcPts val="2060"/>
              </a:lnSpc>
            </a:pPr>
            <a:r>
              <a:rPr sz="1900" spc="43" dirty="0">
                <a:solidFill>
                  <a:srgbClr val="636670"/>
                </a:solidFill>
                <a:latin typeface="Arial"/>
                <a:cs typeface="Arial"/>
              </a:rPr>
              <a:t>en cinco  categorías,  cada  una con</a:t>
            </a:r>
            <a:endParaRPr sz="1900">
              <a:latin typeface="Arial"/>
              <a:cs typeface="Arial"/>
            </a:endParaRPr>
          </a:p>
          <a:p>
            <a:pPr marL="2342945">
              <a:lnSpc>
                <a:spcPct val="95825"/>
              </a:lnSpc>
              <a:spcBef>
                <a:spcPts val="818"/>
              </a:spcBef>
            </a:pPr>
            <a:r>
              <a:rPr sz="1900" spc="41" dirty="0">
                <a:solidFill>
                  <a:srgbClr val="636670"/>
                </a:solidFill>
                <a:latin typeface="Arial"/>
                <a:cs typeface="Arial"/>
              </a:rPr>
              <a:t>agudeza  visual</a:t>
            </a:r>
            <a:endParaRPr sz="1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710174" y="2160516"/>
            <a:ext cx="3203382" cy="663759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27448">
              <a:lnSpc>
                <a:spcPts val="2060"/>
              </a:lnSpc>
            </a:pPr>
            <a:r>
              <a:rPr sz="1900" spc="88" dirty="0">
                <a:solidFill>
                  <a:srgbClr val="636670"/>
                </a:solidFill>
                <a:latin typeface="Arial"/>
                <a:cs typeface="Arial"/>
              </a:rPr>
              <a:t>una probabilidad estimada</a:t>
            </a:r>
            <a:endParaRPr sz="1900" dirty="0">
              <a:latin typeface="Arial"/>
              <a:cs typeface="Arial"/>
            </a:endParaRPr>
          </a:p>
          <a:p>
            <a:pPr marL="12700" marR="36576">
              <a:lnSpc>
                <a:spcPct val="95825"/>
              </a:lnSpc>
              <a:spcBef>
                <a:spcPts val="818"/>
              </a:spcBef>
            </a:pPr>
            <a:r>
              <a:rPr sz="1900" spc="68" dirty="0">
                <a:solidFill>
                  <a:srgbClr val="636670"/>
                </a:solidFill>
                <a:latin typeface="Arial"/>
                <a:cs typeface="Arial"/>
              </a:rPr>
              <a:t>final.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943758" y="2160516"/>
            <a:ext cx="349569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67" dirty="0">
                <a:solidFill>
                  <a:srgbClr val="636670"/>
                </a:solidFill>
                <a:latin typeface="Arial"/>
                <a:cs typeface="Arial"/>
              </a:rPr>
              <a:t>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323529" y="2160516"/>
            <a:ext cx="2333227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92" dirty="0">
                <a:solidFill>
                  <a:srgbClr val="636670"/>
                </a:solidFill>
                <a:latin typeface="Arial"/>
                <a:cs typeface="Arial"/>
              </a:rPr>
              <a:t>alcanzar diferentes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686958" y="2160516"/>
            <a:ext cx="880511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72" dirty="0">
                <a:solidFill>
                  <a:srgbClr val="636670"/>
                </a:solidFill>
                <a:latin typeface="Arial"/>
                <a:cs typeface="Arial"/>
              </a:rPr>
              <a:t>niveles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97670" y="2160516"/>
            <a:ext cx="338508" cy="269240"/>
          </a:xfrm>
          <a:prstGeom prst="rect">
            <a:avLst/>
          </a:prstGeom>
        </p:spPr>
        <p:txBody>
          <a:bodyPr wrap="square" lIns="0" tIns="13081" rIns="0" bIns="0" rtlCol="0">
            <a:noAutofit/>
          </a:bodyPr>
          <a:lstStyle/>
          <a:p>
            <a:pPr marL="12700">
              <a:lnSpc>
                <a:spcPts val="2060"/>
              </a:lnSpc>
            </a:pPr>
            <a:r>
              <a:rPr sz="1900" spc="25" dirty="0">
                <a:solidFill>
                  <a:srgbClr val="636670"/>
                </a:solidFill>
                <a:latin typeface="Arial"/>
                <a:cs typeface="Arial"/>
              </a:rPr>
              <a:t>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91935" y="3971538"/>
            <a:ext cx="553588" cy="1114687"/>
          </a:xfrm>
          <a:prstGeom prst="rect">
            <a:avLst/>
          </a:prstGeom>
        </p:spPr>
        <p:txBody>
          <a:bodyPr wrap="square" lIns="0" tIns="24860" rIns="0" bIns="0" rtlCol="0">
            <a:noAutofit/>
          </a:bodyPr>
          <a:lstStyle/>
          <a:p>
            <a:pPr marL="27448">
              <a:lnSpc>
                <a:spcPts val="3915"/>
              </a:lnSpc>
            </a:pPr>
            <a:endParaRPr sz="18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9080" y="4925939"/>
            <a:ext cx="108531" cy="137160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850" i="1" spc="331" dirty="0">
                <a:solidFill>
                  <a:srgbClr val="AAAAAA"/>
                </a:solidFill>
                <a:latin typeface="Arial"/>
                <a:cs typeface="Arial"/>
              </a:rPr>
              <a:t>l</a:t>
            </a:r>
            <a:endParaRPr sz="850"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82FBECC-F9FB-7E72-6647-9DB14819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898" y="3108060"/>
            <a:ext cx="12357101" cy="70840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xmlns="" id="{EB61933B-6BA6-06BA-1D2A-A5B8B89A9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945404"/>
              </p:ext>
            </p:extLst>
          </p:nvPr>
        </p:nvGraphicFramePr>
        <p:xfrm>
          <a:off x="3048000" y="1079500"/>
          <a:ext cx="14097000" cy="851687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59931">
                  <a:extLst>
                    <a:ext uri="{9D8B030D-6E8A-4147-A177-3AD203B41FA5}">
                      <a16:colId xmlns:a16="http://schemas.microsoft.com/office/drawing/2014/main" xmlns="" val="3610748615"/>
                    </a:ext>
                  </a:extLst>
                </a:gridCol>
                <a:gridCol w="2531269">
                  <a:extLst>
                    <a:ext uri="{9D8B030D-6E8A-4147-A177-3AD203B41FA5}">
                      <a16:colId xmlns:a16="http://schemas.microsoft.com/office/drawing/2014/main" xmlns="" val="2766457127"/>
                    </a:ext>
                  </a:extLst>
                </a:gridCol>
                <a:gridCol w="8305800">
                  <a:extLst>
                    <a:ext uri="{9D8B030D-6E8A-4147-A177-3AD203B41FA5}">
                      <a16:colId xmlns:a16="http://schemas.microsoft.com/office/drawing/2014/main" xmlns="" val="1162916424"/>
                    </a:ext>
                  </a:extLst>
                </a:gridCol>
              </a:tblGrid>
              <a:tr h="1079241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Categoría OTS</a:t>
                      </a:r>
                      <a:endParaRPr lang="es-P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Rango de Puntos</a:t>
                      </a:r>
                      <a:endParaRPr lang="es-PE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/>
                        <a:t>Agudeza Visual Final Más Probable</a:t>
                      </a:r>
                      <a:endParaRPr lang="es-P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5344581"/>
                  </a:ext>
                </a:extLst>
              </a:tr>
              <a:tr h="1673359">
                <a:tc>
                  <a:txBody>
                    <a:bodyPr/>
                    <a:lstStyle/>
                    <a:p>
                      <a:r>
                        <a:rPr lang="es-ES" sz="3200" dirty="0"/>
                        <a:t>Categoría 1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0 – 44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/>
                        <a:t>Sin Percepción de Luz (NPL) o Percepción de Luz (PL). </a:t>
                      </a:r>
                      <a:r>
                        <a:rPr lang="es-ES" sz="3200" dirty="0"/>
                        <a:t>El pronóstico es muy pobre</a:t>
                      </a:r>
                      <a:endParaRPr lang="es-P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995646"/>
                  </a:ext>
                </a:extLst>
              </a:tr>
              <a:tr h="1673359">
                <a:tc>
                  <a:txBody>
                    <a:bodyPr/>
                    <a:lstStyle/>
                    <a:p>
                      <a:r>
                        <a:rPr lang="es-ES" sz="3200" dirty="0"/>
                        <a:t>Categoría 2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45 – 65 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/>
                        <a:t>Movimiento de Manos (MM) o Cuenta Dedos (CD). </a:t>
                      </a:r>
                      <a:r>
                        <a:rPr lang="es-ES" sz="3200" dirty="0"/>
                        <a:t>El pronóstico es reservado</a:t>
                      </a:r>
                      <a:endParaRPr lang="es-P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2604715"/>
                  </a:ext>
                </a:extLst>
              </a:tr>
              <a:tr h="1154041">
                <a:tc>
                  <a:txBody>
                    <a:bodyPr/>
                    <a:lstStyle/>
                    <a:p>
                      <a:r>
                        <a:rPr lang="es-ES" sz="3200" dirty="0"/>
                        <a:t>Categoría 3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66 – 80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/>
                        <a:t>20/200 a 20/100. </a:t>
                      </a:r>
                      <a:r>
                        <a:rPr lang="es-ES" sz="3200" dirty="0"/>
                        <a:t>Posibilidad de visión útil, pero con limitación.</a:t>
                      </a:r>
                      <a:endParaRPr lang="es-P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251303"/>
                  </a:ext>
                </a:extLst>
              </a:tr>
              <a:tr h="1154041">
                <a:tc>
                  <a:txBody>
                    <a:bodyPr/>
                    <a:lstStyle/>
                    <a:p>
                      <a:r>
                        <a:rPr lang="es-ES" sz="3200" dirty="0"/>
                        <a:t>Categoría 4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81 – 91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/>
                        <a:t>20/80 a 20/40. </a:t>
                      </a:r>
                      <a:r>
                        <a:rPr lang="es-ES" sz="3200" dirty="0"/>
                        <a:t>Buen pronóstico con visión funcional.</a:t>
                      </a:r>
                      <a:endParaRPr lang="es-P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1351748"/>
                  </a:ext>
                </a:extLst>
              </a:tr>
              <a:tr h="1673359">
                <a:tc>
                  <a:txBody>
                    <a:bodyPr/>
                    <a:lstStyle/>
                    <a:p>
                      <a:r>
                        <a:rPr lang="es-ES" sz="3200" dirty="0"/>
                        <a:t>Categoría 5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dirty="0"/>
                        <a:t>92 - 100</a:t>
                      </a:r>
                      <a:endParaRPr lang="es-P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/>
                        <a:t>20/40 o Mejor. </a:t>
                      </a:r>
                      <a:r>
                        <a:rPr lang="es-ES" sz="3200" dirty="0"/>
                        <a:t>Excelente pronóstico, con alta probabilidad de recuperar una visión casi normal.</a:t>
                      </a:r>
                      <a:endParaRPr lang="es-P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4583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2322133" y="1116182"/>
            <a:ext cx="1164221" cy="685800"/>
          </a:xfrm>
          <a:prstGeom prst="rect">
            <a:avLst/>
          </a:prstGeom>
        </p:spPr>
        <p:txBody>
          <a:bodyPr wrap="square" lIns="0" tIns="34290" rIns="0" bIns="0" rtlCol="0">
            <a:noAutofit/>
          </a:bodyPr>
          <a:lstStyle/>
          <a:p>
            <a:pPr marL="12700">
              <a:lnSpc>
                <a:spcPts val="5400"/>
              </a:lnSpc>
            </a:pPr>
            <a:r>
              <a:rPr sz="5200" b="1" spc="6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LA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96326" y="1144112"/>
            <a:ext cx="4607969" cy="685800"/>
          </a:xfrm>
          <a:prstGeom prst="rect">
            <a:avLst/>
          </a:prstGeom>
        </p:spPr>
        <p:txBody>
          <a:bodyPr wrap="square" lIns="0" tIns="34290" rIns="0" bIns="0" rtlCol="0">
            <a:noAutofit/>
          </a:bodyPr>
          <a:lstStyle/>
          <a:p>
            <a:pPr marL="12700">
              <a:lnSpc>
                <a:spcPts val="5400"/>
              </a:lnSpc>
            </a:pPr>
            <a:r>
              <a:rPr sz="5200" b="1" spc="1313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CARRERA</a:t>
            </a:r>
            <a:endParaRPr sz="520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35085" y="1929897"/>
            <a:ext cx="4180266" cy="1456403"/>
          </a:xfrm>
          <a:prstGeom prst="rect">
            <a:avLst/>
          </a:prstGeom>
        </p:spPr>
        <p:txBody>
          <a:bodyPr wrap="square" lIns="0" tIns="34385" rIns="0" bIns="0" rtlCol="0">
            <a:noAutofit/>
          </a:bodyPr>
          <a:lstStyle/>
          <a:p>
            <a:pPr marL="20074" marR="99060">
              <a:lnSpc>
                <a:spcPts val="5415"/>
              </a:lnSpc>
            </a:pPr>
            <a:r>
              <a:rPr sz="5200" b="1" spc="145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CONTRA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ts val="5965"/>
              </a:lnSpc>
              <a:spcBef>
                <a:spcPts val="112"/>
              </a:spcBef>
            </a:pPr>
            <a:r>
              <a:rPr sz="5200" b="1" spc="146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TIEMPO: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53550" y="1929897"/>
            <a:ext cx="1101540" cy="685800"/>
          </a:xfrm>
          <a:prstGeom prst="rect">
            <a:avLst/>
          </a:prstGeom>
        </p:spPr>
        <p:txBody>
          <a:bodyPr wrap="square" lIns="0" tIns="34290" rIns="0" bIns="0" rtlCol="0">
            <a:noAutofit/>
          </a:bodyPr>
          <a:lstStyle/>
          <a:p>
            <a:pPr marL="12700">
              <a:lnSpc>
                <a:spcPts val="5400"/>
              </a:lnSpc>
            </a:pPr>
            <a:r>
              <a:rPr sz="5200" b="1" spc="508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EL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97368" y="3483372"/>
            <a:ext cx="6337218" cy="1456403"/>
          </a:xfrm>
          <a:prstGeom prst="rect">
            <a:avLst/>
          </a:prstGeom>
        </p:spPr>
        <p:txBody>
          <a:bodyPr wrap="square" lIns="0" tIns="34385" rIns="0" bIns="0" rtlCol="0">
            <a:noAutofit/>
          </a:bodyPr>
          <a:lstStyle/>
          <a:p>
            <a:pPr marL="12700" marR="99060">
              <a:lnSpc>
                <a:spcPts val="5415"/>
              </a:lnSpc>
            </a:pPr>
            <a:r>
              <a:rPr sz="5200" b="1" spc="151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CUIDADOS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marL="34822">
              <a:lnSpc>
                <a:spcPts val="5965"/>
              </a:lnSpc>
              <a:spcBef>
                <a:spcPts val="112"/>
              </a:spcBef>
            </a:pPr>
            <a:r>
              <a:rPr sz="5200" b="1" spc="159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INMEDIATOS</a:t>
            </a:r>
            <a:endParaRPr sz="5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43354" y="5309537"/>
            <a:ext cx="4641706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28" dirty="0">
                <a:latin typeface="Arial"/>
                <a:cs typeface="Arial"/>
              </a:rPr>
              <a:t>Cada segundo cuenta.</a:t>
            </a:r>
            <a:endParaRPr sz="3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73899" y="5309537"/>
            <a:ext cx="490035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dirty="0">
                <a:latin typeface="Arial"/>
                <a:cs typeface="Arial"/>
              </a:rPr>
              <a:t>La</a:t>
            </a:r>
            <a:endParaRPr sz="3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27609" y="5881037"/>
            <a:ext cx="2093922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97" dirty="0">
                <a:latin typeface="Arial"/>
                <a:cs typeface="Arial"/>
              </a:rPr>
              <a:t>secuencia</a:t>
            </a:r>
            <a:endParaRPr sz="3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95622" y="5881037"/>
            <a:ext cx="4298806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09" dirty="0">
                <a:latin typeface="Arial"/>
                <a:cs typeface="Arial"/>
              </a:rPr>
              <a:t>de cuidados iniciales</a:t>
            </a:r>
            <a:endParaRPr sz="3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67270" y="6448850"/>
            <a:ext cx="2923519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28" dirty="0">
                <a:latin typeface="Arial"/>
                <a:cs typeface="Arial"/>
              </a:rPr>
              <a:t>de enfermería</a:t>
            </a:r>
            <a:endParaRPr sz="3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61193" y="6448850"/>
            <a:ext cx="504784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4" dirty="0">
                <a:latin typeface="Arial"/>
                <a:cs typeface="Arial"/>
              </a:rPr>
              <a:t>es</a:t>
            </a:r>
            <a:endParaRPr sz="3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17945" y="6448850"/>
            <a:ext cx="138968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30" dirty="0" err="1" smtClean="0">
                <a:latin typeface="Arial"/>
                <a:cs typeface="Arial"/>
              </a:rPr>
              <a:t>cruciaI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03845" y="6448850"/>
            <a:ext cx="928800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06" dirty="0">
                <a:latin typeface="Arial"/>
                <a:cs typeface="Arial"/>
              </a:rPr>
              <a:t>para</a:t>
            </a:r>
            <a:endParaRPr sz="3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33190" y="7016662"/>
            <a:ext cx="2263529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08" dirty="0">
                <a:latin typeface="Arial"/>
                <a:cs typeface="Arial"/>
              </a:rPr>
              <a:t>proteger el</a:t>
            </a:r>
            <a:endParaRPr sz="3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70809" y="7016662"/>
            <a:ext cx="102097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59" dirty="0">
                <a:latin typeface="Arial"/>
                <a:cs typeface="Arial"/>
              </a:rPr>
              <a:t>ojo y</a:t>
            </a:r>
            <a:endParaRPr sz="3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4816" y="7016662"/>
            <a:ext cx="2230345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67" dirty="0" err="1">
                <a:latin typeface="Arial"/>
                <a:cs typeface="Arial"/>
              </a:rPr>
              <a:t>preparar</a:t>
            </a:r>
            <a:r>
              <a:rPr sz="3100" spc="67" dirty="0">
                <a:latin typeface="Arial"/>
                <a:cs typeface="Arial"/>
              </a:rPr>
              <a:t> </a:t>
            </a:r>
            <a:r>
              <a:rPr sz="3100" spc="67" dirty="0" smtClean="0">
                <a:latin typeface="Arial"/>
                <a:cs typeface="Arial"/>
              </a:rPr>
              <a:t>a</a:t>
            </a:r>
            <a:r>
              <a:rPr lang="es-PE" sz="3100" spc="67" dirty="0" smtClean="0">
                <a:latin typeface="Arial"/>
                <a:cs typeface="Arial"/>
              </a:rPr>
              <a:t>l</a:t>
            </a:r>
            <a:r>
              <a:rPr sz="3100" spc="67" dirty="0" smtClean="0">
                <a:latin typeface="Arial"/>
                <a:cs typeface="Arial"/>
              </a:rPr>
              <a:t> 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1680" y="7584475"/>
            <a:ext cx="1817390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34" dirty="0">
                <a:latin typeface="Arial"/>
                <a:cs typeface="Arial"/>
              </a:rPr>
              <a:t>paciente</a:t>
            </a:r>
            <a:endParaRPr sz="3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6848" y="7584475"/>
            <a:ext cx="93248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10" dirty="0">
                <a:latin typeface="Arial"/>
                <a:cs typeface="Arial"/>
              </a:rPr>
              <a:t>para</a:t>
            </a:r>
            <a:endParaRPr sz="3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1861" y="7584475"/>
            <a:ext cx="364674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-113" dirty="0">
                <a:latin typeface="Arial"/>
                <a:cs typeface="Arial"/>
              </a:rPr>
              <a:t>la</a:t>
            </a:r>
            <a:endParaRPr sz="3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76938" y="7584475"/>
            <a:ext cx="1548232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64" dirty="0">
                <a:latin typeface="Arial"/>
                <a:cs typeface="Arial"/>
              </a:rPr>
              <a:t>cirugía.</a:t>
            </a:r>
            <a:endParaRPr sz="3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14009" y="7584475"/>
            <a:ext cx="486348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dirty="0">
                <a:latin typeface="Arial"/>
                <a:cs typeface="Arial"/>
              </a:rPr>
              <a:t>La</a:t>
            </a:r>
            <a:endParaRPr sz="3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4032" y="8155975"/>
            <a:ext cx="1880071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23" dirty="0">
                <a:latin typeface="Arial"/>
                <a:cs typeface="Arial"/>
              </a:rPr>
              <a:t>prioridad</a:t>
            </a:r>
            <a:endParaRPr sz="3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8193" y="8155975"/>
            <a:ext cx="4265622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67" dirty="0">
                <a:latin typeface="Arial"/>
                <a:cs typeface="Arial"/>
              </a:rPr>
              <a:t>es estabilizar y evitar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9932" y="8723788"/>
            <a:ext cx="563777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154" dirty="0">
                <a:latin typeface="Arial"/>
                <a:cs typeface="Arial"/>
              </a:rPr>
              <a:t>un</a:t>
            </a:r>
            <a:endParaRPr sz="3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13609" y="8723788"/>
            <a:ext cx="2569558" cy="419100"/>
          </a:xfrm>
          <a:prstGeom prst="rect">
            <a:avLst/>
          </a:prstGeom>
        </p:spPr>
        <p:txBody>
          <a:bodyPr wrap="square" lIns="0" tIns="20764" rIns="0" bIns="0" rtlCol="0">
            <a:noAutofit/>
          </a:bodyPr>
          <a:lstStyle/>
          <a:p>
            <a:pPr marL="12700">
              <a:lnSpc>
                <a:spcPts val="3270"/>
              </a:lnSpc>
            </a:pPr>
            <a:r>
              <a:rPr sz="3100" spc="205" dirty="0">
                <a:latin typeface="Arial"/>
                <a:cs typeface="Arial"/>
              </a:rPr>
              <a:t>mayor daño.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B3DF6E0A-3FE5-F353-4EB1-1E80E308CC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1"/>
          <a:stretch>
            <a:fillRect/>
          </a:stretch>
        </p:blipFill>
        <p:spPr>
          <a:xfrm>
            <a:off x="8290641" y="318488"/>
            <a:ext cx="9920340" cy="94732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 txBox="1"/>
          <p:nvPr/>
        </p:nvSpPr>
        <p:spPr>
          <a:xfrm>
            <a:off x="3124200" y="600364"/>
            <a:ext cx="11505661" cy="1976652"/>
          </a:xfrm>
          <a:prstGeom prst="rect">
            <a:avLst/>
          </a:prstGeom>
        </p:spPr>
        <p:txBody>
          <a:bodyPr wrap="square" lIns="0" tIns="46609" rIns="0" bIns="0" rtlCol="0">
            <a:noAutofit/>
          </a:bodyPr>
          <a:lstStyle/>
          <a:p>
            <a:pPr marL="12700" marR="135064">
              <a:lnSpc>
                <a:spcPts val="7340"/>
              </a:lnSpc>
            </a:pPr>
            <a:r>
              <a:rPr sz="7050" b="1" spc="2097" dirty="0">
                <a:solidFill>
                  <a:srgbClr val="27403B"/>
                </a:solidFill>
                <a:latin typeface="Arial"/>
                <a:cs typeface="Arial"/>
              </a:rPr>
              <a:t>CHECKLIST</a:t>
            </a:r>
            <a:endParaRPr sz="7050" dirty="0">
              <a:latin typeface="Arial"/>
              <a:cs typeface="Arial"/>
            </a:endParaRPr>
          </a:p>
          <a:p>
            <a:pPr marL="49570">
              <a:lnSpc>
                <a:spcPts val="8059"/>
              </a:lnSpc>
              <a:spcBef>
                <a:spcPts val="200"/>
              </a:spcBef>
            </a:pPr>
            <a:r>
              <a:rPr sz="7050" b="1" spc="2070" dirty="0">
                <a:solidFill>
                  <a:srgbClr val="27403B"/>
                </a:solidFill>
                <a:latin typeface="Arial"/>
                <a:cs typeface="Arial"/>
              </a:rPr>
              <a:t>PREOPERATORIO</a:t>
            </a:r>
            <a:endParaRPr sz="70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98013" y="2674677"/>
            <a:ext cx="6561786" cy="462279"/>
          </a:xfrm>
          <a:prstGeom prst="rect">
            <a:avLst/>
          </a:prstGeom>
        </p:spPr>
        <p:txBody>
          <a:bodyPr wrap="square" lIns="0" tIns="22891" rIns="0" bIns="0" rtlCol="0">
            <a:noAutofit/>
          </a:bodyPr>
          <a:lstStyle/>
          <a:p>
            <a:pPr marL="12700">
              <a:lnSpc>
                <a:spcPts val="3604"/>
              </a:lnSpc>
            </a:pPr>
            <a:r>
              <a:rPr sz="3100" spc="243" dirty="0">
                <a:solidFill>
                  <a:srgbClr val="27403B"/>
                </a:solidFill>
                <a:latin typeface="Arial"/>
                <a:cs typeface="Arial"/>
              </a:rPr>
              <a:t>meticulosa </a:t>
            </a:r>
            <a:r>
              <a:rPr sz="3400" spc="226" dirty="0">
                <a:solidFill>
                  <a:srgbClr val="27403B"/>
                </a:solidFill>
                <a:latin typeface="Times New Roman"/>
                <a:cs typeface="Times New Roman"/>
              </a:rPr>
              <a:t>y </a:t>
            </a:r>
            <a:r>
              <a:rPr sz="3100" spc="243" dirty="0">
                <a:solidFill>
                  <a:srgbClr val="27403B"/>
                </a:solidFill>
                <a:latin typeface="Arial"/>
                <a:cs typeface="Arial"/>
              </a:rPr>
              <a:t>rápida es esencial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09809" y="2674677"/>
            <a:ext cx="874065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166" dirty="0">
                <a:solidFill>
                  <a:srgbClr val="27403B"/>
                </a:solidFill>
                <a:latin typeface="Arial"/>
                <a:cs typeface="Arial"/>
              </a:rPr>
              <a:t>Una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86480" y="2697389"/>
            <a:ext cx="2570129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283" dirty="0">
                <a:solidFill>
                  <a:srgbClr val="27403B"/>
                </a:solidFill>
                <a:latin typeface="Arial"/>
                <a:cs typeface="Arial"/>
              </a:rPr>
              <a:t>preparación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801203" y="2718095"/>
            <a:ext cx="2949900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244" dirty="0">
                <a:solidFill>
                  <a:srgbClr val="27403B"/>
                </a:solidFill>
                <a:latin typeface="Arial"/>
                <a:cs typeface="Arial"/>
              </a:rPr>
              <a:t>para asegurar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805741" y="2718095"/>
            <a:ext cx="826132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217" dirty="0">
                <a:solidFill>
                  <a:srgbClr val="27403B"/>
                </a:solidFill>
                <a:latin typeface="Arial"/>
                <a:cs typeface="Arial"/>
              </a:rPr>
              <a:t>una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42582" y="3159668"/>
            <a:ext cx="4457923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272" dirty="0">
                <a:solidFill>
                  <a:srgbClr val="27403B"/>
                </a:solidFill>
                <a:latin typeface="Arial"/>
                <a:cs typeface="Arial"/>
              </a:rPr>
              <a:t>transición segura del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00505" y="3128825"/>
            <a:ext cx="4598032" cy="422909"/>
          </a:xfrm>
          <a:prstGeom prst="rect">
            <a:avLst/>
          </a:prstGeom>
        </p:spPr>
        <p:txBody>
          <a:bodyPr wrap="square" lIns="0" tIns="20923" rIns="0" bIns="0" rtlCol="0">
            <a:noAutofit/>
          </a:bodyPr>
          <a:lstStyle/>
          <a:p>
            <a:pPr marL="12700">
              <a:lnSpc>
                <a:spcPts val="3295"/>
              </a:lnSpc>
            </a:pPr>
            <a:r>
              <a:rPr sz="3100" spc="262" dirty="0">
                <a:solidFill>
                  <a:srgbClr val="27403B"/>
                </a:solidFill>
                <a:latin typeface="Arial"/>
                <a:cs typeface="Arial"/>
              </a:rPr>
              <a:t>paciente al quirófano.</a:t>
            </a:r>
            <a:endParaRPr sz="3100" dirty="0">
              <a:latin typeface="Arial"/>
              <a:cs typeface="Arial"/>
            </a:endParaRPr>
          </a:p>
        </p:txBody>
      </p:sp>
      <p:graphicFrame>
        <p:nvGraphicFramePr>
          <p:cNvPr id="36" name="Diagrama 35">
            <a:extLst>
              <a:ext uri="{FF2B5EF4-FFF2-40B4-BE49-F238E27FC236}">
                <a16:creationId xmlns:a16="http://schemas.microsoft.com/office/drawing/2014/main" xmlns="" id="{723E0A6D-B611-965D-59B9-3376B6DE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372059"/>
              </p:ext>
            </p:extLst>
          </p:nvPr>
        </p:nvGraphicFramePr>
        <p:xfrm>
          <a:off x="1642582" y="3848101"/>
          <a:ext cx="15197618" cy="643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2630713" y="737087"/>
            <a:ext cx="12340773" cy="2385088"/>
          </a:xfrm>
          <a:prstGeom prst="rect">
            <a:avLst/>
          </a:prstGeom>
        </p:spPr>
        <p:txBody>
          <a:bodyPr wrap="square" lIns="0" tIns="43624" rIns="0" bIns="0" rtlCol="0">
            <a:noAutofit/>
          </a:bodyPr>
          <a:lstStyle/>
          <a:p>
            <a:pPr marL="4925491" marR="4973893" algn="ctr">
              <a:lnSpc>
                <a:spcPts val="6870"/>
              </a:lnSpc>
            </a:pPr>
            <a:r>
              <a:rPr sz="6600" b="1" spc="1342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ROL</a:t>
            </a:r>
            <a:endParaRPr sz="66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6600" b="1" spc="21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INTRAOPERATORIO</a:t>
            </a:r>
            <a:endParaRPr sz="66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0E69386F-07E4-31F5-F286-58C3882CF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984699"/>
              </p:ext>
            </p:extLst>
          </p:nvPr>
        </p:nvGraphicFramePr>
        <p:xfrm>
          <a:off x="2362199" y="2732525"/>
          <a:ext cx="12877800" cy="789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1498416" y="1320762"/>
            <a:ext cx="306092" cy="618490"/>
          </a:xfrm>
          <a:prstGeom prst="rect">
            <a:avLst/>
          </a:prstGeom>
        </p:spPr>
        <p:txBody>
          <a:bodyPr wrap="square" lIns="0" tIns="30924" rIns="0" bIns="0" rtlCol="0">
            <a:noAutofit/>
          </a:bodyPr>
          <a:lstStyle/>
          <a:p>
            <a:pPr marL="12700">
              <a:lnSpc>
                <a:spcPts val="4870"/>
              </a:lnSpc>
            </a:pPr>
            <a:r>
              <a:rPr sz="4650" dirty="0">
                <a:solidFill>
                  <a:srgbClr val="253E3A"/>
                </a:solidFill>
                <a:latin typeface="Arial"/>
                <a:cs typeface="Arial"/>
              </a:rPr>
              <a:t>•</a:t>
            </a:r>
            <a:endParaRPr sz="4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9932" y="1627877"/>
            <a:ext cx="7920414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1992" dirty="0">
                <a:solidFill>
                  <a:srgbClr val="253E3A"/>
                </a:solidFill>
                <a:latin typeface="Arial"/>
                <a:cs typeface="Arial"/>
              </a:rPr>
              <a:t>BIBLIOGRAF</a:t>
            </a:r>
            <a:endParaRPr sz="6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18645" y="1627877"/>
            <a:ext cx="1593356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2375" dirty="0">
                <a:solidFill>
                  <a:srgbClr val="253E3A"/>
                </a:solidFill>
                <a:latin typeface="Arial"/>
                <a:cs typeface="Arial"/>
              </a:rPr>
              <a:t>IA</a:t>
            </a:r>
            <a:endParaRPr sz="6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5632" y="3231914"/>
            <a:ext cx="165909" cy="29845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50" spc="29" dirty="0"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1103" y="3231914"/>
            <a:ext cx="10792935" cy="5014246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 marR="34397">
              <a:lnSpc>
                <a:spcPts val="2300"/>
              </a:lnSpc>
            </a:pPr>
            <a:r>
              <a:rPr sz="2150" spc="177" dirty="0">
                <a:latin typeface="Arial"/>
                <a:cs typeface="Arial"/>
              </a:rPr>
              <a:t>American Academy of Ophthalmology (AAO). Basic and Clinical Science</a:t>
            </a:r>
            <a:endParaRPr sz="2150">
              <a:latin typeface="Arial"/>
              <a:cs typeface="Arial"/>
            </a:endParaRPr>
          </a:p>
          <a:p>
            <a:pPr marL="12700" marR="141606" indent="7374">
              <a:lnSpc>
                <a:spcPts val="2472"/>
              </a:lnSpc>
              <a:spcBef>
                <a:spcPts val="780"/>
              </a:spcBef>
            </a:pPr>
            <a:r>
              <a:rPr sz="2150" spc="161" dirty="0">
                <a:latin typeface="Arial"/>
                <a:cs typeface="Arial"/>
              </a:rPr>
              <a:t>Course, Section 11: Lens and Cataract. American Academy of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472"/>
              </a:lnSpc>
              <a:spcBef>
                <a:spcPts val="875"/>
              </a:spcBef>
            </a:pPr>
            <a:r>
              <a:rPr sz="2150" spc="129" dirty="0">
                <a:latin typeface="Arial"/>
                <a:cs typeface="Arial"/>
              </a:rPr>
              <a:t>Ophthalmology; San  Francisco, CA</a:t>
            </a:r>
            <a:r>
              <a:rPr sz="2150" spc="129" dirty="0">
                <a:solidFill>
                  <a:srgbClr val="161818"/>
                </a:solidFill>
                <a:latin typeface="Arial"/>
                <a:cs typeface="Arial"/>
              </a:rPr>
              <a:t>.  </a:t>
            </a:r>
            <a:r>
              <a:rPr sz="2150" spc="129" dirty="0">
                <a:latin typeface="Arial"/>
                <a:cs typeface="Arial"/>
              </a:rPr>
              <a:t>(Consultar la edición  más  reciente).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472"/>
              </a:lnSpc>
              <a:spcBef>
                <a:spcPts val="875"/>
              </a:spcBef>
            </a:pPr>
            <a:r>
              <a:rPr sz="2150" spc="176" dirty="0">
                <a:latin typeface="Arial"/>
                <a:cs typeface="Arial"/>
              </a:rPr>
              <a:t>American Academy of Ophthalmology (AAO). Basic and Clinical Science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472"/>
              </a:lnSpc>
              <a:spcBef>
                <a:spcPts val="875"/>
              </a:spcBef>
            </a:pPr>
            <a:r>
              <a:rPr sz="2150" spc="157" dirty="0">
                <a:latin typeface="Arial"/>
                <a:cs typeface="Arial"/>
              </a:rPr>
              <a:t>Course, Section 8: Externa!  Disease and Cornea. American Academy of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472"/>
              </a:lnSpc>
              <a:spcBef>
                <a:spcPts val="875"/>
              </a:spcBef>
            </a:pPr>
            <a:r>
              <a:rPr sz="2150" spc="129" dirty="0">
                <a:latin typeface="Arial"/>
                <a:cs typeface="Arial"/>
              </a:rPr>
              <a:t>Ophthalmology; San  Francisco, CA.  (Consultar la edición  más  reciente).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587"/>
              </a:lnSpc>
              <a:spcBef>
                <a:spcPts val="875"/>
              </a:spcBef>
            </a:pPr>
            <a:r>
              <a:rPr sz="2150" spc="126" dirty="0">
                <a:latin typeface="Arial"/>
                <a:cs typeface="Arial"/>
              </a:rPr>
              <a:t>Kuhn,  F., </a:t>
            </a:r>
            <a:r>
              <a:rPr sz="2250" spc="-52" dirty="0">
                <a:latin typeface="Times New Roman"/>
                <a:cs typeface="Times New Roman"/>
              </a:rPr>
              <a:t>&amp; </a:t>
            </a:r>
            <a:r>
              <a:rPr sz="2150" spc="126" dirty="0">
                <a:latin typeface="Arial"/>
                <a:cs typeface="Arial"/>
              </a:rPr>
              <a:t>Mester, V. (2009). The Birmingham  Eye Trauma Terminology </a:t>
            </a:r>
            <a:endParaRPr sz="2150">
              <a:latin typeface="Arial"/>
              <a:cs typeface="Arial"/>
            </a:endParaRPr>
          </a:p>
          <a:p>
            <a:pPr marL="12700" marR="141606">
              <a:lnSpc>
                <a:spcPts val="2472"/>
              </a:lnSpc>
              <a:spcBef>
                <a:spcPts val="915"/>
              </a:spcBef>
            </a:pPr>
            <a:r>
              <a:rPr sz="2150" spc="131" dirty="0">
                <a:latin typeface="Arial"/>
                <a:cs typeface="Arial"/>
              </a:rPr>
              <a:t>System  (BETTS).  Klinische r-tonatsblátter für Augenheilkunde, 226(2), 166-</a:t>
            </a:r>
            <a:endParaRPr sz="2150">
              <a:latin typeface="Arial"/>
              <a:cs typeface="Arial"/>
            </a:endParaRPr>
          </a:p>
          <a:p>
            <a:pPr marL="12700" marR="34397">
              <a:lnSpc>
                <a:spcPct val="95825"/>
              </a:lnSpc>
              <a:spcBef>
                <a:spcPts val="975"/>
              </a:spcBef>
            </a:pPr>
            <a:r>
              <a:rPr sz="2150" spc="-49" dirty="0">
                <a:latin typeface="Arial"/>
                <a:cs typeface="Arial"/>
              </a:rPr>
              <a:t>170.</a:t>
            </a:r>
            <a:endParaRPr sz="2150">
              <a:latin typeface="Arial"/>
              <a:cs typeface="Arial"/>
            </a:endParaRPr>
          </a:p>
          <a:p>
            <a:pPr marL="20074" indent="3687">
              <a:lnSpc>
                <a:spcPts val="3370"/>
              </a:lnSpc>
              <a:spcBef>
                <a:spcPts val="383"/>
              </a:spcBef>
            </a:pPr>
            <a:r>
              <a:rPr sz="2150" spc="-243" dirty="0">
                <a:latin typeface="Arial"/>
                <a:cs typeface="Arial"/>
              </a:rPr>
              <a:t>S</a:t>
            </a:r>
            <a:r>
              <a:rPr sz="2150" spc="386" dirty="0">
                <a:latin typeface="Arial"/>
                <a:cs typeface="Arial"/>
              </a:rPr>
              <a:t>t</a:t>
            </a:r>
            <a:r>
              <a:rPr sz="2150" spc="226" dirty="0">
                <a:latin typeface="Arial"/>
                <a:cs typeface="Arial"/>
              </a:rPr>
              <a:t>e</a:t>
            </a:r>
            <a:r>
              <a:rPr sz="2150" spc="418" dirty="0">
                <a:latin typeface="Arial"/>
                <a:cs typeface="Arial"/>
              </a:rPr>
              <a:t>w</a:t>
            </a:r>
            <a:r>
              <a:rPr sz="2150" spc="46" dirty="0">
                <a:latin typeface="Arial"/>
                <a:cs typeface="Arial"/>
              </a:rPr>
              <a:t>a</a:t>
            </a:r>
            <a:r>
              <a:rPr sz="2150" spc="321" dirty="0">
                <a:latin typeface="Arial"/>
                <a:cs typeface="Arial"/>
              </a:rPr>
              <a:t>r</a:t>
            </a:r>
            <a:r>
              <a:rPr sz="2150" spc="356" dirty="0">
                <a:latin typeface="Arial"/>
                <a:cs typeface="Arial"/>
              </a:rPr>
              <a:t>t</a:t>
            </a:r>
            <a:r>
              <a:rPr sz="2150" spc="-17" dirty="0">
                <a:latin typeface="Arial"/>
                <a:cs typeface="Arial"/>
              </a:rPr>
              <a:t>,</a:t>
            </a:r>
            <a:r>
              <a:rPr sz="2150" spc="129" dirty="0">
                <a:latin typeface="Arial"/>
                <a:cs typeface="Arial"/>
              </a:rPr>
              <a:t> </a:t>
            </a:r>
            <a:r>
              <a:rPr sz="2150" spc="13" dirty="0">
                <a:latin typeface="Arial"/>
                <a:cs typeface="Arial"/>
              </a:rPr>
              <a:t>A</a:t>
            </a:r>
            <a:r>
              <a:rPr sz="2150" spc="-136" dirty="0">
                <a:latin typeface="Arial"/>
                <a:cs typeface="Arial"/>
              </a:rPr>
              <a:t>.</a:t>
            </a:r>
            <a:r>
              <a:rPr sz="2150" spc="0" dirty="0">
                <a:latin typeface="Arial"/>
                <a:cs typeface="Arial"/>
              </a:rPr>
              <a:t> </a:t>
            </a:r>
            <a:r>
              <a:rPr sz="2150" spc="-289" dirty="0">
                <a:latin typeface="Arial"/>
                <a:cs typeface="Arial"/>
              </a:rPr>
              <a:t> </a:t>
            </a:r>
            <a:r>
              <a:rPr sz="2150" spc="-458" dirty="0">
                <a:latin typeface="Arial"/>
                <a:cs typeface="Arial"/>
              </a:rPr>
              <a:t>E</a:t>
            </a:r>
            <a:r>
              <a:rPr sz="2150" spc="-47" dirty="0">
                <a:latin typeface="Arial"/>
                <a:cs typeface="Arial"/>
              </a:rPr>
              <a:t>.</a:t>
            </a:r>
            <a:r>
              <a:rPr sz="2150" spc="40" dirty="0">
                <a:latin typeface="Arial"/>
                <a:cs typeface="Arial"/>
              </a:rPr>
              <a:t>,</a:t>
            </a:r>
            <a:r>
              <a:rPr sz="2150" spc="159" dirty="0">
                <a:latin typeface="Arial"/>
                <a:cs typeface="Arial"/>
              </a:rPr>
              <a:t> </a:t>
            </a:r>
            <a:r>
              <a:rPr sz="2250" spc="-82" dirty="0">
                <a:latin typeface="Times New Roman"/>
                <a:cs typeface="Times New Roman"/>
              </a:rPr>
              <a:t>&amp; </a:t>
            </a:r>
            <a:r>
              <a:rPr sz="2150" spc="-272" dirty="0">
                <a:latin typeface="Arial"/>
                <a:cs typeface="Arial"/>
              </a:rPr>
              <a:t>S</a:t>
            </a:r>
            <a:r>
              <a:rPr sz="2150" spc="226" dirty="0">
                <a:latin typeface="Arial"/>
                <a:cs typeface="Arial"/>
              </a:rPr>
              <a:t>h</a:t>
            </a:r>
            <a:r>
              <a:rPr sz="2150" spc="166" dirty="0">
                <a:latin typeface="Arial"/>
                <a:cs typeface="Arial"/>
              </a:rPr>
              <a:t>a</a:t>
            </a:r>
            <a:r>
              <a:rPr sz="2150" spc="250" dirty="0">
                <a:latin typeface="Arial"/>
                <a:cs typeface="Arial"/>
              </a:rPr>
              <a:t>h</a:t>
            </a:r>
            <a:r>
              <a:rPr sz="2150" spc="70" dirty="0">
                <a:latin typeface="Arial"/>
                <a:cs typeface="Arial"/>
              </a:rPr>
              <a:t>,</a:t>
            </a:r>
            <a:r>
              <a:rPr sz="2150" spc="275" dirty="0">
                <a:latin typeface="Arial"/>
                <a:cs typeface="Arial"/>
              </a:rPr>
              <a:t> </a:t>
            </a:r>
            <a:r>
              <a:rPr sz="2150" spc="0" dirty="0">
                <a:latin typeface="Arial"/>
                <a:cs typeface="Arial"/>
              </a:rPr>
              <a:t>M.</a:t>
            </a:r>
            <a:r>
              <a:rPr sz="2150" spc="209" dirty="0">
                <a:latin typeface="Arial"/>
                <a:cs typeface="Arial"/>
              </a:rPr>
              <a:t> </a:t>
            </a:r>
            <a:r>
              <a:rPr sz="2150" spc="-164" dirty="0">
                <a:latin typeface="Arial"/>
                <a:cs typeface="Arial"/>
              </a:rPr>
              <a:t>(</a:t>
            </a:r>
            <a:r>
              <a:rPr sz="2150" spc="190" dirty="0">
                <a:latin typeface="Arial"/>
                <a:cs typeface="Arial"/>
              </a:rPr>
              <a:t>2</a:t>
            </a:r>
            <a:r>
              <a:rPr sz="2150" spc="333" dirty="0">
                <a:latin typeface="Arial"/>
                <a:cs typeface="Arial"/>
              </a:rPr>
              <a:t>0</a:t>
            </a:r>
            <a:r>
              <a:rPr sz="2150" spc="-418" dirty="0">
                <a:latin typeface="Arial"/>
                <a:cs typeface="Arial"/>
              </a:rPr>
              <a:t>1</a:t>
            </a:r>
            <a:r>
              <a:rPr sz="2150" spc="273" dirty="0">
                <a:latin typeface="Arial"/>
                <a:cs typeface="Arial"/>
              </a:rPr>
              <a:t>8</a:t>
            </a:r>
            <a:r>
              <a:rPr sz="2150" spc="63" dirty="0">
                <a:latin typeface="Arial"/>
                <a:cs typeface="Arial"/>
              </a:rPr>
              <a:t>)</a:t>
            </a:r>
            <a:r>
              <a:rPr sz="2150" spc="94" dirty="0">
                <a:latin typeface="Arial"/>
                <a:cs typeface="Arial"/>
              </a:rPr>
              <a:t>.</a:t>
            </a:r>
            <a:r>
              <a:rPr sz="2150" spc="189" dirty="0">
                <a:latin typeface="Arial"/>
                <a:cs typeface="Arial"/>
              </a:rPr>
              <a:t> </a:t>
            </a:r>
            <a:r>
              <a:rPr sz="2150" spc="-50" dirty="0">
                <a:latin typeface="Arial"/>
                <a:cs typeface="Arial"/>
              </a:rPr>
              <a:t>O</a:t>
            </a:r>
            <a:r>
              <a:rPr sz="2150" spc="369" dirty="0">
                <a:latin typeface="Arial"/>
                <a:cs typeface="Arial"/>
              </a:rPr>
              <a:t>p</a:t>
            </a:r>
            <a:r>
              <a:rPr sz="2150" spc="166" dirty="0">
                <a:latin typeface="Arial"/>
                <a:cs typeface="Arial"/>
              </a:rPr>
              <a:t>h</a:t>
            </a:r>
            <a:r>
              <a:rPr sz="2150" spc="445" dirty="0">
                <a:latin typeface="Arial"/>
                <a:cs typeface="Arial"/>
              </a:rPr>
              <a:t>t</a:t>
            </a:r>
            <a:r>
              <a:rPr sz="2150" spc="190" dirty="0">
                <a:latin typeface="Arial"/>
                <a:cs typeface="Arial"/>
              </a:rPr>
              <a:t>h</a:t>
            </a:r>
            <a:r>
              <a:rPr sz="2150" spc="166" dirty="0">
                <a:latin typeface="Arial"/>
                <a:cs typeface="Arial"/>
              </a:rPr>
              <a:t>a</a:t>
            </a:r>
            <a:r>
              <a:rPr sz="2150" spc="100" dirty="0">
                <a:latin typeface="Arial"/>
                <a:cs typeface="Arial"/>
              </a:rPr>
              <a:t>l</a:t>
            </a:r>
            <a:r>
              <a:rPr sz="2150" spc="428" dirty="0">
                <a:latin typeface="Arial"/>
                <a:cs typeface="Arial"/>
              </a:rPr>
              <a:t>m</a:t>
            </a:r>
            <a:r>
              <a:rPr sz="2150" spc="156" dirty="0">
                <a:latin typeface="Arial"/>
                <a:cs typeface="Arial"/>
              </a:rPr>
              <a:t>i</a:t>
            </a:r>
            <a:r>
              <a:rPr sz="2150" spc="375" dirty="0">
                <a:latin typeface="Arial"/>
                <a:cs typeface="Arial"/>
              </a:rPr>
              <a:t>c</a:t>
            </a:r>
            <a:r>
              <a:rPr sz="2150" spc="244" dirty="0">
                <a:latin typeface="Arial"/>
                <a:cs typeface="Arial"/>
              </a:rPr>
              <a:t> </a:t>
            </a:r>
            <a:r>
              <a:rPr sz="2150" spc="-310" dirty="0">
                <a:latin typeface="Arial"/>
                <a:cs typeface="Arial"/>
              </a:rPr>
              <a:t>N</a:t>
            </a:r>
            <a:r>
              <a:rPr sz="2150" spc="273" dirty="0">
                <a:latin typeface="Arial"/>
                <a:cs typeface="Arial"/>
              </a:rPr>
              <a:t>u</a:t>
            </a:r>
            <a:r>
              <a:rPr sz="2150" spc="356" dirty="0">
                <a:latin typeface="Arial"/>
                <a:cs typeface="Arial"/>
              </a:rPr>
              <a:t>r</a:t>
            </a:r>
            <a:r>
              <a:rPr sz="2150" spc="85" dirty="0">
                <a:latin typeface="Arial"/>
                <a:cs typeface="Arial"/>
              </a:rPr>
              <a:t>s</a:t>
            </a:r>
            <a:r>
              <a:rPr sz="2150" spc="100" dirty="0">
                <a:latin typeface="Arial"/>
                <a:cs typeface="Arial"/>
              </a:rPr>
              <a:t>i</a:t>
            </a:r>
            <a:r>
              <a:rPr sz="2150" spc="226" dirty="0">
                <a:latin typeface="Arial"/>
                <a:cs typeface="Arial"/>
              </a:rPr>
              <a:t>n</a:t>
            </a:r>
            <a:r>
              <a:rPr sz="2150" spc="273" dirty="0">
                <a:latin typeface="Arial"/>
                <a:cs typeface="Arial"/>
              </a:rPr>
              <a:t>g</a:t>
            </a:r>
            <a:r>
              <a:rPr sz="2150" spc="10" dirty="0">
                <a:latin typeface="Arial"/>
                <a:cs typeface="Arial"/>
              </a:rPr>
              <a:t>.</a:t>
            </a:r>
            <a:r>
              <a:rPr sz="2150" spc="100" dirty="0">
                <a:latin typeface="Arial"/>
                <a:cs typeface="Arial"/>
              </a:rPr>
              <a:t> </a:t>
            </a:r>
            <a:r>
              <a:rPr sz="2150" spc="343" dirty="0">
                <a:latin typeface="Arial"/>
                <a:cs typeface="Arial"/>
              </a:rPr>
              <a:t>W</a:t>
            </a:r>
            <a:r>
              <a:rPr sz="2150" spc="80" dirty="0">
                <a:latin typeface="Arial"/>
                <a:cs typeface="Arial"/>
              </a:rPr>
              <a:t>i</a:t>
            </a:r>
            <a:r>
              <a:rPr sz="2150" spc="141" dirty="0">
                <a:latin typeface="Arial"/>
                <a:cs typeface="Arial"/>
              </a:rPr>
              <a:t>le</a:t>
            </a:r>
            <a:r>
              <a:rPr sz="2150" spc="181" dirty="0">
                <a:latin typeface="Arial"/>
                <a:cs typeface="Arial"/>
              </a:rPr>
              <a:t>y</a:t>
            </a:r>
            <a:r>
              <a:rPr sz="2150" spc="204" dirty="0">
                <a:latin typeface="Arial"/>
                <a:cs typeface="Arial"/>
              </a:rPr>
              <a:t> </a:t>
            </a:r>
            <a:r>
              <a:rPr sz="2150" spc="-272" dirty="0">
                <a:latin typeface="Arial"/>
                <a:cs typeface="Arial"/>
              </a:rPr>
              <a:t>B</a:t>
            </a:r>
            <a:r>
              <a:rPr sz="2150" spc="70" dirty="0">
                <a:latin typeface="Arial"/>
                <a:cs typeface="Arial"/>
              </a:rPr>
              <a:t>l</a:t>
            </a:r>
            <a:r>
              <a:rPr sz="2150" spc="190" dirty="0">
                <a:latin typeface="Arial"/>
                <a:cs typeface="Arial"/>
              </a:rPr>
              <a:t>a</a:t>
            </a:r>
            <a:r>
              <a:rPr sz="2150" spc="375" dirty="0">
                <a:latin typeface="Arial"/>
                <a:cs typeface="Arial"/>
              </a:rPr>
              <a:t>c</a:t>
            </a:r>
            <a:r>
              <a:rPr sz="2150" spc="225" dirty="0">
                <a:latin typeface="Arial"/>
                <a:cs typeface="Arial"/>
              </a:rPr>
              <a:t>k</a:t>
            </a:r>
            <a:r>
              <a:rPr sz="2150" spc="418" dirty="0">
                <a:latin typeface="Arial"/>
                <a:cs typeface="Arial"/>
              </a:rPr>
              <a:t>w</a:t>
            </a:r>
            <a:r>
              <a:rPr sz="2150" spc="130" dirty="0">
                <a:latin typeface="Arial"/>
                <a:cs typeface="Arial"/>
              </a:rPr>
              <a:t>e</a:t>
            </a:r>
            <a:r>
              <a:rPr sz="2150" spc="13" dirty="0">
                <a:latin typeface="Arial"/>
                <a:cs typeface="Arial"/>
              </a:rPr>
              <a:t>l</a:t>
            </a:r>
            <a:r>
              <a:rPr sz="2150" spc="127" dirty="0">
                <a:latin typeface="Arial"/>
                <a:cs typeface="Arial"/>
              </a:rPr>
              <a:t>l</a:t>
            </a:r>
            <a:r>
              <a:rPr sz="2150" spc="10" dirty="0">
                <a:latin typeface="Arial"/>
                <a:cs typeface="Arial"/>
              </a:rPr>
              <a:t>. </a:t>
            </a:r>
            <a:r>
              <a:rPr sz="2150" spc="-243" dirty="0">
                <a:latin typeface="Arial"/>
                <a:cs typeface="Arial"/>
              </a:rPr>
              <a:t>S</a:t>
            </a:r>
            <a:r>
              <a:rPr sz="2150" spc="273" dirty="0">
                <a:latin typeface="Arial"/>
                <a:cs typeface="Arial"/>
              </a:rPr>
              <a:t>o</a:t>
            </a:r>
            <a:r>
              <a:rPr sz="2150" spc="310" dirty="0">
                <a:latin typeface="Arial"/>
                <a:cs typeface="Arial"/>
              </a:rPr>
              <a:t>c</a:t>
            </a:r>
            <a:r>
              <a:rPr sz="2150" spc="41" dirty="0">
                <a:latin typeface="Arial"/>
                <a:cs typeface="Arial"/>
              </a:rPr>
              <a:t>i</a:t>
            </a:r>
            <a:r>
              <a:rPr sz="2150" spc="250" dirty="0">
                <a:latin typeface="Arial"/>
                <a:cs typeface="Arial"/>
              </a:rPr>
              <a:t>ed</a:t>
            </a:r>
            <a:r>
              <a:rPr sz="2150" spc="190" dirty="0">
                <a:latin typeface="Arial"/>
                <a:cs typeface="Arial"/>
              </a:rPr>
              <a:t>a</a:t>
            </a:r>
            <a:r>
              <a:rPr sz="2150" spc="273" dirty="0">
                <a:latin typeface="Arial"/>
                <a:cs typeface="Arial"/>
              </a:rPr>
              <a:t>d</a:t>
            </a:r>
            <a:r>
              <a:rPr sz="2150" spc="0" dirty="0">
                <a:latin typeface="Arial"/>
                <a:cs typeface="Arial"/>
              </a:rPr>
              <a:t> </a:t>
            </a:r>
            <a:r>
              <a:rPr sz="2150" spc="-234" dirty="0">
                <a:latin typeface="Arial"/>
                <a:cs typeface="Arial"/>
              </a:rPr>
              <a:t> </a:t>
            </a:r>
            <a:r>
              <a:rPr sz="2150" spc="-458" dirty="0">
                <a:latin typeface="Arial"/>
                <a:cs typeface="Arial"/>
              </a:rPr>
              <a:t>E</a:t>
            </a:r>
            <a:r>
              <a:rPr sz="2150" spc="138" dirty="0">
                <a:latin typeface="Arial"/>
                <a:cs typeface="Arial"/>
              </a:rPr>
              <a:t>s</a:t>
            </a:r>
            <a:r>
              <a:rPr sz="2150" spc="369" dirty="0">
                <a:latin typeface="Arial"/>
                <a:cs typeface="Arial"/>
              </a:rPr>
              <a:t>p</a:t>
            </a:r>
            <a:r>
              <a:rPr sz="2150" spc="106" dirty="0">
                <a:latin typeface="Arial"/>
                <a:cs typeface="Arial"/>
              </a:rPr>
              <a:t>a</a:t>
            </a:r>
            <a:r>
              <a:rPr sz="2150" spc="226" dirty="0">
                <a:latin typeface="Arial"/>
                <a:cs typeface="Arial"/>
              </a:rPr>
              <a:t>ñ</a:t>
            </a:r>
            <a:r>
              <a:rPr sz="2150" spc="333" dirty="0">
                <a:latin typeface="Arial"/>
                <a:cs typeface="Arial"/>
              </a:rPr>
              <a:t>o</a:t>
            </a:r>
            <a:r>
              <a:rPr sz="2150" spc="41" dirty="0">
                <a:latin typeface="Arial"/>
                <a:cs typeface="Arial"/>
              </a:rPr>
              <a:t>l</a:t>
            </a:r>
            <a:r>
              <a:rPr sz="2150" spc="190" dirty="0">
                <a:latin typeface="Arial"/>
                <a:cs typeface="Arial"/>
              </a:rPr>
              <a:t>a</a:t>
            </a:r>
            <a:r>
              <a:rPr sz="2150" spc="189" dirty="0">
                <a:latin typeface="Arial"/>
                <a:cs typeface="Arial"/>
              </a:rPr>
              <a:t> </a:t>
            </a:r>
            <a:r>
              <a:rPr sz="2150" spc="178" dirty="0">
                <a:latin typeface="Arial"/>
                <a:cs typeface="Arial"/>
              </a:rPr>
              <a:t>de</a:t>
            </a:r>
            <a:r>
              <a:rPr sz="2150" spc="244" dirty="0">
                <a:latin typeface="Arial"/>
                <a:cs typeface="Arial"/>
              </a:rPr>
              <a:t> </a:t>
            </a:r>
            <a:r>
              <a:rPr sz="2150" spc="-458" dirty="0">
                <a:latin typeface="Arial"/>
                <a:cs typeface="Arial"/>
              </a:rPr>
              <a:t>E</a:t>
            </a:r>
            <a:r>
              <a:rPr sz="2150" spc="190" dirty="0">
                <a:latin typeface="Arial"/>
                <a:cs typeface="Arial"/>
              </a:rPr>
              <a:t>n</a:t>
            </a:r>
            <a:r>
              <a:rPr sz="2150" spc="534" dirty="0">
                <a:latin typeface="Arial"/>
                <a:cs typeface="Arial"/>
              </a:rPr>
              <a:t>f</a:t>
            </a:r>
            <a:r>
              <a:rPr sz="2150" spc="106" dirty="0">
                <a:latin typeface="Arial"/>
                <a:cs typeface="Arial"/>
              </a:rPr>
              <a:t>e</a:t>
            </a:r>
            <a:r>
              <a:rPr sz="2150" spc="263" dirty="0">
                <a:latin typeface="Arial"/>
                <a:cs typeface="Arial"/>
              </a:rPr>
              <a:t>r</a:t>
            </a:r>
            <a:r>
              <a:rPr sz="2150" spc="321" dirty="0">
                <a:latin typeface="Arial"/>
                <a:cs typeface="Arial"/>
              </a:rPr>
              <a:t>m</a:t>
            </a:r>
            <a:r>
              <a:rPr sz="2150" spc="309" dirty="0">
                <a:latin typeface="Arial"/>
                <a:cs typeface="Arial"/>
              </a:rPr>
              <a:t>e</a:t>
            </a:r>
            <a:r>
              <a:rPr sz="2150" spc="263" dirty="0">
                <a:latin typeface="Arial"/>
                <a:cs typeface="Arial"/>
              </a:rPr>
              <a:t>r</a:t>
            </a:r>
            <a:r>
              <a:rPr sz="2150" spc="-47" dirty="0">
                <a:latin typeface="Arial"/>
                <a:cs typeface="Arial"/>
              </a:rPr>
              <a:t>í</a:t>
            </a:r>
            <a:r>
              <a:rPr sz="2150" spc="106" dirty="0">
                <a:latin typeface="Arial"/>
                <a:cs typeface="Arial"/>
              </a:rPr>
              <a:t>a</a:t>
            </a:r>
            <a:r>
              <a:rPr sz="2150" spc="214" dirty="0">
                <a:latin typeface="Arial"/>
                <a:cs typeface="Arial"/>
              </a:rPr>
              <a:t> </a:t>
            </a:r>
            <a:r>
              <a:rPr sz="2150" spc="-50" dirty="0">
                <a:latin typeface="Arial"/>
                <a:cs typeface="Arial"/>
              </a:rPr>
              <a:t>O</a:t>
            </a:r>
            <a:r>
              <a:rPr sz="2150" spc="475" dirty="0">
                <a:latin typeface="Arial"/>
                <a:cs typeface="Arial"/>
              </a:rPr>
              <a:t>f</a:t>
            </a:r>
            <a:r>
              <a:rPr sz="2150" spc="272" dirty="0">
                <a:latin typeface="Arial"/>
                <a:cs typeface="Arial"/>
              </a:rPr>
              <a:t>t</a:t>
            </a:r>
            <a:r>
              <a:rPr sz="2150" spc="106" dirty="0">
                <a:latin typeface="Arial"/>
                <a:cs typeface="Arial"/>
              </a:rPr>
              <a:t>a</a:t>
            </a:r>
            <a:r>
              <a:rPr sz="2150" spc="100" dirty="0">
                <a:latin typeface="Arial"/>
                <a:cs typeface="Arial"/>
              </a:rPr>
              <a:t>l</a:t>
            </a:r>
            <a:r>
              <a:rPr sz="2150" spc="428" dirty="0">
                <a:latin typeface="Arial"/>
                <a:cs typeface="Arial"/>
              </a:rPr>
              <a:t>m</a:t>
            </a:r>
            <a:r>
              <a:rPr sz="2150" spc="333" dirty="0">
                <a:latin typeface="Arial"/>
                <a:cs typeface="Arial"/>
              </a:rPr>
              <a:t>o</a:t>
            </a:r>
            <a:r>
              <a:rPr sz="2150" spc="13" dirty="0">
                <a:latin typeface="Arial"/>
                <a:cs typeface="Arial"/>
              </a:rPr>
              <a:t>l</a:t>
            </a:r>
            <a:r>
              <a:rPr sz="2150" spc="333" dirty="0">
                <a:latin typeface="Arial"/>
                <a:cs typeface="Arial"/>
              </a:rPr>
              <a:t>ó</a:t>
            </a:r>
            <a:r>
              <a:rPr sz="2150" spc="190" dirty="0">
                <a:latin typeface="Arial"/>
                <a:cs typeface="Arial"/>
              </a:rPr>
              <a:t>g</a:t>
            </a:r>
            <a:r>
              <a:rPr sz="2150" spc="156" dirty="0">
                <a:latin typeface="Arial"/>
                <a:cs typeface="Arial"/>
              </a:rPr>
              <a:t>i</a:t>
            </a:r>
            <a:r>
              <a:rPr sz="2150" spc="375" dirty="0">
                <a:latin typeface="Arial"/>
                <a:cs typeface="Arial"/>
              </a:rPr>
              <a:t>c</a:t>
            </a:r>
            <a:r>
              <a:rPr sz="2150" spc="106" dirty="0">
                <a:latin typeface="Arial"/>
                <a:cs typeface="Arial"/>
              </a:rPr>
              <a:t>a</a:t>
            </a:r>
            <a:r>
              <a:rPr sz="2150" spc="0" dirty="0">
                <a:latin typeface="Arial"/>
                <a:cs typeface="Arial"/>
              </a:rPr>
              <a:t> </a:t>
            </a:r>
            <a:r>
              <a:rPr sz="2150" spc="-234" dirty="0">
                <a:latin typeface="Arial"/>
                <a:cs typeface="Arial"/>
              </a:rPr>
              <a:t> </a:t>
            </a:r>
            <a:r>
              <a:rPr sz="2150" spc="-164" dirty="0">
                <a:latin typeface="Arial"/>
                <a:cs typeface="Arial"/>
              </a:rPr>
              <a:t>(</a:t>
            </a:r>
            <a:r>
              <a:rPr sz="2150" spc="13" dirty="0">
                <a:latin typeface="Arial"/>
                <a:cs typeface="Arial"/>
              </a:rPr>
              <a:t>S</a:t>
            </a:r>
            <a:r>
              <a:rPr sz="2150" spc="-128" dirty="0">
                <a:latin typeface="Arial"/>
                <a:cs typeface="Arial"/>
              </a:rPr>
              <a:t>E</a:t>
            </a:r>
            <a:r>
              <a:rPr sz="2150" spc="-100" dirty="0">
                <a:latin typeface="Arial"/>
                <a:cs typeface="Arial"/>
              </a:rPr>
              <a:t>E</a:t>
            </a:r>
            <a:r>
              <a:rPr sz="2150" spc="182" dirty="0">
                <a:latin typeface="Arial"/>
                <a:cs typeface="Arial"/>
              </a:rPr>
              <a:t>O</a:t>
            </a:r>
            <a:r>
              <a:rPr sz="2150" spc="-65" dirty="0">
                <a:latin typeface="Arial"/>
                <a:cs typeface="Arial"/>
              </a:rPr>
              <a:t>F</a:t>
            </a:r>
            <a:r>
              <a:rPr sz="2150" spc="63" dirty="0">
                <a:latin typeface="Arial"/>
                <a:cs typeface="Arial"/>
              </a:rPr>
              <a:t>)</a:t>
            </a:r>
            <a:r>
              <a:rPr sz="2150" spc="125" dirty="0">
                <a:latin typeface="Arial"/>
                <a:cs typeface="Arial"/>
              </a:rPr>
              <a:t>.</a:t>
            </a:r>
            <a:r>
              <a:rPr sz="2150" spc="0" dirty="0">
                <a:latin typeface="Arial"/>
                <a:cs typeface="Arial"/>
              </a:rPr>
              <a:t> </a:t>
            </a:r>
            <a:r>
              <a:rPr sz="2150" spc="-289" dirty="0">
                <a:latin typeface="Arial"/>
                <a:cs typeface="Arial"/>
              </a:rPr>
              <a:t> </a:t>
            </a:r>
            <a:r>
              <a:rPr sz="2150" spc="-164" dirty="0">
                <a:latin typeface="Arial"/>
                <a:cs typeface="Arial"/>
              </a:rPr>
              <a:t>(</a:t>
            </a:r>
            <a:r>
              <a:rPr sz="2150" spc="231" dirty="0">
                <a:latin typeface="Arial"/>
                <a:cs typeface="Arial"/>
              </a:rPr>
              <a:t>C</a:t>
            </a:r>
            <a:r>
              <a:rPr sz="2150" spc="309" dirty="0">
                <a:latin typeface="Arial"/>
                <a:cs typeface="Arial"/>
              </a:rPr>
              <a:t>o</a:t>
            </a:r>
            <a:r>
              <a:rPr sz="2150" spc="166" dirty="0">
                <a:latin typeface="Arial"/>
                <a:cs typeface="Arial"/>
              </a:rPr>
              <a:t>n</a:t>
            </a:r>
            <a:r>
              <a:rPr sz="2150" spc="171" dirty="0">
                <a:latin typeface="Arial"/>
                <a:cs typeface="Arial"/>
              </a:rPr>
              <a:t>s</a:t>
            </a:r>
            <a:r>
              <a:rPr sz="2150" spc="166" dirty="0">
                <a:latin typeface="Arial"/>
                <a:cs typeface="Arial"/>
              </a:rPr>
              <a:t>u</a:t>
            </a:r>
            <a:r>
              <a:rPr sz="2150" spc="127" dirty="0">
                <a:latin typeface="Arial"/>
                <a:cs typeface="Arial"/>
              </a:rPr>
              <a:t>l</a:t>
            </a:r>
            <a:r>
              <a:rPr sz="2150" spc="445" dirty="0">
                <a:latin typeface="Arial"/>
                <a:cs typeface="Arial"/>
              </a:rPr>
              <a:t>t</a:t>
            </a:r>
            <a:r>
              <a:rPr sz="2150" spc="130" dirty="0">
                <a:latin typeface="Arial"/>
                <a:cs typeface="Arial"/>
              </a:rPr>
              <a:t>a</a:t>
            </a:r>
            <a:r>
              <a:rPr sz="2150" spc="321" dirty="0">
                <a:latin typeface="Arial"/>
                <a:cs typeface="Arial"/>
              </a:rPr>
              <a:t>r</a:t>
            </a:r>
            <a:r>
              <a:rPr sz="2150" spc="129" dirty="0">
                <a:latin typeface="Arial"/>
                <a:cs typeface="Arial"/>
              </a:rPr>
              <a:t> </a:t>
            </a:r>
            <a:r>
              <a:rPr sz="2150" spc="-11" dirty="0">
                <a:latin typeface="Arial"/>
                <a:cs typeface="Arial"/>
              </a:rPr>
              <a:t>g</a:t>
            </a:r>
            <a:r>
              <a:rPr sz="2150" spc="250" dirty="0">
                <a:latin typeface="Arial"/>
                <a:cs typeface="Arial"/>
              </a:rPr>
              <a:t>u</a:t>
            </a:r>
            <a:r>
              <a:rPr sz="2150" spc="70" dirty="0">
                <a:latin typeface="Arial"/>
                <a:cs typeface="Arial"/>
              </a:rPr>
              <a:t>í</a:t>
            </a:r>
            <a:r>
              <a:rPr sz="2150" spc="130" dirty="0">
                <a:latin typeface="Arial"/>
                <a:cs typeface="Arial"/>
              </a:rPr>
              <a:t>a</a:t>
            </a:r>
            <a:r>
              <a:rPr sz="2150" spc="171" dirty="0">
                <a:latin typeface="Arial"/>
                <a:cs typeface="Arial"/>
              </a:rPr>
              <a:t>s</a:t>
            </a:r>
            <a:r>
              <a:rPr sz="2150" spc="94" dirty="0">
                <a:latin typeface="Arial"/>
                <a:cs typeface="Arial"/>
              </a:rPr>
              <a:t> </a:t>
            </a:r>
            <a:r>
              <a:rPr sz="2150" spc="0" dirty="0">
                <a:latin typeface="Arial"/>
                <a:cs typeface="Arial"/>
              </a:rPr>
              <a:t>o</a:t>
            </a:r>
            <a:r>
              <a:rPr sz="2150" spc="292" dirty="0">
                <a:latin typeface="Arial"/>
                <a:cs typeface="Arial"/>
              </a:rPr>
              <a:t> </a:t>
            </a:r>
            <a:r>
              <a:rPr sz="2150" spc="22" dirty="0">
                <a:latin typeface="Arial"/>
                <a:cs typeface="Arial"/>
              </a:rPr>
              <a:t>p</a:t>
            </a:r>
            <a:r>
              <a:rPr sz="2150" spc="292" dirty="0">
                <a:latin typeface="Arial"/>
                <a:cs typeface="Arial"/>
              </a:rPr>
              <a:t>r</a:t>
            </a:r>
            <a:r>
              <a:rPr sz="2150" spc="226" dirty="0">
                <a:latin typeface="Arial"/>
                <a:cs typeface="Arial"/>
              </a:rPr>
              <a:t>o</a:t>
            </a:r>
            <a:r>
              <a:rPr sz="2150" spc="356" dirty="0">
                <a:latin typeface="Arial"/>
                <a:cs typeface="Arial"/>
              </a:rPr>
              <a:t>t</a:t>
            </a:r>
            <a:r>
              <a:rPr sz="2150" spc="250" dirty="0">
                <a:latin typeface="Arial"/>
                <a:cs typeface="Arial"/>
              </a:rPr>
              <a:t>o</a:t>
            </a:r>
            <a:r>
              <a:rPr sz="2150" spc="310" dirty="0">
                <a:latin typeface="Arial"/>
                <a:cs typeface="Arial"/>
              </a:rPr>
              <a:t>c</a:t>
            </a:r>
            <a:r>
              <a:rPr sz="2150" spc="273" dirty="0">
                <a:latin typeface="Arial"/>
                <a:cs typeface="Arial"/>
              </a:rPr>
              <a:t>o</a:t>
            </a:r>
            <a:r>
              <a:rPr sz="2150" spc="13" dirty="0">
                <a:latin typeface="Arial"/>
                <a:cs typeface="Arial"/>
              </a:rPr>
              <a:t>l</a:t>
            </a:r>
            <a:r>
              <a:rPr sz="2150" spc="333" dirty="0">
                <a:latin typeface="Arial"/>
                <a:cs typeface="Arial"/>
              </a:rPr>
              <a:t>o</a:t>
            </a:r>
            <a:r>
              <a:rPr sz="2150" spc="106" dirty="0">
                <a:latin typeface="Arial"/>
                <a:cs typeface="Arial"/>
              </a:rPr>
              <a:t>s</a:t>
            </a:r>
            <a:r>
              <a:rPr sz="2150" spc="189" dirty="0">
                <a:latin typeface="Arial"/>
                <a:cs typeface="Arial"/>
              </a:rPr>
              <a:t> </a:t>
            </a:r>
            <a:r>
              <a:rPr sz="2150" spc="-131" dirty="0">
                <a:latin typeface="Arial"/>
                <a:cs typeface="Arial"/>
              </a:rPr>
              <a:t>a</a:t>
            </a:r>
            <a:r>
              <a:rPr sz="2150" spc="375" dirty="0">
                <a:latin typeface="Arial"/>
                <a:cs typeface="Arial"/>
              </a:rPr>
              <a:t>c</a:t>
            </a:r>
            <a:r>
              <a:rPr sz="2150" spc="356" dirty="0">
                <a:latin typeface="Arial"/>
                <a:cs typeface="Arial"/>
              </a:rPr>
              <a:t>t</a:t>
            </a:r>
            <a:r>
              <a:rPr sz="2150" spc="190" dirty="0">
                <a:latin typeface="Arial"/>
                <a:cs typeface="Arial"/>
              </a:rPr>
              <a:t>ua</a:t>
            </a:r>
            <a:r>
              <a:rPr sz="2150" spc="70" dirty="0">
                <a:latin typeface="Arial"/>
                <a:cs typeface="Arial"/>
              </a:rPr>
              <a:t>l</a:t>
            </a:r>
            <a:r>
              <a:rPr sz="2150" spc="156" dirty="0">
                <a:latin typeface="Arial"/>
                <a:cs typeface="Arial"/>
              </a:rPr>
              <a:t>i</a:t>
            </a:r>
            <a:r>
              <a:rPr sz="2150" spc="138" dirty="0">
                <a:latin typeface="Arial"/>
                <a:cs typeface="Arial"/>
              </a:rPr>
              <a:t>z</a:t>
            </a:r>
            <a:r>
              <a:rPr sz="2150" spc="130" dirty="0">
                <a:latin typeface="Arial"/>
                <a:cs typeface="Arial"/>
              </a:rPr>
              <a:t>a</a:t>
            </a:r>
            <a:r>
              <a:rPr sz="2150" spc="273" dirty="0">
                <a:latin typeface="Arial"/>
                <a:cs typeface="Arial"/>
              </a:rPr>
              <a:t>d</a:t>
            </a:r>
            <a:r>
              <a:rPr sz="2150" spc="333" dirty="0">
                <a:latin typeface="Arial"/>
                <a:cs typeface="Arial"/>
              </a:rPr>
              <a:t>o</a:t>
            </a:r>
            <a:r>
              <a:rPr sz="2150" spc="85" dirty="0">
                <a:latin typeface="Arial"/>
                <a:cs typeface="Arial"/>
              </a:rPr>
              <a:t>s</a:t>
            </a:r>
            <a:r>
              <a:rPr sz="2150" spc="189" dirty="0">
                <a:latin typeface="Arial"/>
                <a:cs typeface="Arial"/>
              </a:rPr>
              <a:t> </a:t>
            </a:r>
            <a:r>
              <a:rPr sz="2150" spc="0" dirty="0">
                <a:latin typeface="Arial"/>
                <a:cs typeface="Arial"/>
              </a:rPr>
              <a:t>en</a:t>
            </a:r>
            <a:r>
              <a:rPr sz="2150" spc="406" dirty="0">
                <a:latin typeface="Arial"/>
                <a:cs typeface="Arial"/>
              </a:rPr>
              <a:t> </a:t>
            </a:r>
            <a:r>
              <a:rPr sz="2150" spc="0" dirty="0">
                <a:latin typeface="Arial"/>
                <a:cs typeface="Arial"/>
              </a:rPr>
              <a:t>su</a:t>
            </a:r>
            <a:r>
              <a:rPr sz="2150" spc="339" dirty="0">
                <a:latin typeface="Arial"/>
                <a:cs typeface="Arial"/>
              </a:rPr>
              <a:t> </a:t>
            </a:r>
            <a:r>
              <a:rPr sz="2150" spc="-96" dirty="0">
                <a:latin typeface="Arial"/>
                <a:cs typeface="Arial"/>
              </a:rPr>
              <a:t>s</a:t>
            </a:r>
            <a:r>
              <a:rPr sz="2150" spc="70" dirty="0">
                <a:latin typeface="Arial"/>
                <a:cs typeface="Arial"/>
              </a:rPr>
              <a:t>i</a:t>
            </a:r>
            <a:r>
              <a:rPr sz="2150" spc="415" dirty="0">
                <a:latin typeface="Arial"/>
                <a:cs typeface="Arial"/>
              </a:rPr>
              <a:t>t</a:t>
            </a:r>
            <a:r>
              <a:rPr sz="2150" spc="41" dirty="0">
                <a:latin typeface="Arial"/>
                <a:cs typeface="Arial"/>
              </a:rPr>
              <a:t>i</a:t>
            </a:r>
            <a:r>
              <a:rPr sz="2150" spc="333" dirty="0">
                <a:latin typeface="Arial"/>
                <a:cs typeface="Arial"/>
              </a:rPr>
              <a:t>o</a:t>
            </a:r>
            <a:r>
              <a:rPr sz="2150" spc="44" dirty="0">
                <a:latin typeface="Arial"/>
                <a:cs typeface="Arial"/>
              </a:rPr>
              <a:t> </a:t>
            </a:r>
            <a:r>
              <a:rPr sz="2150" spc="293" dirty="0">
                <a:latin typeface="Arial"/>
                <a:cs typeface="Arial"/>
              </a:rPr>
              <a:t>w</a:t>
            </a:r>
            <a:r>
              <a:rPr sz="2150" spc="166" dirty="0">
                <a:latin typeface="Arial"/>
                <a:cs typeface="Arial"/>
              </a:rPr>
              <a:t>e</a:t>
            </a:r>
            <a:r>
              <a:rPr sz="2150" spc="333" dirty="0">
                <a:latin typeface="Arial"/>
                <a:cs typeface="Arial"/>
              </a:rPr>
              <a:t>b</a:t>
            </a:r>
            <a:r>
              <a:rPr sz="2150" spc="6" dirty="0">
                <a:latin typeface="Arial"/>
                <a:cs typeface="Arial"/>
              </a:rPr>
              <a:t>)</a:t>
            </a:r>
            <a:r>
              <a:rPr sz="2150" spc="125" dirty="0"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632" y="4518711"/>
            <a:ext cx="165909" cy="29845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50" spc="29" dirty="0"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632" y="5809195"/>
            <a:ext cx="165909" cy="298450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50" spc="29" dirty="0"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35632" y="7092304"/>
            <a:ext cx="165909" cy="726153"/>
          </a:xfrm>
          <a:prstGeom prst="rect">
            <a:avLst/>
          </a:prstGeom>
        </p:spPr>
        <p:txBody>
          <a:bodyPr wrap="square" lIns="0" tIns="14605" rIns="0" bIns="0" rtlCol="0">
            <a:noAutofit/>
          </a:bodyPr>
          <a:lstStyle/>
          <a:p>
            <a:pPr marL="12700">
              <a:lnSpc>
                <a:spcPts val="2300"/>
              </a:lnSpc>
            </a:pPr>
            <a:r>
              <a:rPr sz="2150" spc="29" dirty="0"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780"/>
              </a:spcBef>
            </a:pPr>
            <a:r>
              <a:rPr sz="2150" spc="29" dirty="0">
                <a:latin typeface="Arial"/>
                <a:cs typeface="Arial"/>
              </a:rPr>
              <a:t>•</a:t>
            </a:r>
            <a:endParaRPr sz="2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3294625" y="1627877"/>
            <a:ext cx="1637601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1047" dirty="0">
                <a:solidFill>
                  <a:srgbClr val="253E3A"/>
                </a:solidFill>
                <a:latin typeface="Arial"/>
                <a:cs typeface="Arial"/>
              </a:rPr>
              <a:t>AN</a:t>
            </a:r>
            <a:endParaRPr sz="6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80525" y="1627877"/>
            <a:ext cx="4620462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2298" dirty="0">
                <a:solidFill>
                  <a:srgbClr val="253E3A"/>
                </a:solidFill>
                <a:latin typeface="Arial"/>
                <a:cs typeface="Arial"/>
              </a:rPr>
              <a:t>ALISIS</a:t>
            </a:r>
            <a:endParaRPr sz="6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20435" y="2627081"/>
            <a:ext cx="9376817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2087" dirty="0">
                <a:solidFill>
                  <a:srgbClr val="253E3A"/>
                </a:solidFill>
                <a:latin typeface="Arial"/>
                <a:cs typeface="Arial"/>
              </a:rPr>
              <a:t>COMPARATIVO</a:t>
            </a:r>
            <a:endParaRPr sz="6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78835" y="2627081"/>
            <a:ext cx="1515927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777" dirty="0">
                <a:solidFill>
                  <a:srgbClr val="253E3A"/>
                </a:solidFill>
                <a:latin typeface="Arial"/>
                <a:cs typeface="Arial"/>
              </a:rPr>
              <a:t>DE</a:t>
            </a:r>
            <a:endParaRPr sz="6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09374" y="3629971"/>
            <a:ext cx="5280453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1948" dirty="0">
                <a:solidFill>
                  <a:srgbClr val="253E3A"/>
                </a:solidFill>
                <a:latin typeface="Arial"/>
                <a:cs typeface="Arial"/>
              </a:rPr>
              <a:t>TRAUMA</a:t>
            </a:r>
            <a:endParaRPr sz="6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16103" y="3629971"/>
            <a:ext cx="5169840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1851" dirty="0">
                <a:solidFill>
                  <a:srgbClr val="253E3A"/>
                </a:solidFill>
                <a:latin typeface="Arial"/>
                <a:cs typeface="Arial"/>
              </a:rPr>
              <a:t>OCULAR</a:t>
            </a:r>
            <a:endParaRPr sz="6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49932" y="4632861"/>
            <a:ext cx="2887527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1524" dirty="0">
                <a:solidFill>
                  <a:srgbClr val="253E3A"/>
                </a:solidFill>
                <a:latin typeface="Arial"/>
                <a:cs typeface="Arial"/>
              </a:rPr>
              <a:t>PEDI</a:t>
            </a:r>
            <a:endParaRPr sz="6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85758" y="4632861"/>
            <a:ext cx="5162466" cy="867410"/>
          </a:xfrm>
          <a:prstGeom prst="rect">
            <a:avLst/>
          </a:prstGeom>
        </p:spPr>
        <p:txBody>
          <a:bodyPr wrap="square" lIns="0" tIns="43370" rIns="0" bIns="0" rtlCol="0">
            <a:noAutofit/>
          </a:bodyPr>
          <a:lstStyle/>
          <a:p>
            <a:pPr marL="12700">
              <a:lnSpc>
                <a:spcPts val="6830"/>
              </a:lnSpc>
            </a:pPr>
            <a:r>
              <a:rPr sz="6600" b="1" spc="2341" dirty="0">
                <a:solidFill>
                  <a:srgbClr val="253E3A"/>
                </a:solidFill>
                <a:latin typeface="Arial"/>
                <a:cs typeface="Arial"/>
              </a:rPr>
              <a:t>ATRICO</a:t>
            </a:r>
            <a:endParaRPr sz="6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0683" y="5947998"/>
            <a:ext cx="4082656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217" dirty="0">
                <a:latin typeface="Arial"/>
                <a:cs typeface="Arial"/>
              </a:rPr>
              <a:t>Una visualización</a:t>
            </a:r>
            <a:endParaRPr sz="3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2354" y="5947998"/>
            <a:ext cx="7552214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252" dirty="0">
                <a:latin typeface="Arial"/>
                <a:cs typeface="Arial"/>
              </a:rPr>
              <a:t>de dos casos clínicos de trauma</a:t>
            </a:r>
            <a:endParaRPr sz="3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97271" y="5947998"/>
            <a:ext cx="1564369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309" dirty="0">
                <a:latin typeface="Arial"/>
                <a:cs typeface="Arial"/>
              </a:rPr>
              <a:t>ocular</a:t>
            </a:r>
            <a:endParaRPr sz="3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019593" y="5947998"/>
            <a:ext cx="1770847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328" dirty="0">
                <a:latin typeface="Arial"/>
                <a:cs typeface="Arial"/>
              </a:rPr>
              <a:t>abierto</a:t>
            </a:r>
            <a:endParaRPr sz="3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303" y="6600614"/>
            <a:ext cx="3050269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323" dirty="0">
                <a:latin typeface="Arial"/>
                <a:cs typeface="Arial"/>
              </a:rPr>
              <a:t>(penetrante)</a:t>
            </a:r>
            <a:endParaRPr sz="3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6335" y="6600614"/>
            <a:ext cx="635221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147" dirty="0">
                <a:latin typeface="Arial"/>
                <a:cs typeface="Arial"/>
              </a:rPr>
              <a:t>en</a:t>
            </a:r>
            <a:endParaRPr sz="3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40067" y="6600614"/>
            <a:ext cx="4399747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291" dirty="0">
                <a:latin typeface="Arial"/>
                <a:cs typeface="Arial"/>
              </a:rPr>
              <a:t>niños, destacando</a:t>
            </a:r>
            <a:endParaRPr sz="3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8829" y="6600614"/>
            <a:ext cx="432430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-53" dirty="0">
                <a:latin typeface="Arial"/>
                <a:cs typeface="Arial"/>
              </a:rPr>
              <a:t>la</a:t>
            </a:r>
            <a:endParaRPr sz="3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06587" y="6600614"/>
            <a:ext cx="2419776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275" dirty="0">
                <a:latin typeface="Arial"/>
                <a:cs typeface="Arial"/>
              </a:rPr>
              <a:t>gravedad,</a:t>
            </a:r>
            <a:endParaRPr sz="3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88003" y="6600614"/>
            <a:ext cx="3772940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290" dirty="0">
                <a:latin typeface="Arial"/>
                <a:cs typeface="Arial"/>
              </a:rPr>
              <a:t>el tratamiento </a:t>
            </a:r>
            <a:r>
              <a:rPr sz="3500" spc="290" dirty="0">
                <a:latin typeface="Arial"/>
                <a:cs typeface="Arial"/>
              </a:rPr>
              <a:t>y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3167" y="7245856"/>
            <a:ext cx="708963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94" dirty="0">
                <a:latin typeface="Arial"/>
                <a:cs typeface="Arial"/>
              </a:rPr>
              <a:t>los</a:t>
            </a:r>
            <a:endParaRPr sz="35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68519" y="7245856"/>
            <a:ext cx="2655750" cy="477520"/>
          </a:xfrm>
          <a:prstGeom prst="rect">
            <a:avLst/>
          </a:prstGeom>
        </p:spPr>
        <p:txBody>
          <a:bodyPr wrap="square" lIns="0" tIns="23717" rIns="0" bIns="0" rtlCol="0">
            <a:noAutofit/>
          </a:bodyPr>
          <a:lstStyle/>
          <a:p>
            <a:pPr marL="12700">
              <a:lnSpc>
                <a:spcPts val="3735"/>
              </a:lnSpc>
            </a:pPr>
            <a:r>
              <a:rPr sz="3550" spc="-42" dirty="0" smtClean="0">
                <a:latin typeface="Arial"/>
                <a:cs typeface="Arial"/>
              </a:rPr>
              <a:t>res</a:t>
            </a:r>
            <a:r>
              <a:rPr lang="es-PE" sz="3550" spc="-42" dirty="0" err="1" smtClean="0">
                <a:latin typeface="Arial"/>
                <a:cs typeface="Arial"/>
              </a:rPr>
              <a:t>ul</a:t>
            </a:r>
            <a:r>
              <a:rPr sz="3550" spc="-42" dirty="0" err="1" smtClean="0">
                <a:latin typeface="Arial"/>
                <a:cs typeface="Arial"/>
              </a:rPr>
              <a:t>tados</a:t>
            </a:r>
            <a:r>
              <a:rPr sz="3550" spc="-42" dirty="0">
                <a:latin typeface="Arial"/>
                <a:cs typeface="Arial"/>
              </a:rPr>
              <a:t>.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41E4B040-C50A-0EF4-87AD-4EA62296208F}"/>
              </a:ext>
            </a:extLst>
          </p:cNvPr>
          <p:cNvSpPr/>
          <p:nvPr/>
        </p:nvSpPr>
        <p:spPr>
          <a:xfrm>
            <a:off x="10187890" y="3073400"/>
            <a:ext cx="4648200" cy="4800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14CDAC77-4DA5-D731-DB38-7588EBD37DDE}"/>
              </a:ext>
            </a:extLst>
          </p:cNvPr>
          <p:cNvSpPr/>
          <p:nvPr/>
        </p:nvSpPr>
        <p:spPr>
          <a:xfrm>
            <a:off x="2847184" y="3086100"/>
            <a:ext cx="4648200" cy="480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object 15"/>
          <p:cNvSpPr txBox="1"/>
          <p:nvPr/>
        </p:nvSpPr>
        <p:spPr>
          <a:xfrm>
            <a:off x="4666225" y="749925"/>
            <a:ext cx="4189017" cy="817879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00" b="1" spc="1620" dirty="0">
                <a:solidFill>
                  <a:srgbClr val="253E3A"/>
                </a:solidFill>
                <a:latin typeface="Arial"/>
                <a:cs typeface="Arial"/>
              </a:rPr>
              <a:t>PERFIL</a:t>
            </a:r>
            <a:endParaRPr sz="6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77887" y="749925"/>
            <a:ext cx="1420007" cy="817879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00" b="1" spc="687" dirty="0">
                <a:solidFill>
                  <a:srgbClr val="253E3A"/>
                </a:solidFill>
                <a:latin typeface="Arial"/>
                <a:cs typeface="Arial"/>
              </a:rPr>
              <a:t>DE</a:t>
            </a:r>
            <a:endParaRPr sz="6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38974" y="749925"/>
            <a:ext cx="2220107" cy="817879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00" b="1" spc="1186" dirty="0">
                <a:solidFill>
                  <a:srgbClr val="253E3A"/>
                </a:solidFill>
                <a:latin typeface="Arial"/>
                <a:cs typeface="Arial"/>
              </a:rPr>
              <a:t>LOS</a:t>
            </a:r>
            <a:endParaRPr sz="6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57158" y="1686448"/>
            <a:ext cx="6710991" cy="817879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00" b="1" spc="1786" dirty="0">
                <a:solidFill>
                  <a:srgbClr val="253E3A"/>
                </a:solidFill>
                <a:latin typeface="Arial"/>
                <a:cs typeface="Arial"/>
              </a:rPr>
              <a:t>PACIENTES</a:t>
            </a:r>
            <a:endParaRPr sz="6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9758" y="3374069"/>
            <a:ext cx="2928318" cy="931231"/>
          </a:xfrm>
          <a:prstGeom prst="rect">
            <a:avLst/>
          </a:prstGeom>
        </p:spPr>
        <p:txBody>
          <a:bodyPr wrap="square" lIns="0" tIns="23145" rIns="0" bIns="0" rtlCol="0">
            <a:noAutofit/>
          </a:bodyPr>
          <a:lstStyle/>
          <a:p>
            <a:pPr algn="ctr">
              <a:lnSpc>
                <a:spcPts val="3645"/>
              </a:lnSpc>
            </a:pPr>
            <a:r>
              <a:rPr sz="3200" spc="54" dirty="0">
                <a:latin typeface="Arial"/>
                <a:cs typeface="Arial"/>
              </a:rPr>
              <a:t>Caso </a:t>
            </a:r>
            <a:r>
              <a:rPr lang="es-ES" sz="3450" spc="5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3450" b="1" spc="5" dirty="0">
                <a:latin typeface="Times New Roman"/>
                <a:cs typeface="Times New Roman"/>
              </a:rPr>
              <a:t>: </a:t>
            </a:r>
            <a:r>
              <a:rPr sz="3200" spc="54" dirty="0">
                <a:latin typeface="Arial"/>
                <a:cs typeface="Arial"/>
              </a:rPr>
              <a:t>SCXM</a:t>
            </a:r>
            <a:endParaRPr sz="3200" dirty="0">
              <a:latin typeface="Arial"/>
              <a:cs typeface="Arial"/>
            </a:endParaRPr>
          </a:p>
          <a:p>
            <a:pPr marL="813674" marR="809950" algn="ctr">
              <a:lnSpc>
                <a:spcPct val="95825"/>
              </a:lnSpc>
              <a:spcBef>
                <a:spcPts val="802"/>
              </a:spcBef>
            </a:pPr>
            <a:r>
              <a:rPr sz="3200" spc="159" dirty="0" err="1">
                <a:solidFill>
                  <a:srgbClr val="FF0000"/>
                </a:solidFill>
                <a:latin typeface="Arial"/>
                <a:cs typeface="Arial"/>
              </a:rPr>
              <a:t>Edad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44903" y="3398333"/>
            <a:ext cx="3031557" cy="3350833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61506" marR="84803" algn="ctr">
              <a:lnSpc>
                <a:spcPts val="3385"/>
              </a:lnSpc>
            </a:pPr>
            <a:r>
              <a:rPr sz="3200" spc="80" dirty="0">
                <a:latin typeface="Arial"/>
                <a:cs typeface="Arial"/>
              </a:rPr>
              <a:t>Caso 2: SAEM</a:t>
            </a:r>
            <a:endParaRPr sz="3200" dirty="0">
              <a:latin typeface="Arial"/>
              <a:cs typeface="Arial"/>
            </a:endParaRPr>
          </a:p>
          <a:p>
            <a:pPr marL="979594" marR="966019" algn="ctr">
              <a:lnSpc>
                <a:spcPct val="95825"/>
              </a:lnSpc>
              <a:spcBef>
                <a:spcPts val="796"/>
              </a:spcBef>
            </a:pPr>
            <a:r>
              <a:rPr sz="3200" spc="90" dirty="0">
                <a:solidFill>
                  <a:srgbClr val="FF0000"/>
                </a:solidFill>
                <a:latin typeface="Arial"/>
                <a:cs typeface="Arial"/>
              </a:rPr>
              <a:t>Edad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68034" marR="432337" indent="-55306" algn="ctr">
              <a:lnSpc>
                <a:spcPts val="3852"/>
              </a:lnSpc>
              <a:spcBef>
                <a:spcPts val="781"/>
              </a:spcBef>
            </a:pPr>
            <a:r>
              <a:rPr sz="3350" spc="192" dirty="0">
                <a:latin typeface="Arial" panose="020B0604020202020204" pitchFamily="34" charset="0"/>
                <a:cs typeface="Arial" panose="020B0604020202020204" pitchFamily="34" charset="0"/>
              </a:rPr>
              <a:t>2a lOm 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034" marR="432337" algn="ctr">
              <a:lnSpc>
                <a:spcPts val="3679"/>
              </a:lnSpc>
              <a:spcBef>
                <a:spcPts val="905"/>
              </a:spcBef>
            </a:pPr>
            <a:r>
              <a:rPr sz="3200" spc="22" dirty="0">
                <a:solidFill>
                  <a:srgbClr val="FF0000"/>
                </a:solidFill>
                <a:latin typeface="Arial"/>
                <a:cs typeface="Arial"/>
              </a:rPr>
              <a:t>Sexo</a:t>
            </a:r>
            <a:r>
              <a:rPr sz="3200" spc="22" dirty="0">
                <a:solidFill>
                  <a:srgbClr val="4F8283"/>
                </a:solidFill>
                <a:latin typeface="Arial"/>
                <a:cs typeface="Arial"/>
              </a:rPr>
              <a:t> </a:t>
            </a:r>
            <a:endParaRPr sz="3200" dirty="0">
              <a:latin typeface="Arial"/>
              <a:cs typeface="Arial"/>
            </a:endParaRPr>
          </a:p>
          <a:p>
            <a:pPr marL="468034" marR="432337" algn="ctr">
              <a:lnSpc>
                <a:spcPts val="3679"/>
              </a:lnSpc>
              <a:spcBef>
                <a:spcPts val="864"/>
              </a:spcBef>
            </a:pPr>
            <a:r>
              <a:rPr sz="3200" spc="195" dirty="0">
                <a:latin typeface="Arial"/>
                <a:cs typeface="Arial"/>
              </a:rPr>
              <a:t>Masculino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899"/>
              </a:spcBef>
            </a:pPr>
            <a:r>
              <a:rPr sz="3200" spc="178" dirty="0">
                <a:solidFill>
                  <a:srgbClr val="FF0000"/>
                </a:solidFill>
                <a:latin typeface="Arial"/>
                <a:cs typeface="Arial"/>
              </a:rPr>
              <a:t>Agente Causal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9190" y="4581573"/>
            <a:ext cx="532431" cy="455929"/>
          </a:xfrm>
          <a:prstGeom prst="rect">
            <a:avLst/>
          </a:prstGeom>
        </p:spPr>
        <p:txBody>
          <a:bodyPr wrap="square" lIns="0" tIns="22542" rIns="0" bIns="0" rtlCol="0">
            <a:noAutofit/>
          </a:bodyPr>
          <a:lstStyle/>
          <a:p>
            <a:pPr marL="12700">
              <a:lnSpc>
                <a:spcPts val="3550"/>
              </a:lnSpc>
            </a:pPr>
            <a:r>
              <a:rPr sz="3350" spc="154" dirty="0">
                <a:latin typeface="Arial" panose="020B0604020202020204" pitchFamily="34" charset="0"/>
                <a:cs typeface="Arial" panose="020B0604020202020204" pitchFamily="34" charset="0"/>
              </a:rPr>
              <a:t>7a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6500" y="4581573"/>
            <a:ext cx="941698" cy="455929"/>
          </a:xfrm>
          <a:prstGeom prst="rect">
            <a:avLst/>
          </a:prstGeom>
        </p:spPr>
        <p:txBody>
          <a:bodyPr wrap="square" lIns="0" tIns="22542" rIns="0" bIns="0" rtlCol="0">
            <a:noAutofit/>
          </a:bodyPr>
          <a:lstStyle/>
          <a:p>
            <a:pPr marL="12700">
              <a:lnSpc>
                <a:spcPts val="3550"/>
              </a:lnSpc>
            </a:pPr>
            <a:r>
              <a:rPr sz="3350" spc="237" dirty="0">
                <a:latin typeface="Arial" panose="020B0604020202020204" pitchFamily="34" charset="0"/>
                <a:cs typeface="Arial" panose="020B0604020202020204" pitchFamily="34" charset="0"/>
              </a:rPr>
              <a:t>lOm</a:t>
            </a:r>
            <a:endParaRPr sz="3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0654" y="5197636"/>
            <a:ext cx="3127422" cy="1640020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045961" marR="1025012" algn="ctr">
              <a:lnSpc>
                <a:spcPts val="3385"/>
              </a:lnSpc>
            </a:pPr>
            <a:r>
              <a:rPr sz="3200" spc="81" dirty="0">
                <a:solidFill>
                  <a:srgbClr val="FF0000"/>
                </a:solidFill>
                <a:latin typeface="Arial"/>
                <a:cs typeface="Arial"/>
              </a:rPr>
              <a:t>Sexo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66396" marR="423324" algn="ctr">
              <a:lnSpc>
                <a:spcPct val="95825"/>
              </a:lnSpc>
              <a:spcBef>
                <a:spcPts val="912"/>
              </a:spcBef>
            </a:pPr>
            <a:r>
              <a:rPr sz="3200" spc="322" dirty="0">
                <a:latin typeface="Arial"/>
                <a:cs typeface="Arial"/>
              </a:rPr>
              <a:t>Femenino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1052"/>
              </a:spcBef>
            </a:pPr>
            <a:r>
              <a:rPr sz="3200" spc="239" dirty="0">
                <a:solidFill>
                  <a:srgbClr val="FF0000"/>
                </a:solidFill>
                <a:latin typeface="Arial"/>
                <a:cs typeface="Arial"/>
              </a:rPr>
              <a:t>Agente Causal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85461" y="6893700"/>
            <a:ext cx="1170747" cy="434339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200" spc="85" dirty="0">
                <a:latin typeface="Arial"/>
                <a:cs typeface="Arial"/>
              </a:rPr>
              <a:t>Tijera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31700" y="6893700"/>
            <a:ext cx="584499" cy="434339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200" spc="176" dirty="0">
                <a:latin typeface="Arial"/>
                <a:cs typeface="Arial"/>
              </a:rPr>
              <a:t>de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99064" y="6893700"/>
            <a:ext cx="1093318" cy="434339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050" spc="-60" dirty="0">
                <a:latin typeface="Arial"/>
                <a:cs typeface="Arial"/>
              </a:rPr>
              <a:t>U </a:t>
            </a:r>
            <a:r>
              <a:rPr sz="3200" spc="-60" dirty="0">
                <a:latin typeface="Arial"/>
                <a:cs typeface="Arial"/>
              </a:rPr>
              <a:t>ñas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19987" y="7004313"/>
            <a:ext cx="2582905" cy="434339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200" spc="319" dirty="0">
                <a:latin typeface="Arial"/>
                <a:cs typeface="Arial"/>
              </a:rPr>
              <a:t>Alambre de</a:t>
            </a:r>
            <a:endParaRPr sz="32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93132" y="7004313"/>
            <a:ext cx="849970" cy="434339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200" spc="98" dirty="0">
                <a:latin typeface="Arial"/>
                <a:cs typeface="Arial"/>
              </a:rPr>
              <a:t>Púa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1474838" y="4033683"/>
            <a:ext cx="8830596" cy="533154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410247" y="632442"/>
            <a:ext cx="9564804" cy="1328303"/>
          </a:xfrm>
          <a:prstGeom prst="rect">
            <a:avLst/>
          </a:prstGeom>
        </p:spPr>
        <p:txBody>
          <a:bodyPr wrap="square" lIns="0" tIns="28003" rIns="0" bIns="0" rtlCol="0">
            <a:noAutofit/>
          </a:bodyPr>
          <a:lstStyle/>
          <a:p>
            <a:pPr marR="1149210" algn="r">
              <a:lnSpc>
                <a:spcPts val="4410"/>
              </a:lnSpc>
            </a:pPr>
            <a:r>
              <a:rPr sz="4500" spc="198" dirty="0">
                <a:solidFill>
                  <a:srgbClr val="303A39"/>
                </a:solidFill>
                <a:latin typeface="Arial"/>
                <a:cs typeface="Arial"/>
              </a:rPr>
              <a:t>,</a:t>
            </a:r>
            <a:endParaRPr sz="4500" dirty="0">
              <a:latin typeface="Arial"/>
              <a:cs typeface="Arial"/>
            </a:endParaRPr>
          </a:p>
          <a:p>
            <a:pPr marL="12700">
              <a:lnSpc>
                <a:spcPts val="6050"/>
              </a:lnSpc>
              <a:spcBef>
                <a:spcPts val="82"/>
              </a:spcBef>
            </a:pPr>
            <a:r>
              <a:rPr sz="6250" spc="2001" dirty="0">
                <a:solidFill>
                  <a:srgbClr val="303A39"/>
                </a:solidFill>
                <a:latin typeface="Arial"/>
                <a:cs typeface="Arial"/>
              </a:rPr>
              <a:t>CLASIFICACION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300848" y="1182916"/>
            <a:ext cx="1420007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672" dirty="0">
                <a:solidFill>
                  <a:srgbClr val="303A39"/>
                </a:solidFill>
                <a:latin typeface="Arial"/>
                <a:cs typeface="Arial"/>
              </a:rPr>
              <a:t>DE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78145" y="2159959"/>
            <a:ext cx="1397884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105" dirty="0">
                <a:solidFill>
                  <a:srgbClr val="303A39"/>
                </a:solidFill>
                <a:latin typeface="Arial"/>
                <a:cs typeface="Arial"/>
              </a:rPr>
              <a:t>LA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47148" y="2198709"/>
            <a:ext cx="4377059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716" dirty="0">
                <a:solidFill>
                  <a:srgbClr val="303A39"/>
                </a:solidFill>
                <a:latin typeface="Arial"/>
                <a:cs typeface="Arial"/>
              </a:rPr>
              <a:t>LESIÓN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79484" y="2169237"/>
            <a:ext cx="4860068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813" dirty="0">
                <a:solidFill>
                  <a:srgbClr val="303A39"/>
                </a:solidFill>
                <a:latin typeface="Arial"/>
                <a:cs typeface="Arial"/>
              </a:rPr>
              <a:t>(BETTS)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951929" y="3561935"/>
            <a:ext cx="524294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dirty="0">
                <a:latin typeface="Arial"/>
                <a:cs typeface="Arial"/>
              </a:rPr>
              <a:t>La</a:t>
            </a:r>
            <a:endParaRPr sz="3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560300" y="3561935"/>
            <a:ext cx="2747614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214" dirty="0">
                <a:latin typeface="Arial"/>
                <a:cs typeface="Arial"/>
              </a:rPr>
              <a:t>clasificación</a:t>
            </a:r>
            <a:endParaRPr sz="3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391990" y="3561935"/>
            <a:ext cx="623846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232" dirty="0">
                <a:latin typeface="Arial"/>
                <a:cs typeface="Arial"/>
              </a:rPr>
              <a:t>de</a:t>
            </a:r>
            <a:endParaRPr sz="3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27809" y="3718446"/>
            <a:ext cx="1395248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61" dirty="0">
                <a:solidFill>
                  <a:srgbClr val="303A39"/>
                </a:solidFill>
                <a:latin typeface="Arial"/>
                <a:cs typeface="Arial"/>
              </a:rPr>
              <a:t>Comparación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3654" y="3718446"/>
            <a:ext cx="860619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34" dirty="0">
                <a:solidFill>
                  <a:srgbClr val="303A39"/>
                </a:solidFill>
                <a:latin typeface="Arial"/>
                <a:cs typeface="Arial"/>
              </a:rPr>
              <a:t>de Zona</a:t>
            </a:r>
            <a:endParaRPr sz="1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13809" y="3718446"/>
            <a:ext cx="296493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22" dirty="0">
                <a:solidFill>
                  <a:srgbClr val="303A39"/>
                </a:solidFill>
                <a:latin typeface="Arial"/>
                <a:cs typeface="Arial"/>
              </a:rPr>
              <a:t>de</a:t>
            </a:r>
            <a:endParaRPr sz="1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30900" y="3718446"/>
            <a:ext cx="716822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50" dirty="0">
                <a:solidFill>
                  <a:srgbClr val="303A39"/>
                </a:solidFill>
                <a:latin typeface="Arial"/>
                <a:cs typeface="Arial"/>
              </a:rPr>
              <a:t>Lesión</a:t>
            </a:r>
            <a:endParaRPr sz="1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72006" y="3718446"/>
            <a:ext cx="1041287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34" dirty="0">
                <a:solidFill>
                  <a:srgbClr val="303A39"/>
                </a:solidFill>
                <a:latin typeface="Arial"/>
                <a:cs typeface="Arial"/>
              </a:rPr>
              <a:t>(Menor es</a:t>
            </a:r>
            <a:endParaRPr sz="1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33890" y="3718446"/>
            <a:ext cx="683638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38" dirty="0">
                <a:solidFill>
                  <a:srgbClr val="303A39"/>
                </a:solidFill>
                <a:latin typeface="Arial"/>
                <a:cs typeface="Arial"/>
              </a:rPr>
              <a:t>Mejor)</a:t>
            </a:r>
            <a:endParaRPr sz="1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42212" y="4177680"/>
            <a:ext cx="2847165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376" dirty="0">
                <a:latin typeface="Arial"/>
                <a:cs typeface="Arial"/>
              </a:rPr>
              <a:t>Birmingham</a:t>
            </a:r>
            <a:endParaRPr sz="3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599264" y="4177680"/>
            <a:ext cx="1700478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-57" dirty="0">
                <a:latin typeface="Arial"/>
                <a:cs typeface="Arial"/>
              </a:rPr>
              <a:t>(BETTS)</a:t>
            </a:r>
            <a:endParaRPr sz="3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257958" y="4793425"/>
            <a:ext cx="2751301" cy="1066595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71245">
              <a:lnSpc>
                <a:spcPts val="3525"/>
              </a:lnSpc>
            </a:pPr>
            <a:r>
              <a:rPr sz="3350" spc="209" dirty="0">
                <a:latin typeface="Arial"/>
                <a:cs typeface="Arial"/>
              </a:rPr>
              <a:t>estandariza</a:t>
            </a:r>
            <a:endParaRPr sz="3350">
              <a:latin typeface="Arial"/>
              <a:cs typeface="Arial"/>
            </a:endParaRPr>
          </a:p>
          <a:p>
            <a:pPr marL="12700" marR="63817">
              <a:lnSpc>
                <a:spcPct val="95825"/>
              </a:lnSpc>
              <a:spcBef>
                <a:spcPts val="819"/>
              </a:spcBef>
            </a:pPr>
            <a:r>
              <a:rPr sz="3350" spc="248" dirty="0">
                <a:latin typeface="Arial"/>
                <a:cs typeface="Arial"/>
              </a:rPr>
              <a:t>descripción</a:t>
            </a:r>
            <a:endParaRPr sz="3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38477" y="4793425"/>
            <a:ext cx="684115" cy="1066595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45071" marR="151170" algn="ctr">
              <a:lnSpc>
                <a:spcPts val="3525"/>
              </a:lnSpc>
            </a:pPr>
            <a:r>
              <a:rPr sz="3350" spc="-133" dirty="0">
                <a:latin typeface="Arial"/>
                <a:cs typeface="Arial"/>
              </a:rPr>
              <a:t>la</a:t>
            </a:r>
            <a:endParaRPr sz="33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819"/>
              </a:spcBef>
            </a:pPr>
            <a:r>
              <a:rPr sz="3350" spc="147" dirty="0">
                <a:latin typeface="Arial"/>
                <a:cs typeface="Arial"/>
              </a:rPr>
              <a:t>del</a:t>
            </a:r>
            <a:endParaRPr sz="3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4819" y="5702105"/>
            <a:ext cx="716822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4" dirty="0">
                <a:solidFill>
                  <a:srgbClr val="303A39"/>
                </a:solidFill>
                <a:latin typeface="Arial"/>
                <a:cs typeface="Arial"/>
              </a:rPr>
              <a:t>Zona I</a:t>
            </a:r>
            <a:r>
              <a:rPr sz="1650" spc="4" dirty="0">
                <a:solidFill>
                  <a:srgbClr val="5B5B5B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20090" y="6024916"/>
            <a:ext cx="2419462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342" dirty="0">
                <a:latin typeface="Arial"/>
                <a:cs typeface="Arial"/>
              </a:rPr>
              <a:t>t</a:t>
            </a:r>
            <a:r>
              <a:rPr sz="3350" spc="266" dirty="0">
                <a:latin typeface="Arial"/>
                <a:cs typeface="Arial"/>
              </a:rPr>
              <a:t>r</a:t>
            </a:r>
            <a:r>
              <a:rPr sz="3350" spc="-37" dirty="0">
                <a:latin typeface="Arial"/>
                <a:cs typeface="Arial"/>
              </a:rPr>
              <a:t>a</a:t>
            </a:r>
            <a:r>
              <a:rPr sz="3350" spc="427" dirty="0">
                <a:latin typeface="Arial"/>
                <a:cs typeface="Arial"/>
              </a:rPr>
              <a:t>u</a:t>
            </a:r>
            <a:r>
              <a:rPr sz="3350" spc="919" dirty="0">
                <a:latin typeface="Arial"/>
                <a:cs typeface="Arial"/>
              </a:rPr>
              <a:t>m</a:t>
            </a:r>
            <a:r>
              <a:rPr sz="3350" spc="185" dirty="0">
                <a:latin typeface="Arial"/>
                <a:cs typeface="Arial"/>
              </a:rPr>
              <a:t>a</a:t>
            </a:r>
            <a:r>
              <a:rPr sz="3350" spc="-64" dirty="0">
                <a:latin typeface="Arial"/>
                <a:cs typeface="Arial"/>
              </a:rPr>
              <a:t>.</a:t>
            </a:r>
            <a:r>
              <a:rPr sz="3350" spc="0" dirty="0">
                <a:latin typeface="Arial"/>
                <a:cs typeface="Arial"/>
              </a:rPr>
              <a:t> </a:t>
            </a:r>
            <a:r>
              <a:rPr sz="3350" spc="-404" dirty="0">
                <a:latin typeface="Arial"/>
                <a:cs typeface="Arial"/>
              </a:rPr>
              <a:t> </a:t>
            </a:r>
            <a:r>
              <a:rPr sz="3350" spc="0" dirty="0">
                <a:latin typeface="Arial"/>
                <a:cs typeface="Arial"/>
              </a:rPr>
              <a:t>La</a:t>
            </a:r>
            <a:endParaRPr sz="33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131003" y="6024916"/>
            <a:ext cx="1479252" cy="450850"/>
          </a:xfrm>
          <a:prstGeom prst="rect">
            <a:avLst/>
          </a:prstGeom>
        </p:spPr>
        <p:txBody>
          <a:bodyPr wrap="square" lIns="0" tIns="22447" rIns="0" bIns="0" rtlCol="0">
            <a:noAutofit/>
          </a:bodyPr>
          <a:lstStyle/>
          <a:p>
            <a:pPr marL="12700">
              <a:lnSpc>
                <a:spcPts val="3535"/>
              </a:lnSpc>
            </a:pPr>
            <a:r>
              <a:rPr sz="1950" spc="-102" baseline="69125" dirty="0">
                <a:latin typeface="Times New Roman"/>
                <a:cs typeface="Times New Roman"/>
              </a:rPr>
              <a:t>11</a:t>
            </a:r>
            <a:r>
              <a:rPr sz="3350" spc="267" dirty="0">
                <a:latin typeface="Arial"/>
                <a:cs typeface="Arial"/>
              </a:rPr>
              <a:t>Zona</a:t>
            </a:r>
            <a:r>
              <a:rPr sz="1950" spc="-102" baseline="69125" dirty="0">
                <a:latin typeface="Times New Roman"/>
                <a:cs typeface="Times New Roman"/>
              </a:rPr>
              <a:t>11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686958" y="6024916"/>
            <a:ext cx="620159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213" dirty="0">
                <a:latin typeface="Arial"/>
                <a:cs typeface="Arial"/>
              </a:rPr>
              <a:t>de</a:t>
            </a:r>
            <a:endParaRPr sz="3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15954" y="6640661"/>
            <a:ext cx="1800030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19" dirty="0">
                <a:latin typeface="Arial"/>
                <a:cs typeface="Arial"/>
              </a:rPr>
              <a:t>la  lesión</a:t>
            </a:r>
            <a:endParaRPr sz="33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600061" y="6640661"/>
            <a:ext cx="539043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dirty="0">
                <a:latin typeface="Arial"/>
                <a:cs typeface="Arial"/>
              </a:rPr>
              <a:t>es</a:t>
            </a:r>
            <a:endParaRPr sz="3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15806" y="6640661"/>
            <a:ext cx="612785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185" dirty="0">
                <a:latin typeface="Arial"/>
                <a:cs typeface="Arial"/>
              </a:rPr>
              <a:t>un</a:t>
            </a:r>
            <a:endParaRPr sz="3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97919" y="6640661"/>
            <a:ext cx="1353891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258" dirty="0">
                <a:latin typeface="Arial"/>
                <a:cs typeface="Arial"/>
              </a:rPr>
              <a:t>factor</a:t>
            </a:r>
            <a:endParaRPr sz="3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17848" y="7252719"/>
            <a:ext cx="3713633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194" dirty="0">
                <a:latin typeface="Arial"/>
                <a:cs typeface="Arial"/>
              </a:rPr>
              <a:t>pronóstico clave:</a:t>
            </a:r>
            <a:endParaRPr sz="3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1187" y="7401856"/>
            <a:ext cx="650455" cy="234950"/>
          </a:xfrm>
          <a:prstGeom prst="rect">
            <a:avLst/>
          </a:prstGeom>
        </p:spPr>
        <p:txBody>
          <a:bodyPr wrap="square" lIns="0" tIns="11334" rIns="0" bIns="0" rtlCol="0">
            <a:noAutofit/>
          </a:bodyPr>
          <a:lstStyle/>
          <a:p>
            <a:pPr marL="12700">
              <a:lnSpc>
                <a:spcPts val="1785"/>
              </a:lnSpc>
            </a:pPr>
            <a:r>
              <a:rPr sz="1650" spc="-5" dirty="0">
                <a:solidFill>
                  <a:srgbClr val="303A39"/>
                </a:solidFill>
                <a:latin typeface="Arial"/>
                <a:cs typeface="Arial"/>
              </a:rPr>
              <a:t>Zo</a:t>
            </a:r>
            <a:r>
              <a:rPr sz="1650" spc="-5" dirty="0">
                <a:solidFill>
                  <a:srgbClr val="4C4C4C"/>
                </a:solidFill>
                <a:latin typeface="Arial"/>
                <a:cs typeface="Arial"/>
              </a:rPr>
              <a:t>n</a:t>
            </a:r>
            <a:r>
              <a:rPr sz="1650" spc="-5" dirty="0">
                <a:solidFill>
                  <a:srgbClr val="303A39"/>
                </a:solidFill>
                <a:latin typeface="Arial"/>
                <a:cs typeface="Arial"/>
              </a:rPr>
              <a:t>a </a:t>
            </a:r>
            <a:r>
              <a:rPr sz="1650" spc="-5" dirty="0">
                <a:solidFill>
                  <a:srgbClr val="5B5B5B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15954" y="7868464"/>
            <a:ext cx="2644375" cy="1062908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838609">
              <a:lnSpc>
                <a:spcPts val="3525"/>
              </a:lnSpc>
            </a:pPr>
            <a:r>
              <a:rPr sz="3350" spc="158" dirty="0">
                <a:latin typeface="Arial"/>
                <a:cs typeface="Arial"/>
              </a:rPr>
              <a:t>lesiones</a:t>
            </a:r>
            <a:endParaRPr sz="3350">
              <a:latin typeface="Arial"/>
              <a:cs typeface="Arial"/>
            </a:endParaRPr>
          </a:p>
          <a:p>
            <a:pPr marL="12700" marR="63817">
              <a:lnSpc>
                <a:spcPct val="95825"/>
              </a:lnSpc>
              <a:spcBef>
                <a:spcPts val="790"/>
              </a:spcBef>
            </a:pPr>
            <a:r>
              <a:rPr sz="3350" spc="206" dirty="0">
                <a:latin typeface="Arial"/>
                <a:cs typeface="Arial"/>
              </a:rPr>
              <a:t>posteriores</a:t>
            </a:r>
            <a:endParaRPr sz="33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285861" y="7868464"/>
            <a:ext cx="1868539" cy="1062908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2949" marR="140109" algn="ctr">
              <a:lnSpc>
                <a:spcPts val="3525"/>
              </a:lnSpc>
            </a:pPr>
            <a:r>
              <a:rPr sz="3350" spc="226" dirty="0">
                <a:latin typeface="Arial"/>
                <a:cs typeface="Arial"/>
              </a:rPr>
              <a:t>más</a:t>
            </a:r>
            <a:endParaRPr sz="335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790"/>
              </a:spcBef>
            </a:pPr>
            <a:r>
              <a:rPr sz="3350" spc="109" dirty="0">
                <a:latin typeface="Arial"/>
                <a:cs typeface="Arial"/>
              </a:rPr>
              <a:t>(Zona</a:t>
            </a:r>
            <a:r>
              <a:rPr lang="es-ES" sz="3350" spc="109" dirty="0">
                <a:latin typeface="Arial"/>
                <a:cs typeface="Arial"/>
              </a:rPr>
              <a:t> III)</a:t>
            </a:r>
            <a:endParaRPr sz="33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44306" y="8965356"/>
            <a:ext cx="154030" cy="243840"/>
          </a:xfrm>
          <a:prstGeom prst="rect">
            <a:avLst/>
          </a:prstGeom>
        </p:spPr>
        <p:txBody>
          <a:bodyPr wrap="square" lIns="0" tIns="11779" rIns="0" bIns="0" rtlCol="0">
            <a:noAutofit/>
          </a:bodyPr>
          <a:lstStyle/>
          <a:p>
            <a:pPr marL="12700">
              <a:lnSpc>
                <a:spcPts val="1855"/>
              </a:lnSpc>
            </a:pPr>
            <a:r>
              <a:rPr sz="1700" spc="281" dirty="0">
                <a:latin typeface="Arial"/>
                <a:cs typeface="Arial"/>
              </a:rPr>
              <a:t>,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76841" y="9096267"/>
            <a:ext cx="834011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148" dirty="0">
                <a:latin typeface="Arial"/>
                <a:cs typeface="Arial"/>
              </a:rPr>
              <a:t>son</a:t>
            </a:r>
            <a:endParaRPr sz="3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17051" y="9096267"/>
            <a:ext cx="2629627" cy="450850"/>
          </a:xfrm>
          <a:prstGeom prst="rect">
            <a:avLst/>
          </a:prstGeom>
        </p:spPr>
        <p:txBody>
          <a:bodyPr wrap="square" lIns="0" tIns="22383" rIns="0" bIns="0" rtlCol="0">
            <a:noAutofit/>
          </a:bodyPr>
          <a:lstStyle/>
          <a:p>
            <a:pPr marL="12700">
              <a:lnSpc>
                <a:spcPts val="3525"/>
              </a:lnSpc>
            </a:pPr>
            <a:r>
              <a:rPr sz="3350" spc="62" dirty="0">
                <a:latin typeface="Arial"/>
                <a:cs typeface="Arial"/>
              </a:rPr>
              <a:t>mas  graves.</a:t>
            </a:r>
            <a:endParaRPr sz="3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3335" y="9422814"/>
            <a:ext cx="1446105" cy="229870"/>
          </a:xfrm>
          <a:prstGeom prst="rect">
            <a:avLst/>
          </a:prstGeom>
        </p:spPr>
        <p:txBody>
          <a:bodyPr wrap="square" lIns="0" tIns="11080" rIns="0" bIns="0" rtlCol="0">
            <a:noAutofit/>
          </a:bodyPr>
          <a:lstStyle/>
          <a:p>
            <a:pPr marL="12700">
              <a:lnSpc>
                <a:spcPts val="1745"/>
              </a:lnSpc>
            </a:pPr>
            <a:r>
              <a:rPr sz="1600" spc="26" dirty="0">
                <a:solidFill>
                  <a:srgbClr val="303A39"/>
                </a:solidFill>
                <a:latin typeface="Arial"/>
                <a:cs typeface="Arial"/>
              </a:rPr>
              <a:t>Ca</a:t>
            </a:r>
            <a:r>
              <a:rPr sz="1600" spc="26" dirty="0">
                <a:solidFill>
                  <a:srgbClr val="4C4C4C"/>
                </a:solidFill>
                <a:latin typeface="Arial"/>
                <a:cs typeface="Arial"/>
              </a:rPr>
              <a:t>s</a:t>
            </a:r>
            <a:r>
              <a:rPr sz="1600" spc="26" dirty="0">
                <a:solidFill>
                  <a:srgbClr val="303A39"/>
                </a:solidFill>
                <a:latin typeface="Arial"/>
                <a:cs typeface="Arial"/>
              </a:rPr>
              <a:t>o </a:t>
            </a:r>
            <a:r>
              <a:rPr sz="1600" spc="26" dirty="0">
                <a:solidFill>
                  <a:srgbClr val="5B5B5B"/>
                </a:solidFill>
                <a:latin typeface="Arial"/>
                <a:cs typeface="Arial"/>
              </a:rPr>
              <a:t>1</a:t>
            </a:r>
            <a:r>
              <a:rPr sz="1600" spc="26" dirty="0">
                <a:solidFill>
                  <a:srgbClr val="7F7F7F"/>
                </a:solidFill>
                <a:latin typeface="Arial"/>
                <a:cs typeface="Arial"/>
              </a:rPr>
              <a:t>: </a:t>
            </a:r>
            <a:r>
              <a:rPr sz="1600" spc="26" dirty="0">
                <a:solidFill>
                  <a:srgbClr val="303A39"/>
                </a:solidFill>
                <a:latin typeface="Arial"/>
                <a:cs typeface="Arial"/>
              </a:rPr>
              <a:t>SCXM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612216" y="9426502"/>
            <a:ext cx="1423983" cy="229870"/>
          </a:xfrm>
          <a:prstGeom prst="rect">
            <a:avLst/>
          </a:prstGeom>
        </p:spPr>
        <p:txBody>
          <a:bodyPr wrap="square" lIns="0" tIns="11080" rIns="0" bIns="0" rtlCol="0">
            <a:noAutofit/>
          </a:bodyPr>
          <a:lstStyle/>
          <a:p>
            <a:pPr marL="12700">
              <a:lnSpc>
                <a:spcPts val="1745"/>
              </a:lnSpc>
            </a:pPr>
            <a:r>
              <a:rPr sz="1600" spc="21" dirty="0">
                <a:solidFill>
                  <a:srgbClr val="303A39"/>
                </a:solidFill>
                <a:latin typeface="Arial"/>
                <a:cs typeface="Arial"/>
              </a:rPr>
              <a:t>Ca</a:t>
            </a:r>
            <a:r>
              <a:rPr sz="1600" spc="21" dirty="0">
                <a:solidFill>
                  <a:srgbClr val="4C4C4C"/>
                </a:solidFill>
                <a:latin typeface="Arial"/>
                <a:cs typeface="Arial"/>
              </a:rPr>
              <a:t>s</a:t>
            </a:r>
            <a:r>
              <a:rPr sz="1600" spc="21" dirty="0">
                <a:solidFill>
                  <a:srgbClr val="303A39"/>
                </a:solidFill>
                <a:latin typeface="Arial"/>
                <a:cs typeface="Arial"/>
              </a:rPr>
              <a:t>o 2</a:t>
            </a:r>
            <a:r>
              <a:rPr sz="1600" spc="21" dirty="0">
                <a:solidFill>
                  <a:srgbClr val="7F7F7F"/>
                </a:solidFill>
                <a:latin typeface="Arial"/>
                <a:cs typeface="Arial"/>
              </a:rPr>
              <a:t>: </a:t>
            </a:r>
            <a:r>
              <a:rPr sz="1600" spc="21" dirty="0">
                <a:solidFill>
                  <a:srgbClr val="303A39"/>
                </a:solidFill>
                <a:latin typeface="Arial"/>
                <a:cs typeface="Arial"/>
              </a:rPr>
              <a:t>S</a:t>
            </a:r>
            <a:r>
              <a:rPr sz="1600" spc="21" dirty="0">
                <a:solidFill>
                  <a:srgbClr val="4C4C4C"/>
                </a:solidFill>
                <a:latin typeface="Arial"/>
                <a:cs typeface="Arial"/>
              </a:rPr>
              <a:t>A</a:t>
            </a:r>
            <a:r>
              <a:rPr sz="1600" spc="21" dirty="0">
                <a:solidFill>
                  <a:srgbClr val="303A39"/>
                </a:solidFill>
                <a:latin typeface="Arial"/>
                <a:cs typeface="Arial"/>
              </a:rPr>
              <a:t>EM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/>
          <p:nvPr/>
        </p:nvSpPr>
        <p:spPr>
          <a:xfrm>
            <a:off x="2946788" y="790836"/>
            <a:ext cx="8178411" cy="1233758"/>
          </a:xfrm>
          <a:prstGeom prst="rect">
            <a:avLst/>
          </a:prstGeom>
        </p:spPr>
        <p:txBody>
          <a:bodyPr wrap="square" lIns="0" tIns="25939" rIns="0" bIns="0" rtlCol="0">
            <a:noAutofit/>
          </a:bodyPr>
          <a:lstStyle/>
          <a:p>
            <a:pPr marR="1079100" algn="r">
              <a:lnSpc>
                <a:spcPts val="4085"/>
              </a:lnSpc>
            </a:pPr>
            <a:endParaRPr sz="4200" dirty="0">
              <a:latin typeface="Arial"/>
              <a:cs typeface="Arial"/>
            </a:endParaRPr>
          </a:p>
          <a:p>
            <a:pPr marL="12700">
              <a:lnSpc>
                <a:spcPts val="5630"/>
              </a:lnSpc>
              <a:spcBef>
                <a:spcPts val="77"/>
              </a:spcBef>
            </a:pPr>
            <a:r>
              <a:rPr sz="5850" spc="2036" dirty="0">
                <a:solidFill>
                  <a:srgbClr val="27403B"/>
                </a:solidFill>
                <a:latin typeface="Arial"/>
                <a:cs typeface="Arial"/>
              </a:rPr>
              <a:t>VA</a:t>
            </a:r>
            <a:r>
              <a:rPr lang="es-ES" sz="5850" spc="2036" dirty="0">
                <a:solidFill>
                  <a:srgbClr val="27403B"/>
                </a:solidFill>
                <a:latin typeface="Arial"/>
                <a:cs typeface="Arial"/>
              </a:rPr>
              <a:t>L</a:t>
            </a:r>
            <a:r>
              <a:rPr sz="5850" spc="2036" dirty="0">
                <a:solidFill>
                  <a:srgbClr val="27403B"/>
                </a:solidFill>
                <a:latin typeface="Arial"/>
                <a:cs typeface="Arial"/>
              </a:rPr>
              <a:t>ORACI</a:t>
            </a:r>
            <a:r>
              <a:rPr lang="es-ES" sz="5850" spc="2036" dirty="0" err="1">
                <a:solidFill>
                  <a:srgbClr val="27403B"/>
                </a:solidFill>
                <a:latin typeface="Arial"/>
                <a:cs typeface="Arial"/>
              </a:rPr>
              <a:t>Ó</a:t>
            </a:r>
            <a:r>
              <a:rPr sz="5850" spc="2036" dirty="0">
                <a:solidFill>
                  <a:srgbClr val="27403B"/>
                </a:solidFill>
                <a:latin typeface="Arial"/>
                <a:cs typeface="Arial"/>
              </a:rPr>
              <a:t>N</a:t>
            </a:r>
            <a:endParaRPr sz="5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50514" y="1270214"/>
            <a:ext cx="3737040" cy="754380"/>
          </a:xfrm>
          <a:prstGeom prst="rect">
            <a:avLst/>
          </a:prstGeom>
        </p:spPr>
        <p:txBody>
          <a:bodyPr wrap="square" lIns="0" tIns="37719" rIns="0" bIns="0" rtlCol="0">
            <a:noAutofit/>
          </a:bodyPr>
          <a:lstStyle/>
          <a:p>
            <a:pPr marL="12700">
              <a:lnSpc>
                <a:spcPts val="5940"/>
              </a:lnSpc>
            </a:pPr>
            <a:r>
              <a:rPr sz="5750" spc="1498" dirty="0">
                <a:solidFill>
                  <a:srgbClr val="27403B"/>
                </a:solidFill>
                <a:latin typeface="Arial"/>
                <a:cs typeface="Arial"/>
              </a:rPr>
              <a:t>SEG</a:t>
            </a:r>
            <a:r>
              <a:rPr lang="es-ES" sz="5750" spc="1498" dirty="0">
                <a:solidFill>
                  <a:srgbClr val="27403B"/>
                </a:solidFill>
                <a:latin typeface="Arial"/>
                <a:cs typeface="Arial"/>
              </a:rPr>
              <a:t>Ú</a:t>
            </a:r>
            <a:r>
              <a:rPr sz="5750" spc="1498" dirty="0">
                <a:solidFill>
                  <a:srgbClr val="27403B"/>
                </a:solidFill>
                <a:latin typeface="Arial"/>
                <a:cs typeface="Arial"/>
              </a:rPr>
              <a:t>N</a:t>
            </a:r>
            <a:endParaRPr sz="57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11806" y="2017188"/>
            <a:ext cx="1248250" cy="754380"/>
          </a:xfrm>
          <a:prstGeom prst="rect">
            <a:avLst/>
          </a:prstGeom>
        </p:spPr>
        <p:txBody>
          <a:bodyPr wrap="square" lIns="0" tIns="37719" rIns="0" bIns="0" rtlCol="0">
            <a:noAutofit/>
          </a:bodyPr>
          <a:lstStyle/>
          <a:p>
            <a:pPr marL="12700">
              <a:lnSpc>
                <a:spcPts val="5940"/>
              </a:lnSpc>
            </a:pPr>
            <a:r>
              <a:rPr sz="5750" spc="853" dirty="0">
                <a:solidFill>
                  <a:srgbClr val="27403B"/>
                </a:solidFill>
                <a:latin typeface="Arial"/>
                <a:cs typeface="Arial"/>
              </a:rPr>
              <a:t>EL</a:t>
            </a:r>
            <a:endParaRPr sz="57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10200" y="2017188"/>
            <a:ext cx="2151588" cy="754380"/>
          </a:xfrm>
          <a:prstGeom prst="rect">
            <a:avLst/>
          </a:prstGeom>
        </p:spPr>
        <p:txBody>
          <a:bodyPr wrap="square" lIns="0" tIns="37719" rIns="0" bIns="0" rtlCol="0">
            <a:noAutofit/>
          </a:bodyPr>
          <a:lstStyle/>
          <a:p>
            <a:pPr marL="12700">
              <a:lnSpc>
                <a:spcPts val="5940"/>
              </a:lnSpc>
            </a:pPr>
            <a:r>
              <a:rPr sz="5750" spc="1342" dirty="0">
                <a:solidFill>
                  <a:srgbClr val="27403B"/>
                </a:solidFill>
                <a:latin typeface="Arial"/>
                <a:cs typeface="Arial"/>
              </a:rPr>
              <a:t>OTS</a:t>
            </a:r>
            <a:endParaRPr sz="5750" dirty="0">
              <a:latin typeface="Arial"/>
              <a:cs typeface="Arial"/>
            </a:endParaRPr>
          </a:p>
        </p:txBody>
      </p:sp>
      <p:graphicFrame>
        <p:nvGraphicFramePr>
          <p:cNvPr id="43" name="Tabla 42">
            <a:extLst>
              <a:ext uri="{FF2B5EF4-FFF2-40B4-BE49-F238E27FC236}">
                <a16:creationId xmlns:a16="http://schemas.microsoft.com/office/drawing/2014/main" xmlns="" id="{EDE3F920-5E49-E67D-FC6B-E623E6F4C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71177"/>
              </p:ext>
            </p:extLst>
          </p:nvPr>
        </p:nvGraphicFramePr>
        <p:xfrm>
          <a:off x="1485900" y="2933700"/>
          <a:ext cx="15316200" cy="72201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5104799">
                  <a:extLst>
                    <a:ext uri="{9D8B030D-6E8A-4147-A177-3AD203B41FA5}">
                      <a16:colId xmlns:a16="http://schemas.microsoft.com/office/drawing/2014/main" xmlns="" val="3763909611"/>
                    </a:ext>
                  </a:extLst>
                </a:gridCol>
                <a:gridCol w="5104799">
                  <a:extLst>
                    <a:ext uri="{9D8B030D-6E8A-4147-A177-3AD203B41FA5}">
                      <a16:colId xmlns:a16="http://schemas.microsoft.com/office/drawing/2014/main" xmlns="" val="556570399"/>
                    </a:ext>
                  </a:extLst>
                </a:gridCol>
                <a:gridCol w="5106602">
                  <a:extLst>
                    <a:ext uri="{9D8B030D-6E8A-4147-A177-3AD203B41FA5}">
                      <a16:colId xmlns:a16="http://schemas.microsoft.com/office/drawing/2014/main" xmlns="" val="1578750551"/>
                    </a:ext>
                  </a:extLst>
                </a:gridCol>
              </a:tblGrid>
              <a:tr h="4339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FACTOR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CASO 1: CSXM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 dirty="0">
                          <a:effectLst/>
                        </a:rPr>
                        <a:t>CASO 2: SAEM</a:t>
                      </a:r>
                      <a:endParaRPr lang="es-P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5210928"/>
                  </a:ext>
                </a:extLst>
              </a:tr>
              <a:tr h="1349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 dirty="0">
                          <a:effectLst/>
                        </a:rPr>
                        <a:t>Agudeza Visual Inicial (AVI)</a:t>
                      </a:r>
                      <a:endParaRPr lang="es-P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CD a 30 cm (+90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No determinable (asumido SPL) (+60)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11372901"/>
                  </a:ext>
                </a:extLst>
              </a:tr>
              <a:tr h="891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 dirty="0">
                          <a:effectLst/>
                        </a:rPr>
                        <a:t>Ruptura de Globo Ocular</a:t>
                      </a:r>
                      <a:endParaRPr lang="es-P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Presente (-23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Presente (-23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08314422"/>
                  </a:ext>
                </a:extLst>
              </a:tr>
              <a:tr h="434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Endoftalmitis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Presente (-17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7909950"/>
                  </a:ext>
                </a:extLst>
              </a:tr>
              <a:tr h="434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Perforación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6990204"/>
                  </a:ext>
                </a:extLst>
              </a:tr>
              <a:tr h="891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Desprendimiento de retina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Presente (-11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3307172"/>
                  </a:ext>
                </a:extLst>
              </a:tr>
              <a:tr h="891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Defecto Pupilar Aferente Relativo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Ausente (0 pts.)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67808795"/>
                  </a:ext>
                </a:extLst>
              </a:tr>
              <a:tr h="434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Puntaje Total OTS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50 pts.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26 pts.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11320918"/>
                  </a:ext>
                </a:extLst>
              </a:tr>
              <a:tr h="434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Categoría OTS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Categoría 2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Categoría 1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58499924"/>
                  </a:ext>
                </a:extLst>
              </a:tr>
              <a:tr h="891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Pronóstico Visual Probable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>
                          <a:effectLst/>
                        </a:rPr>
                        <a:t>MM o CD</a:t>
                      </a:r>
                      <a:endParaRPr lang="es-P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PE" sz="2800" kern="100" dirty="0">
                          <a:effectLst/>
                        </a:rPr>
                        <a:t>NPL o PL</a:t>
                      </a:r>
                      <a:endParaRPr lang="es-P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4735287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59"/>
          <p:cNvSpPr/>
          <p:nvPr/>
        </p:nvSpPr>
        <p:spPr>
          <a:xfrm>
            <a:off x="10799506" y="3023419"/>
            <a:ext cx="4490883" cy="448719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398661" y="1137070"/>
            <a:ext cx="3691259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lang="es-ES" sz="6250" spc="1612" dirty="0">
                <a:solidFill>
                  <a:srgbClr val="273E3A"/>
                </a:solidFill>
                <a:latin typeface="Arial"/>
                <a:cs typeface="Arial"/>
              </a:rPr>
              <a:t>T</a:t>
            </a:r>
            <a:r>
              <a:rPr sz="6250" spc="1612" dirty="0">
                <a:solidFill>
                  <a:srgbClr val="273E3A"/>
                </a:solidFill>
                <a:latin typeface="Arial"/>
                <a:cs typeface="Arial"/>
              </a:rPr>
              <a:t>OGA: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756809" y="1137070"/>
            <a:ext cx="2422897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565" dirty="0">
                <a:solidFill>
                  <a:srgbClr val="273E3A"/>
                </a:solidFill>
                <a:latin typeface="Arial"/>
                <a:cs typeface="Arial"/>
              </a:rPr>
              <a:t>UNA</a:t>
            </a:r>
            <a:endParaRPr sz="62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780228" y="1137070"/>
            <a:ext cx="6231668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844" dirty="0">
                <a:solidFill>
                  <a:srgbClr val="273E3A"/>
                </a:solidFill>
                <a:latin typeface="Arial"/>
                <a:cs typeface="Arial"/>
              </a:rPr>
              <a:t>URGENCIA</a:t>
            </a:r>
            <a:endParaRPr sz="62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97267" y="2069906"/>
            <a:ext cx="6412336" cy="817880"/>
          </a:xfrm>
          <a:prstGeom prst="rect">
            <a:avLst/>
          </a:prstGeom>
        </p:spPr>
        <p:txBody>
          <a:bodyPr wrap="square" lIns="0" tIns="40894" rIns="0" bIns="0" rtlCol="0">
            <a:noAutofit/>
          </a:bodyPr>
          <a:lstStyle/>
          <a:p>
            <a:pPr marL="12700">
              <a:lnSpc>
                <a:spcPts val="6440"/>
              </a:lnSpc>
            </a:pPr>
            <a:r>
              <a:rPr sz="6250" spc="1936" dirty="0">
                <a:solidFill>
                  <a:srgbClr val="273E3A"/>
                </a:solidFill>
                <a:latin typeface="Arial"/>
                <a:cs typeface="Arial"/>
              </a:rPr>
              <a:t>ABSOLU</a:t>
            </a:r>
            <a:r>
              <a:rPr lang="es-ES" sz="6250" spc="1936" dirty="0">
                <a:solidFill>
                  <a:srgbClr val="273E3A"/>
                </a:solidFill>
                <a:latin typeface="Arial"/>
                <a:cs typeface="Arial"/>
              </a:rPr>
              <a:t>T</a:t>
            </a:r>
            <a:r>
              <a:rPr sz="6250" spc="1936" dirty="0">
                <a:solidFill>
                  <a:srgbClr val="273E3A"/>
                </a:solidFill>
                <a:latin typeface="Arial"/>
                <a:cs typeface="Arial"/>
              </a:rPr>
              <a:t>A</a:t>
            </a:r>
            <a:endParaRPr sz="625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42441" y="3336274"/>
            <a:ext cx="475299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-20" dirty="0">
                <a:latin typeface="Arial"/>
                <a:cs typeface="Arial"/>
              </a:rPr>
              <a:t>Un</a:t>
            </a:r>
            <a:endParaRPr sz="25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059448" y="3330260"/>
            <a:ext cx="1290147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93" dirty="0">
                <a:latin typeface="Arial"/>
                <a:cs typeface="Arial"/>
              </a:rPr>
              <a:t>trauma</a:t>
            </a:r>
            <a:endParaRPr sz="25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34287" y="3330260"/>
            <a:ext cx="1120541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31" dirty="0">
                <a:latin typeface="Arial"/>
                <a:cs typeface="Arial"/>
              </a:rPr>
              <a:t>ocular</a:t>
            </a:r>
            <a:endParaRPr sz="25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828458" y="3330260"/>
            <a:ext cx="1282773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63" dirty="0">
                <a:latin typeface="Arial"/>
                <a:cs typeface="Arial"/>
              </a:rPr>
              <a:t>abierto</a:t>
            </a:r>
            <a:endParaRPr sz="2500">
              <a:latin typeface="Arial"/>
              <a:cs typeface="Arial"/>
            </a:endParaRPr>
          </a:p>
          <a:p>
            <a:pPr marL="226551" marR="48006">
              <a:lnSpc>
                <a:spcPct val="95825"/>
              </a:lnSpc>
              <a:spcBef>
                <a:spcPts val="1201"/>
              </a:spcBef>
            </a:pPr>
            <a:r>
              <a:rPr sz="2500" spc="222" dirty="0">
                <a:latin typeface="Arial"/>
                <a:cs typeface="Arial"/>
              </a:rPr>
              <a:t>pared</a:t>
            </a:r>
            <a:endParaRPr sz="25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29554" y="3330260"/>
            <a:ext cx="556415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64319" marR="48006">
              <a:lnSpc>
                <a:spcPts val="2670"/>
              </a:lnSpc>
            </a:pPr>
            <a:r>
              <a:rPr sz="2500" spc="69" dirty="0">
                <a:latin typeface="Arial"/>
                <a:cs typeface="Arial"/>
              </a:rPr>
              <a:t>es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201"/>
              </a:spcBef>
            </a:pPr>
            <a:r>
              <a:rPr sz="2500" spc="150" dirty="0">
                <a:latin typeface="Arial"/>
                <a:cs typeface="Arial"/>
              </a:rPr>
              <a:t>del</a:t>
            </a:r>
            <a:endParaRPr sz="25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896919" y="3330260"/>
            <a:ext cx="655967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29" dirty="0">
                <a:latin typeface="Arial"/>
                <a:cs typeface="Arial"/>
              </a:rPr>
              <a:t>una</a:t>
            </a:r>
            <a:endParaRPr sz="2500">
              <a:latin typeface="Arial"/>
              <a:cs typeface="Arial"/>
            </a:endParaRPr>
          </a:p>
          <a:p>
            <a:pPr marL="60632" marR="48006">
              <a:lnSpc>
                <a:spcPct val="95825"/>
              </a:lnSpc>
              <a:spcBef>
                <a:spcPts val="1201"/>
              </a:spcBef>
            </a:pPr>
            <a:r>
              <a:rPr sz="2500" spc="170" dirty="0">
                <a:latin typeface="Arial"/>
                <a:cs typeface="Arial"/>
              </a:rPr>
              <a:t>ojo</a:t>
            </a:r>
            <a:endParaRPr sz="25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671209" y="3330260"/>
            <a:ext cx="1349141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90129" marR="48006">
              <a:lnSpc>
                <a:spcPts val="2670"/>
              </a:lnSpc>
            </a:pPr>
            <a:r>
              <a:rPr sz="2500" spc="143" dirty="0">
                <a:latin typeface="Arial"/>
                <a:cs typeface="Arial"/>
              </a:rPr>
              <a:t>lesión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201"/>
              </a:spcBef>
            </a:pPr>
            <a:r>
              <a:rPr sz="2500" spc="217" dirty="0">
                <a:latin typeface="Arial"/>
                <a:cs typeface="Arial"/>
              </a:rPr>
              <a:t>(córnea</a:t>
            </a:r>
            <a:endParaRPr sz="2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954319" y="3330260"/>
            <a:ext cx="478986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00" dirty="0"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  <a:p>
            <a:pPr marL="233925" marR="0">
              <a:lnSpc>
                <a:spcPct val="95825"/>
              </a:lnSpc>
              <a:spcBef>
                <a:spcPts val="1201"/>
              </a:spcBef>
            </a:pPr>
            <a:r>
              <a:rPr sz="2500" spc="54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95770" y="3864889"/>
            <a:ext cx="1518747" cy="876381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 marR="48006">
              <a:lnSpc>
                <a:spcPts val="2670"/>
              </a:lnSpc>
            </a:pPr>
            <a:r>
              <a:rPr sz="2500" spc="233" dirty="0">
                <a:latin typeface="Arial"/>
                <a:cs typeface="Arial"/>
              </a:rPr>
              <a:t>espesor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172"/>
              </a:spcBef>
            </a:pPr>
            <a:r>
              <a:rPr sz="2500" spc="194" dirty="0">
                <a:latin typeface="Arial"/>
                <a:cs typeface="Arial"/>
              </a:rPr>
              <a:t>esclera),</a:t>
            </a:r>
            <a:endParaRPr sz="2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40664" y="3864889"/>
            <a:ext cx="840322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58" dirty="0">
                <a:latin typeface="Arial"/>
                <a:cs typeface="Arial"/>
              </a:rPr>
              <a:t>total</a:t>
            </a:r>
            <a:endParaRPr sz="25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39867" y="3864889"/>
            <a:ext cx="456864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10" dirty="0">
                <a:latin typeface="Arial"/>
                <a:cs typeface="Arial"/>
              </a:rPr>
              <a:t>en</a:t>
            </a:r>
            <a:endParaRPr sz="2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62987" y="3864889"/>
            <a:ext cx="313067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-36" dirty="0">
                <a:latin typeface="Arial"/>
                <a:cs typeface="Arial"/>
              </a:rPr>
              <a:t>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73399" y="4395831"/>
            <a:ext cx="1474502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77" dirty="0">
                <a:latin typeface="Arial"/>
                <a:cs typeface="Arial"/>
              </a:rPr>
              <a:t>creando</a:t>
            </a:r>
            <a:endParaRPr sz="2500">
              <a:latin typeface="Arial"/>
              <a:cs typeface="Arial"/>
            </a:endParaRPr>
          </a:p>
          <a:p>
            <a:pPr marL="20074" marR="48006">
              <a:lnSpc>
                <a:spcPct val="95825"/>
              </a:lnSpc>
              <a:spcBef>
                <a:spcPts val="1201"/>
              </a:spcBef>
            </a:pPr>
            <a:r>
              <a:rPr sz="2500" spc="247" dirty="0">
                <a:latin typeface="Arial"/>
                <a:cs typeface="Arial"/>
              </a:rPr>
              <a:t>interior</a:t>
            </a:r>
            <a:endParaRPr sz="2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59299" y="4395831"/>
            <a:ext cx="810825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63870">
              <a:lnSpc>
                <a:spcPts val="2670"/>
              </a:lnSpc>
            </a:pPr>
            <a:r>
              <a:rPr sz="2500" spc="138" dirty="0">
                <a:latin typeface="Arial"/>
                <a:cs typeface="Arial"/>
              </a:rPr>
              <a:t>una</a:t>
            </a:r>
            <a:endParaRPr sz="2500">
              <a:latin typeface="Arial"/>
              <a:cs typeface="Arial"/>
            </a:endParaRPr>
          </a:p>
          <a:p>
            <a:pPr marL="12700" marR="48006">
              <a:lnSpc>
                <a:spcPct val="95825"/>
              </a:lnSpc>
              <a:spcBef>
                <a:spcPts val="1201"/>
              </a:spcBef>
            </a:pPr>
            <a:r>
              <a:rPr sz="2500" spc="141" dirty="0">
                <a:latin typeface="Arial"/>
                <a:cs typeface="Arial"/>
              </a:rPr>
              <a:t>del</a:t>
            </a:r>
            <a:endParaRPr sz="25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36380" y="4395831"/>
            <a:ext cx="2455270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83" dirty="0">
                <a:latin typeface="Arial"/>
                <a:cs typeface="Arial"/>
              </a:rPr>
              <a:t>comunicación</a:t>
            </a:r>
            <a:endParaRPr sz="2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61593" y="4395831"/>
            <a:ext cx="1260651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56" dirty="0">
                <a:latin typeface="Arial"/>
                <a:cs typeface="Arial"/>
              </a:rPr>
              <a:t>directa</a:t>
            </a:r>
            <a:endParaRPr sz="2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59103" y="4810603"/>
            <a:ext cx="404507" cy="193040"/>
          </a:xfrm>
          <a:prstGeom prst="rect">
            <a:avLst/>
          </a:prstGeom>
        </p:spPr>
        <p:txBody>
          <a:bodyPr wrap="square" lIns="0" tIns="9175" rIns="0" bIns="0" rtlCol="0">
            <a:noAutofit/>
          </a:bodyPr>
          <a:lstStyle/>
          <a:p>
            <a:pPr marL="12700">
              <a:lnSpc>
                <a:spcPts val="1445"/>
              </a:lnSpc>
            </a:pPr>
            <a:r>
              <a:rPr sz="1300" spc="57" dirty="0">
                <a:latin typeface="Arial"/>
                <a:cs typeface="Arial"/>
              </a:rPr>
              <a:t>45</a:t>
            </a:r>
            <a:r>
              <a:rPr sz="1300" spc="57" dirty="0">
                <a:solidFill>
                  <a:srgbClr val="2A2B2B"/>
                </a:solidFill>
                <a:latin typeface="Arial"/>
                <a:cs typeface="Arial"/>
              </a:rPr>
              <a:t>%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95770" y="4930460"/>
            <a:ext cx="969370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64" dirty="0">
                <a:latin typeface="Arial"/>
                <a:cs typeface="Arial"/>
              </a:rPr>
              <a:t>entre</a:t>
            </a:r>
            <a:endParaRPr sz="2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9832" y="4930460"/>
            <a:ext cx="327815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4" dirty="0">
                <a:latin typeface="Arial"/>
                <a:cs typeface="Arial"/>
              </a:rPr>
              <a:t>el</a:t>
            </a:r>
            <a:endParaRPr sz="2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15154" y="4930460"/>
            <a:ext cx="563789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70" dirty="0">
                <a:latin typeface="Arial"/>
                <a:cs typeface="Arial"/>
              </a:rPr>
              <a:t>ojo</a:t>
            </a:r>
            <a:endParaRPr sz="2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48887" y="4930460"/>
            <a:ext cx="250386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36" dirty="0">
                <a:latin typeface="Arial"/>
                <a:cs typeface="Arial"/>
              </a:rPr>
              <a:t>y</a:t>
            </a:r>
            <a:endParaRPr sz="2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72903" y="4930460"/>
            <a:ext cx="327815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4" dirty="0">
                <a:latin typeface="Arial"/>
                <a:cs typeface="Arial"/>
              </a:rPr>
              <a:t>el</a:t>
            </a:r>
            <a:endParaRPr sz="25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00158" y="4930460"/>
            <a:ext cx="2422086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6" dirty="0">
                <a:latin typeface="Arial"/>
                <a:cs typeface="Arial"/>
              </a:rPr>
              <a:t>e</a:t>
            </a:r>
            <a:r>
              <a:rPr sz="2500" spc="250" dirty="0">
                <a:latin typeface="Arial"/>
                <a:cs typeface="Arial"/>
              </a:rPr>
              <a:t>x</a:t>
            </a:r>
            <a:r>
              <a:rPr sz="2500" spc="435" dirty="0">
                <a:latin typeface="Arial"/>
                <a:cs typeface="Arial"/>
              </a:rPr>
              <a:t>t</a:t>
            </a:r>
            <a:r>
              <a:rPr sz="2500" spc="263" dirty="0">
                <a:latin typeface="Arial"/>
                <a:cs typeface="Arial"/>
              </a:rPr>
              <a:t>e</a:t>
            </a:r>
            <a:r>
              <a:rPr sz="2500" spc="298" dirty="0">
                <a:latin typeface="Arial"/>
                <a:cs typeface="Arial"/>
              </a:rPr>
              <a:t>r</a:t>
            </a:r>
            <a:r>
              <a:rPr sz="2500" spc="110" dirty="0">
                <a:latin typeface="Arial"/>
                <a:cs typeface="Arial"/>
              </a:rPr>
              <a:t>i</a:t>
            </a:r>
            <a:r>
              <a:rPr sz="2500" spc="346" dirty="0">
                <a:latin typeface="Arial"/>
                <a:cs typeface="Arial"/>
              </a:rPr>
              <a:t>o</a:t>
            </a:r>
            <a:r>
              <a:rPr sz="2500" spc="323" dirty="0">
                <a:latin typeface="Arial"/>
                <a:cs typeface="Arial"/>
              </a:rPr>
              <a:t>r</a:t>
            </a:r>
            <a:r>
              <a:rPr sz="2500" spc="-83" dirty="0">
                <a:latin typeface="Arial"/>
                <a:cs typeface="Arial"/>
              </a:rPr>
              <a:t>.</a:t>
            </a:r>
            <a:r>
              <a:rPr sz="2500" spc="0" dirty="0">
                <a:latin typeface="Arial"/>
                <a:cs typeface="Arial"/>
              </a:rPr>
              <a:t>  </a:t>
            </a:r>
            <a:r>
              <a:rPr sz="2500" spc="69" dirty="0">
                <a:latin typeface="Arial"/>
                <a:cs typeface="Arial"/>
              </a:rPr>
              <a:t> </a:t>
            </a:r>
            <a:r>
              <a:rPr sz="2500" spc="-516" dirty="0">
                <a:latin typeface="Arial"/>
                <a:cs typeface="Arial"/>
              </a:rPr>
              <a:t>E</a:t>
            </a:r>
            <a:r>
              <a:rPr lang="es-ES" sz="2500" spc="-516" dirty="0">
                <a:latin typeface="Arial"/>
                <a:cs typeface="Arial"/>
              </a:rPr>
              <a:t>   </a:t>
            </a:r>
            <a:r>
              <a:rPr sz="2500" spc="200" dirty="0" err="1">
                <a:latin typeface="Arial"/>
                <a:cs typeface="Arial"/>
              </a:rPr>
              <a:t>s</a:t>
            </a:r>
            <a:r>
              <a:rPr sz="2500" spc="490" dirty="0" err="1">
                <a:latin typeface="Arial"/>
                <a:cs typeface="Arial"/>
              </a:rPr>
              <a:t>t</a:t>
            </a:r>
            <a:r>
              <a:rPr sz="2500" spc="110" dirty="0" err="1">
                <a:latin typeface="Arial"/>
                <a:cs typeface="Arial"/>
              </a:rPr>
              <a:t>a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5770" y="5465089"/>
            <a:ext cx="2761299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46" dirty="0">
                <a:latin typeface="Arial"/>
                <a:cs typeface="Arial"/>
              </a:rPr>
              <a:t>condición  pone</a:t>
            </a:r>
            <a:endParaRPr sz="2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64332" y="5465089"/>
            <a:ext cx="456864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10" dirty="0">
                <a:latin typeface="Arial"/>
                <a:cs typeface="Arial"/>
              </a:rPr>
              <a:t>en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43206" y="5465089"/>
            <a:ext cx="1013615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23" dirty="0">
                <a:latin typeface="Arial"/>
                <a:cs typeface="Arial"/>
              </a:rPr>
              <a:t>grave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78832" y="5465089"/>
            <a:ext cx="1091044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95" dirty="0">
                <a:latin typeface="Arial"/>
                <a:cs typeface="Arial"/>
              </a:rPr>
              <a:t>riesgo</a:t>
            </a:r>
            <a:endParaRPr sz="2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91887" y="5465089"/>
            <a:ext cx="309380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-52" dirty="0">
                <a:latin typeface="Arial"/>
                <a:cs typeface="Arial"/>
              </a:rPr>
              <a:t>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15903" y="5465089"/>
            <a:ext cx="1020989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71" dirty="0">
                <a:latin typeface="Arial"/>
                <a:cs typeface="Arial"/>
              </a:rPr>
              <a:t>visión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44154" y="5465089"/>
            <a:ext cx="250386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36" dirty="0">
                <a:latin typeface="Arial"/>
                <a:cs typeface="Arial"/>
              </a:rPr>
              <a:t>y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09177" y="5465089"/>
            <a:ext cx="313067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-31" dirty="0">
                <a:latin typeface="Arial"/>
                <a:cs typeface="Arial"/>
              </a:rPr>
              <a:t>la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44057" y="5599642"/>
            <a:ext cx="386071" cy="193040"/>
          </a:xfrm>
          <a:prstGeom prst="rect">
            <a:avLst/>
          </a:prstGeom>
        </p:spPr>
        <p:txBody>
          <a:bodyPr wrap="square" lIns="0" tIns="9175" rIns="0" bIns="0" rtlCol="0">
            <a:noAutofit/>
          </a:bodyPr>
          <a:lstStyle/>
          <a:p>
            <a:pPr marL="12700">
              <a:lnSpc>
                <a:spcPts val="1445"/>
              </a:lnSpc>
            </a:pPr>
            <a:r>
              <a:rPr sz="1300" spc="9" dirty="0">
                <a:latin typeface="Arial"/>
                <a:cs typeface="Arial"/>
              </a:rPr>
              <a:t>55</a:t>
            </a:r>
            <a:r>
              <a:rPr sz="1300" spc="9" dirty="0">
                <a:solidFill>
                  <a:srgbClr val="273E3A"/>
                </a:solidFill>
                <a:latin typeface="Arial"/>
                <a:cs typeface="Arial"/>
              </a:rPr>
              <a:t>%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9458" y="5999718"/>
            <a:ext cx="8022786" cy="876381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 marR="48006">
              <a:lnSpc>
                <a:spcPts val="2670"/>
              </a:lnSpc>
            </a:pPr>
            <a:r>
              <a:rPr sz="2500" spc="247" dirty="0">
                <a:latin typeface="Arial"/>
                <a:cs typeface="Arial"/>
              </a:rPr>
              <a:t>integridad anatómica del globo ocular.</a:t>
            </a:r>
            <a:endParaRPr sz="2500">
              <a:latin typeface="Arial"/>
              <a:cs typeface="Arial"/>
            </a:endParaRPr>
          </a:p>
          <a:p>
            <a:pPr marL="23761">
              <a:lnSpc>
                <a:spcPct val="95825"/>
              </a:lnSpc>
              <a:spcBef>
                <a:spcPts val="1172"/>
              </a:spcBef>
            </a:pPr>
            <a:r>
              <a:rPr sz="2500" spc="184" dirty="0">
                <a:latin typeface="Arial"/>
                <a:cs typeface="Arial"/>
              </a:rPr>
              <a:t>El tiempo es un factor crítico.  Una  intervención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10519" y="7065289"/>
            <a:ext cx="1113167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99" dirty="0">
                <a:latin typeface="Arial"/>
                <a:cs typeface="Arial"/>
              </a:rPr>
              <a:t>rápida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7316" y="7065289"/>
            <a:ext cx="2768673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09" dirty="0">
                <a:latin typeface="Arial"/>
                <a:cs typeface="Arial"/>
              </a:rPr>
              <a:t>y  especializada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46993" y="7065289"/>
            <a:ext cx="932499" cy="880069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0" dirty="0">
                <a:latin typeface="Arial"/>
                <a:cs typeface="Arial"/>
              </a:rPr>
              <a:t>es  </a:t>
            </a:r>
            <a:r>
              <a:rPr sz="2500" spc="150" dirty="0">
                <a:latin typeface="Arial"/>
                <a:cs typeface="Arial"/>
              </a:rPr>
              <a:t> </a:t>
            </a:r>
            <a:r>
              <a:rPr sz="2500" spc="-294" dirty="0">
                <a:latin typeface="Arial"/>
                <a:cs typeface="Arial"/>
              </a:rPr>
              <a:t>l</a:t>
            </a:r>
            <a:r>
              <a:rPr sz="2500" spc="221" dirty="0">
                <a:latin typeface="Arial"/>
                <a:cs typeface="Arial"/>
              </a:rPr>
              <a:t>a</a:t>
            </a:r>
            <a:endParaRPr sz="2500">
              <a:latin typeface="Arial"/>
              <a:cs typeface="Arial"/>
            </a:endParaRPr>
          </a:p>
          <a:p>
            <a:pPr marL="130687" marR="48006">
              <a:lnSpc>
                <a:spcPct val="95825"/>
              </a:lnSpc>
              <a:spcBef>
                <a:spcPts val="1201"/>
              </a:spcBef>
            </a:pPr>
            <a:r>
              <a:rPr sz="2500" spc="214" dirty="0">
                <a:latin typeface="Arial"/>
                <a:cs typeface="Arial"/>
              </a:rPr>
              <a:t>de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71558" y="7065289"/>
            <a:ext cx="958309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91" dirty="0">
                <a:latin typeface="Arial"/>
                <a:cs typeface="Arial"/>
              </a:rPr>
              <a:t>única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99809" y="7065289"/>
            <a:ext cx="526918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72" dirty="0">
                <a:latin typeface="Arial"/>
                <a:cs typeface="Arial"/>
              </a:rPr>
              <a:t>vía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12316" y="7065289"/>
            <a:ext cx="1015047" cy="141101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219177" marR="5119">
              <a:lnSpc>
                <a:spcPts val="2670"/>
              </a:lnSpc>
            </a:pPr>
            <a:r>
              <a:rPr sz="2500" spc="177" dirty="0">
                <a:latin typeface="Arial"/>
                <a:cs typeface="Arial"/>
              </a:rPr>
              <a:t>para</a:t>
            </a:r>
            <a:endParaRPr sz="2500">
              <a:latin typeface="Arial"/>
              <a:cs typeface="Arial"/>
            </a:endParaRPr>
          </a:p>
          <a:p>
            <a:pPr marL="16387" indent="-3687">
              <a:lnSpc>
                <a:spcPts val="4180"/>
              </a:lnSpc>
              <a:spcBef>
                <a:spcPts val="410"/>
              </a:spcBef>
            </a:pPr>
            <a:r>
              <a:rPr sz="2500" spc="136" dirty="0">
                <a:latin typeface="Arial"/>
                <a:cs typeface="Arial"/>
              </a:rPr>
              <a:t>v</a:t>
            </a:r>
            <a:r>
              <a:rPr sz="2500" spc="21" dirty="0">
                <a:latin typeface="Arial"/>
                <a:cs typeface="Arial"/>
              </a:rPr>
              <a:t>i</a:t>
            </a:r>
            <a:r>
              <a:rPr sz="2500" spc="225" dirty="0">
                <a:latin typeface="Arial"/>
                <a:cs typeface="Arial"/>
              </a:rPr>
              <a:t>s</a:t>
            </a:r>
            <a:r>
              <a:rPr sz="2500" spc="165" dirty="0">
                <a:latin typeface="Arial"/>
                <a:cs typeface="Arial"/>
              </a:rPr>
              <a:t>u</a:t>
            </a:r>
            <a:r>
              <a:rPr sz="2500" spc="221" dirty="0">
                <a:latin typeface="Arial"/>
                <a:cs typeface="Arial"/>
              </a:rPr>
              <a:t>a</a:t>
            </a:r>
            <a:r>
              <a:rPr sz="2500" spc="137" dirty="0">
                <a:latin typeface="Arial"/>
                <a:cs typeface="Arial"/>
              </a:rPr>
              <a:t>l</a:t>
            </a:r>
            <a:r>
              <a:rPr sz="2500" spc="172" dirty="0">
                <a:latin typeface="Arial"/>
                <a:cs typeface="Arial"/>
              </a:rPr>
              <a:t> </a:t>
            </a:r>
            <a:r>
              <a:rPr sz="2500" spc="261" dirty="0">
                <a:latin typeface="Arial"/>
                <a:cs typeface="Arial"/>
              </a:rPr>
              <a:t>c</a:t>
            </a:r>
            <a:r>
              <a:rPr sz="2500" spc="290" dirty="0">
                <a:latin typeface="Arial"/>
                <a:cs typeface="Arial"/>
              </a:rPr>
              <a:t>o</a:t>
            </a:r>
            <a:r>
              <a:rPr sz="2500" spc="436" dirty="0">
                <a:latin typeface="Arial"/>
                <a:cs typeface="Arial"/>
              </a:rPr>
              <a:t>m</a:t>
            </a:r>
            <a:r>
              <a:rPr sz="2500" spc="290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0519" y="7599918"/>
            <a:ext cx="2152928" cy="876381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 marR="48006">
              <a:lnSpc>
                <a:spcPts val="2670"/>
              </a:lnSpc>
            </a:pPr>
            <a:r>
              <a:rPr sz="2500" spc="234" dirty="0">
                <a:latin typeface="Arial"/>
                <a:cs typeface="Arial"/>
              </a:rPr>
              <a:t>minimizar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1172"/>
              </a:spcBef>
            </a:pPr>
            <a:r>
              <a:rPr sz="2500" spc="297" dirty="0">
                <a:latin typeface="Arial"/>
                <a:cs typeface="Arial"/>
              </a:rPr>
              <a:t>permanente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5851" y="7599918"/>
            <a:ext cx="416305" cy="876381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 marR="48006">
              <a:lnSpc>
                <a:spcPts val="2670"/>
              </a:lnSpc>
            </a:pPr>
            <a:r>
              <a:rPr sz="2500" spc="24" dirty="0">
                <a:latin typeface="Arial"/>
                <a:cs typeface="Arial"/>
              </a:rPr>
              <a:t>el</a:t>
            </a:r>
            <a:endParaRPr sz="2500">
              <a:latin typeface="Arial"/>
              <a:cs typeface="Arial"/>
            </a:endParaRPr>
          </a:p>
          <a:p>
            <a:pPr marL="174932">
              <a:lnSpc>
                <a:spcPct val="95825"/>
              </a:lnSpc>
              <a:spcBef>
                <a:spcPts val="1172"/>
              </a:spcBef>
            </a:pPr>
            <a:r>
              <a:rPr sz="2500" spc="161" dirty="0">
                <a:latin typeface="Arial"/>
                <a:cs typeface="Arial"/>
              </a:rPr>
              <a:t>y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1706" y="7599918"/>
            <a:ext cx="1094731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01" dirty="0">
                <a:latin typeface="Arial"/>
                <a:cs typeface="Arial"/>
              </a:rPr>
              <a:t>riesgo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60945" y="7599918"/>
            <a:ext cx="1349141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39" dirty="0">
                <a:latin typeface="Arial"/>
                <a:cs typeface="Arial"/>
              </a:rPr>
              <a:t>pérdida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35635" y="7673155"/>
            <a:ext cx="562659" cy="592311"/>
          </a:xfrm>
          <a:prstGeom prst="rect">
            <a:avLst/>
          </a:prstGeom>
        </p:spPr>
        <p:txBody>
          <a:bodyPr wrap="square" lIns="0" tIns="12795" rIns="0" bIns="0" rtlCol="0">
            <a:noAutofit/>
          </a:bodyPr>
          <a:lstStyle/>
          <a:p>
            <a:pPr marL="16387">
              <a:lnSpc>
                <a:spcPts val="2014"/>
              </a:lnSpc>
            </a:pPr>
            <a:r>
              <a:rPr sz="1850" spc="68" dirty="0">
                <a:solidFill>
                  <a:srgbClr val="2B8AB8"/>
                </a:solidFill>
                <a:latin typeface="Arial"/>
                <a:cs typeface="Arial"/>
              </a:rPr>
              <a:t>45%</a:t>
            </a:r>
            <a:endParaRPr sz="1850">
              <a:latin typeface="Arial"/>
              <a:cs typeface="Arial"/>
            </a:endParaRPr>
          </a:p>
          <a:p>
            <a:pPr marL="12700" marR="18435">
              <a:lnSpc>
                <a:spcPct val="95825"/>
              </a:lnSpc>
              <a:spcBef>
                <a:spcPts val="354"/>
              </a:spcBef>
            </a:pPr>
            <a:r>
              <a:rPr sz="1850" spc="27" dirty="0">
                <a:solidFill>
                  <a:srgbClr val="41B8D4"/>
                </a:solidFill>
                <a:latin typeface="Arial"/>
                <a:cs typeface="Arial"/>
              </a:rPr>
              <a:t>55%</a:t>
            </a:r>
            <a:endParaRPr sz="1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47245" y="7673155"/>
            <a:ext cx="1270581" cy="264160"/>
          </a:xfrm>
          <a:prstGeom prst="rect">
            <a:avLst/>
          </a:prstGeom>
        </p:spPr>
        <p:txBody>
          <a:bodyPr wrap="square" lIns="0" tIns="12795" rIns="0" bIns="0" rtlCol="0">
            <a:noAutofit/>
          </a:bodyPr>
          <a:lstStyle/>
          <a:p>
            <a:pPr marL="12700">
              <a:lnSpc>
                <a:spcPts val="2014"/>
              </a:lnSpc>
            </a:pPr>
            <a:r>
              <a:rPr sz="1850" spc="128" dirty="0">
                <a:solidFill>
                  <a:srgbClr val="2B8AB8"/>
                </a:solidFill>
                <a:latin typeface="Arial"/>
                <a:cs typeface="Arial"/>
              </a:rPr>
              <a:t>Riesgo de</a:t>
            </a:r>
            <a:endParaRPr sz="1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5103" y="7673155"/>
            <a:ext cx="2726984" cy="264160"/>
          </a:xfrm>
          <a:prstGeom prst="rect">
            <a:avLst/>
          </a:prstGeom>
        </p:spPr>
        <p:txBody>
          <a:bodyPr wrap="square" lIns="0" tIns="12795" rIns="0" bIns="0" rtlCol="0">
            <a:noAutofit/>
          </a:bodyPr>
          <a:lstStyle/>
          <a:p>
            <a:pPr marL="12700">
              <a:lnSpc>
                <a:spcPts val="2014"/>
              </a:lnSpc>
            </a:pPr>
            <a:r>
              <a:rPr sz="1850" spc="123" dirty="0">
                <a:solidFill>
                  <a:srgbClr val="2B8AB8"/>
                </a:solidFill>
                <a:latin typeface="Arial"/>
                <a:cs typeface="Arial"/>
              </a:rPr>
              <a:t>Pérdida Visual Severa</a:t>
            </a:r>
            <a:endParaRPr sz="1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43557" y="8001306"/>
            <a:ext cx="5097788" cy="264160"/>
          </a:xfrm>
          <a:prstGeom prst="rect">
            <a:avLst/>
          </a:prstGeom>
        </p:spPr>
        <p:txBody>
          <a:bodyPr wrap="square" lIns="0" tIns="12795" rIns="0" bIns="0" rtlCol="0">
            <a:noAutofit/>
          </a:bodyPr>
          <a:lstStyle/>
          <a:p>
            <a:pPr marL="12700">
              <a:lnSpc>
                <a:spcPts val="2014"/>
              </a:lnSpc>
            </a:pPr>
            <a:r>
              <a:rPr sz="1850" spc="145" dirty="0">
                <a:solidFill>
                  <a:srgbClr val="41B8D4"/>
                </a:solidFill>
                <a:latin typeface="Arial"/>
                <a:cs typeface="Arial"/>
              </a:rPr>
              <a:t>Potencial de Recuperación con  Atención</a:t>
            </a:r>
            <a:endParaRPr sz="1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50480" y="8130860"/>
            <a:ext cx="2742864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74" dirty="0">
                <a:latin typeface="Arial"/>
                <a:cs typeface="Arial"/>
              </a:rPr>
              <a:t>complicaciones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6416" y="8130860"/>
            <a:ext cx="1356515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184" dirty="0">
                <a:latin typeface="Arial"/>
                <a:cs typeface="Arial"/>
              </a:rPr>
              <a:t>severas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0383" y="8322084"/>
            <a:ext cx="901872" cy="264160"/>
          </a:xfrm>
          <a:prstGeom prst="rect">
            <a:avLst/>
          </a:prstGeom>
        </p:spPr>
        <p:txBody>
          <a:bodyPr wrap="square" lIns="0" tIns="12795" rIns="0" bIns="0" rtlCol="0">
            <a:noAutofit/>
          </a:bodyPr>
          <a:lstStyle/>
          <a:p>
            <a:pPr marL="12700">
              <a:lnSpc>
                <a:spcPts val="2014"/>
              </a:lnSpc>
            </a:pPr>
            <a:r>
              <a:rPr sz="1850" spc="122" dirty="0">
                <a:solidFill>
                  <a:srgbClr val="41B8D4"/>
                </a:solidFill>
                <a:latin typeface="Arial"/>
                <a:cs typeface="Arial"/>
              </a:rPr>
              <a:t>Rápida</a:t>
            </a:r>
            <a:endParaRPr sz="18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10519" y="8661802"/>
            <a:ext cx="6695431" cy="345440"/>
          </a:xfrm>
          <a:prstGeom prst="rect">
            <a:avLst/>
          </a:prstGeom>
        </p:spPr>
        <p:txBody>
          <a:bodyPr wrap="square" lIns="0" tIns="16954" rIns="0" bIns="0" rtlCol="0">
            <a:noAutofit/>
          </a:bodyPr>
          <a:lstStyle/>
          <a:p>
            <a:pPr marL="12700">
              <a:lnSpc>
                <a:spcPts val="2670"/>
              </a:lnSpc>
            </a:pPr>
            <a:r>
              <a:rPr sz="2500" spc="221" dirty="0">
                <a:latin typeface="Arial"/>
                <a:cs typeface="Arial"/>
              </a:rPr>
              <a:t>la endoftalmitis  (infección intraocular).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xmlns="" id="{FE58EE19-4D24-37FD-8B01-677D52610519}"/>
              </a:ext>
            </a:extLst>
          </p:cNvPr>
          <p:cNvSpPr/>
          <p:nvPr/>
        </p:nvSpPr>
        <p:spPr>
          <a:xfrm>
            <a:off x="9199216" y="2358783"/>
            <a:ext cx="6200733" cy="7659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310DC4ED-A8C6-0914-7475-375D5E186349}"/>
              </a:ext>
            </a:extLst>
          </p:cNvPr>
          <p:cNvSpPr/>
          <p:nvPr/>
        </p:nvSpPr>
        <p:spPr>
          <a:xfrm>
            <a:off x="1976420" y="2375374"/>
            <a:ext cx="6200733" cy="7659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object 25"/>
          <p:cNvSpPr/>
          <p:nvPr/>
        </p:nvSpPr>
        <p:spPr>
          <a:xfrm>
            <a:off x="9387348" y="5471651"/>
            <a:ext cx="4000499" cy="322252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19510" y="5506122"/>
            <a:ext cx="3602293" cy="383458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084461" y="1102888"/>
            <a:ext cx="2795085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37" dirty="0">
                <a:solidFill>
                  <a:srgbClr val="27403B"/>
                </a:solidFill>
                <a:latin typeface="Arial"/>
                <a:cs typeface="Arial"/>
              </a:rPr>
              <a:t>FLUJO DE</a:t>
            </a:r>
            <a:endParaRPr sz="4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71458" y="1102888"/>
            <a:ext cx="4251488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242" dirty="0">
                <a:solidFill>
                  <a:srgbClr val="27403B"/>
                </a:solidFill>
                <a:latin typeface="Arial"/>
                <a:cs typeface="Arial"/>
              </a:rPr>
              <a:t>TRATAMIENTO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03796" y="1102888"/>
            <a:ext cx="472214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62" dirty="0">
                <a:solidFill>
                  <a:srgbClr val="27403B"/>
                </a:solidFill>
                <a:latin typeface="Arial"/>
                <a:cs typeface="Arial"/>
              </a:rPr>
              <a:t>Y</a:t>
            </a:r>
            <a:endParaRPr sz="4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75296" y="1102888"/>
            <a:ext cx="3532504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54" dirty="0">
                <a:solidFill>
                  <a:srgbClr val="27403B"/>
                </a:solidFill>
                <a:latin typeface="Arial"/>
                <a:cs typeface="Arial"/>
              </a:rPr>
              <a:t>HALLAZGOS</a:t>
            </a:r>
            <a:endParaRPr sz="4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64980" y="1814498"/>
            <a:ext cx="5965988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93" dirty="0">
                <a:solidFill>
                  <a:srgbClr val="27403B"/>
                </a:solidFill>
                <a:latin typeface="Arial"/>
                <a:cs typeface="Arial"/>
              </a:rPr>
              <a:t>INTRAOPERATORIOS</a:t>
            </a:r>
            <a:endParaRPr sz="4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2229" y="2432237"/>
            <a:ext cx="3237316" cy="818871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919725">
              <a:lnSpc>
                <a:spcPts val="2690"/>
              </a:lnSpc>
            </a:pPr>
            <a:r>
              <a:rPr sz="2500" b="1" spc="62" dirty="0">
                <a:solidFill>
                  <a:srgbClr val="27403B"/>
                </a:solidFill>
                <a:latin typeface="Arial"/>
                <a:cs typeface="Arial"/>
              </a:rPr>
              <a:t>Caso 1: SCXM</a:t>
            </a:r>
            <a:endParaRPr sz="2500" dirty="0">
              <a:latin typeface="Arial"/>
              <a:cs typeface="Arial"/>
            </a:endParaRPr>
          </a:p>
          <a:p>
            <a:pPr marL="12700" marR="48386">
              <a:lnSpc>
                <a:spcPct val="95825"/>
              </a:lnSpc>
              <a:spcBef>
                <a:spcPts val="1093"/>
              </a:spcBef>
            </a:pPr>
            <a:r>
              <a:rPr sz="2150" b="1" spc="93" dirty="0">
                <a:solidFill>
                  <a:srgbClr val="27403B"/>
                </a:solidFill>
                <a:latin typeface="Arial"/>
                <a:cs typeface="Arial"/>
              </a:rPr>
              <a:t>Diagnóstico Inicial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68270" y="2432237"/>
            <a:ext cx="4654463" cy="2512526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930787" marR="46001">
              <a:lnSpc>
                <a:spcPts val="2690"/>
              </a:lnSpc>
            </a:pPr>
            <a:r>
              <a:rPr sz="2500" b="1" spc="114" dirty="0">
                <a:solidFill>
                  <a:srgbClr val="27403B"/>
                </a:solidFill>
                <a:latin typeface="Arial"/>
                <a:cs typeface="Arial"/>
              </a:rPr>
              <a:t>Caso 2: SAEM</a:t>
            </a:r>
            <a:endParaRPr sz="2500" dirty="0">
              <a:latin typeface="Arial"/>
              <a:cs typeface="Arial"/>
            </a:endParaRPr>
          </a:p>
          <a:p>
            <a:pPr marL="119625" marR="46001">
              <a:lnSpc>
                <a:spcPct val="95825"/>
              </a:lnSpc>
              <a:spcBef>
                <a:spcPts val="1731"/>
              </a:spcBef>
            </a:pPr>
            <a:r>
              <a:rPr sz="2150" b="1" spc="92" dirty="0">
                <a:solidFill>
                  <a:srgbClr val="27403B"/>
                </a:solidFill>
                <a:latin typeface="Arial"/>
                <a:cs typeface="Arial"/>
              </a:rPr>
              <a:t>Diagnóstico Inicial</a:t>
            </a:r>
            <a:endParaRPr sz="2150" dirty="0">
              <a:latin typeface="Arial"/>
              <a:cs typeface="Arial"/>
            </a:endParaRPr>
          </a:p>
          <a:p>
            <a:pPr marL="126999">
              <a:lnSpc>
                <a:spcPct val="95825"/>
              </a:lnSpc>
              <a:spcBef>
                <a:spcPts val="611"/>
              </a:spcBef>
            </a:pPr>
            <a:r>
              <a:rPr sz="2050" spc="-177" dirty="0">
                <a:solidFill>
                  <a:srgbClr val="27403B"/>
                </a:solidFill>
                <a:latin typeface="Arial"/>
                <a:cs typeface="Arial"/>
              </a:rPr>
              <a:t>H</a:t>
            </a:r>
            <a:r>
              <a:rPr sz="2050" spc="306" dirty="0">
                <a:solidFill>
                  <a:srgbClr val="27403B"/>
                </a:solidFill>
                <a:latin typeface="Arial"/>
                <a:cs typeface="Arial"/>
              </a:rPr>
              <a:t>e</a:t>
            </a:r>
            <a:r>
              <a:rPr sz="2050" spc="210" dirty="0">
                <a:solidFill>
                  <a:srgbClr val="27403B"/>
                </a:solidFill>
                <a:latin typeface="Arial"/>
                <a:cs typeface="Arial"/>
              </a:rPr>
              <a:t>r</a:t>
            </a:r>
            <a:r>
              <a:rPr sz="2050" spc="35" dirty="0">
                <a:solidFill>
                  <a:srgbClr val="27403B"/>
                </a:solidFill>
                <a:latin typeface="Arial"/>
                <a:cs typeface="Arial"/>
              </a:rPr>
              <a:t>i</a:t>
            </a:r>
            <a:r>
              <a:rPr sz="2050" spc="272" dirty="0">
                <a:solidFill>
                  <a:srgbClr val="27403B"/>
                </a:solidFill>
                <a:latin typeface="Arial"/>
                <a:cs typeface="Arial"/>
              </a:rPr>
              <a:t>d</a:t>
            </a:r>
            <a:r>
              <a:rPr sz="2050" spc="135" dirty="0">
                <a:solidFill>
                  <a:srgbClr val="27403B"/>
                </a:solidFill>
                <a:latin typeface="Arial"/>
                <a:cs typeface="Arial"/>
              </a:rPr>
              <a:t>a</a:t>
            </a:r>
            <a:r>
              <a:rPr sz="2050" spc="0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-264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112" dirty="0">
                <a:solidFill>
                  <a:srgbClr val="27403B"/>
                </a:solidFill>
                <a:latin typeface="Arial"/>
                <a:cs typeface="Arial"/>
              </a:rPr>
              <a:t>e</a:t>
            </a:r>
            <a:r>
              <a:rPr sz="2050" spc="101" dirty="0">
                <a:solidFill>
                  <a:srgbClr val="27403B"/>
                </a:solidFill>
                <a:latin typeface="Arial"/>
                <a:cs typeface="Arial"/>
              </a:rPr>
              <a:t>sc</a:t>
            </a:r>
            <a:r>
              <a:rPr sz="2050" spc="44" dirty="0">
                <a:solidFill>
                  <a:srgbClr val="27403B"/>
                </a:solidFill>
                <a:latin typeface="Arial"/>
                <a:cs typeface="Arial"/>
              </a:rPr>
              <a:t>l</a:t>
            </a:r>
            <a:r>
              <a:rPr sz="2050" spc="112" dirty="0">
                <a:solidFill>
                  <a:srgbClr val="27403B"/>
                </a:solidFill>
                <a:latin typeface="Arial"/>
                <a:cs typeface="Arial"/>
              </a:rPr>
              <a:t>e</a:t>
            </a:r>
            <a:r>
              <a:rPr sz="2050" spc="67" dirty="0">
                <a:solidFill>
                  <a:srgbClr val="27403B"/>
                </a:solidFill>
                <a:latin typeface="Arial"/>
                <a:cs typeface="Arial"/>
              </a:rPr>
              <a:t>r</a:t>
            </a:r>
            <a:r>
              <a:rPr sz="2050" spc="112" dirty="0">
                <a:solidFill>
                  <a:srgbClr val="27403B"/>
                </a:solidFill>
                <a:latin typeface="Arial"/>
                <a:cs typeface="Arial"/>
              </a:rPr>
              <a:t>a</a:t>
            </a:r>
            <a:r>
              <a:rPr sz="2050" spc="-147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-369" dirty="0">
                <a:solidFill>
                  <a:srgbClr val="27403B"/>
                </a:solidFill>
                <a:latin typeface="Arial"/>
                <a:cs typeface="Arial"/>
              </a:rPr>
              <a:t>I   </a:t>
            </a:r>
            <a:r>
              <a:rPr sz="2050" spc="-352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-11" dirty="0">
                <a:solidFill>
                  <a:srgbClr val="27403B"/>
                </a:solidFill>
                <a:latin typeface="Arial"/>
                <a:cs typeface="Arial"/>
              </a:rPr>
              <a:t>e</a:t>
            </a:r>
            <a:r>
              <a:rPr sz="2050" spc="163" dirty="0">
                <a:solidFill>
                  <a:srgbClr val="27403B"/>
                </a:solidFill>
                <a:latin typeface="Arial"/>
                <a:cs typeface="Arial"/>
              </a:rPr>
              <a:t>x</a:t>
            </a:r>
            <a:r>
              <a:rPr sz="2050" spc="300" dirty="0">
                <a:solidFill>
                  <a:srgbClr val="27403B"/>
                </a:solidFill>
                <a:latin typeface="Arial"/>
                <a:cs typeface="Arial"/>
              </a:rPr>
              <a:t>t</a:t>
            </a:r>
            <a:r>
              <a:rPr sz="2050" spc="101" dirty="0">
                <a:solidFill>
                  <a:srgbClr val="27403B"/>
                </a:solidFill>
                <a:latin typeface="Arial"/>
                <a:cs typeface="Arial"/>
              </a:rPr>
              <a:t>e</a:t>
            </a:r>
            <a:r>
              <a:rPr sz="2050" spc="250" dirty="0">
                <a:solidFill>
                  <a:srgbClr val="27403B"/>
                </a:solidFill>
                <a:latin typeface="Arial"/>
                <a:cs typeface="Arial"/>
              </a:rPr>
              <a:t>n</a:t>
            </a:r>
            <a:r>
              <a:rPr sz="2050" spc="132" dirty="0">
                <a:solidFill>
                  <a:srgbClr val="27403B"/>
                </a:solidFill>
                <a:latin typeface="Arial"/>
                <a:cs typeface="Arial"/>
              </a:rPr>
              <a:t>s</a:t>
            </a:r>
            <a:r>
              <a:rPr sz="2050" spc="10" dirty="0">
                <a:solidFill>
                  <a:srgbClr val="27403B"/>
                </a:solidFill>
                <a:latin typeface="Arial"/>
                <a:cs typeface="Arial"/>
              </a:rPr>
              <a:t>a</a:t>
            </a:r>
            <a:r>
              <a:rPr sz="2050" spc="0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-179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sz="2050" spc="-279" dirty="0">
                <a:solidFill>
                  <a:srgbClr val="27403B"/>
                </a:solidFill>
                <a:latin typeface="Arial"/>
                <a:cs typeface="Arial"/>
              </a:rPr>
              <a:t>(</a:t>
            </a:r>
            <a:r>
              <a:rPr sz="2050" spc="200" dirty="0">
                <a:solidFill>
                  <a:srgbClr val="27403B"/>
                </a:solidFill>
                <a:latin typeface="Arial"/>
                <a:cs typeface="Arial"/>
              </a:rPr>
              <a:t>Z</a:t>
            </a:r>
            <a:r>
              <a:rPr sz="2050" spc="158" dirty="0">
                <a:solidFill>
                  <a:srgbClr val="27403B"/>
                </a:solidFill>
                <a:latin typeface="Arial"/>
                <a:cs typeface="Arial"/>
              </a:rPr>
              <a:t>o</a:t>
            </a:r>
            <a:r>
              <a:rPr sz="2050" spc="215" dirty="0">
                <a:solidFill>
                  <a:srgbClr val="27403B"/>
                </a:solidFill>
                <a:latin typeface="Arial"/>
                <a:cs typeface="Arial"/>
              </a:rPr>
              <a:t>n</a:t>
            </a:r>
            <a:r>
              <a:rPr sz="2050" spc="158" dirty="0">
                <a:solidFill>
                  <a:srgbClr val="27403B"/>
                </a:solidFill>
                <a:latin typeface="Arial"/>
                <a:cs typeface="Arial"/>
              </a:rPr>
              <a:t>a</a:t>
            </a:r>
            <a:r>
              <a:rPr sz="2050" spc="0" dirty="0">
                <a:solidFill>
                  <a:srgbClr val="27403B"/>
                </a:solidFill>
                <a:latin typeface="Arial"/>
                <a:cs typeface="Arial"/>
              </a:rPr>
              <a:t> </a:t>
            </a:r>
            <a:r>
              <a:rPr lang="es-ES" sz="2050" spc="0" dirty="0" smtClean="0">
                <a:solidFill>
                  <a:srgbClr val="27403B"/>
                </a:solidFill>
                <a:latin typeface="Arial"/>
                <a:cs typeface="Arial"/>
              </a:rPr>
              <a:t>III</a:t>
            </a:r>
            <a:r>
              <a:rPr sz="2050" spc="11" dirty="0">
                <a:solidFill>
                  <a:srgbClr val="27403B"/>
                </a:solidFill>
                <a:latin typeface="Arial"/>
                <a:cs typeface="Arial"/>
              </a:rPr>
              <a:t>),</a:t>
            </a:r>
            <a:endParaRPr sz="2050" dirty="0">
              <a:latin typeface="Arial"/>
              <a:cs typeface="Arial"/>
            </a:endParaRPr>
          </a:p>
          <a:p>
            <a:pPr marL="104877" marR="46001">
              <a:lnSpc>
                <a:spcPct val="95825"/>
              </a:lnSpc>
              <a:spcBef>
                <a:spcPts val="644"/>
              </a:spcBef>
            </a:pPr>
            <a:r>
              <a:rPr sz="2100" spc="150" dirty="0">
                <a:solidFill>
                  <a:srgbClr val="27403B"/>
                </a:solidFill>
                <a:latin typeface="Arial"/>
                <a:cs typeface="Arial"/>
              </a:rPr>
              <a:t>desgarro muscular.</a:t>
            </a:r>
            <a:endParaRPr sz="2100" dirty="0">
              <a:latin typeface="Arial"/>
              <a:cs typeface="Arial"/>
            </a:endParaRPr>
          </a:p>
          <a:p>
            <a:pPr marL="12700" marR="46001">
              <a:lnSpc>
                <a:spcPct val="95825"/>
              </a:lnSpc>
              <a:spcBef>
                <a:spcPts val="1196"/>
              </a:spcBef>
            </a:pPr>
            <a:r>
              <a:rPr sz="2150" b="1" spc="62" dirty="0">
                <a:solidFill>
                  <a:srgbClr val="27403B"/>
                </a:solidFill>
                <a:latin typeface="Arial"/>
                <a:cs typeface="Arial"/>
              </a:rPr>
              <a:t>Cirugía  Primaria</a:t>
            </a:r>
            <a:endParaRPr sz="2150" dirty="0">
              <a:latin typeface="Arial"/>
              <a:cs typeface="Arial"/>
            </a:endParaRPr>
          </a:p>
          <a:p>
            <a:pPr marL="16387" marR="46001">
              <a:lnSpc>
                <a:spcPct val="95825"/>
              </a:lnSpc>
              <a:spcBef>
                <a:spcPts val="640"/>
              </a:spcBef>
            </a:pPr>
            <a:r>
              <a:rPr sz="2050" spc="133" dirty="0">
                <a:solidFill>
                  <a:srgbClr val="27403B"/>
                </a:solidFill>
                <a:latin typeface="Arial"/>
                <a:cs typeface="Arial"/>
              </a:rPr>
              <a:t>Cierre de  herida compleja,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9603" y="3341327"/>
            <a:ext cx="935369" cy="290829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131" dirty="0">
                <a:solidFill>
                  <a:srgbClr val="27403B"/>
                </a:solidFill>
                <a:latin typeface="Arial"/>
                <a:cs typeface="Arial"/>
              </a:rPr>
              <a:t>Herida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31596" y="3341327"/>
            <a:ext cx="2034124" cy="290829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149" dirty="0">
                <a:solidFill>
                  <a:srgbClr val="27403B"/>
                </a:solidFill>
                <a:latin typeface="Arial"/>
                <a:cs typeface="Arial"/>
              </a:rPr>
              <a:t>corneoescleral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3221" y="3321099"/>
            <a:ext cx="1161898" cy="328613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86" dirty="0">
                <a:solidFill>
                  <a:srgbClr val="27403B"/>
                </a:solidFill>
                <a:latin typeface="Arial"/>
                <a:cs typeface="Arial"/>
              </a:rPr>
              <a:t>(Zona</a:t>
            </a:r>
            <a:r>
              <a:rPr lang="es-ES" sz="2050" spc="86" dirty="0">
                <a:solidFill>
                  <a:srgbClr val="27403B"/>
                </a:solidFill>
                <a:latin typeface="Arial"/>
                <a:cs typeface="Arial"/>
              </a:rPr>
              <a:t> I)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63138" y="3522279"/>
            <a:ext cx="280596" cy="645159"/>
          </a:xfrm>
          <a:prstGeom prst="rect">
            <a:avLst/>
          </a:prstGeom>
        </p:spPr>
        <p:txBody>
          <a:bodyPr wrap="square" lIns="0" tIns="32226" rIns="0" bIns="0" rtlCol="0">
            <a:noAutofit/>
          </a:bodyPr>
          <a:lstStyle/>
          <a:p>
            <a:pPr marL="12700">
              <a:lnSpc>
                <a:spcPts val="5075"/>
              </a:lnSpc>
            </a:pPr>
            <a:endParaRPr sz="48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5303" y="3721098"/>
            <a:ext cx="4599816" cy="1488716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08564">
              <a:lnSpc>
                <a:spcPts val="2230"/>
              </a:lnSpc>
            </a:pPr>
            <a:r>
              <a:rPr sz="2050" spc="158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catarata traumática,  hipopión.</a:t>
            </a:r>
            <a:endParaRPr sz="2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387" marR="39814">
              <a:lnSpc>
                <a:spcPct val="95825"/>
              </a:lnSpc>
              <a:spcBef>
                <a:spcPts val="805"/>
              </a:spcBef>
            </a:pPr>
            <a:r>
              <a:rPr lang="es-ES" sz="2150" b="1" spc="62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50" b="1" spc="62" dirty="0" err="1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Cirugía</a:t>
            </a:r>
            <a:r>
              <a:rPr sz="2150" b="1" spc="62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Primaria</a:t>
            </a:r>
            <a:endParaRPr sz="2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96202" indent="7374">
              <a:lnSpc>
                <a:spcPts val="2990"/>
              </a:lnSpc>
              <a:spcBef>
                <a:spcPts val="319"/>
              </a:spcBef>
            </a:pPr>
            <a:r>
              <a:rPr lang="es-ES" sz="2050" spc="139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50" spc="139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Cierre de herida, facoéresis, </a:t>
            </a:r>
            <a:r>
              <a:rPr lang="es-ES" sz="2050" spc="139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2050" spc="139" dirty="0" err="1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vitrectomía</a:t>
            </a:r>
            <a:r>
              <a:rPr sz="2050" spc="139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93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050" spc="139" dirty="0">
                <a:solidFill>
                  <a:srgbClr val="274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endoláser.</a:t>
            </a:r>
            <a:endParaRPr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6706" y="5033705"/>
            <a:ext cx="1495808" cy="290829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152" dirty="0">
                <a:solidFill>
                  <a:srgbClr val="27403B"/>
                </a:solidFill>
                <a:latin typeface="Arial"/>
                <a:cs typeface="Arial"/>
              </a:rPr>
              <a:t>reparación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8974" y="5033705"/>
            <a:ext cx="1388882" cy="290829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164" dirty="0">
                <a:solidFill>
                  <a:srgbClr val="27403B"/>
                </a:solidFill>
                <a:latin typeface="Arial"/>
                <a:cs typeface="Arial"/>
              </a:rPr>
              <a:t>muscular,</a:t>
            </a:r>
            <a:endParaRPr sz="2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47445" y="5033705"/>
            <a:ext cx="1683849" cy="290829"/>
          </a:xfrm>
          <a:prstGeom prst="rect">
            <a:avLst/>
          </a:prstGeom>
        </p:spPr>
        <p:txBody>
          <a:bodyPr wrap="square" lIns="0" tIns="14160" rIns="0" bIns="0" rtlCol="0">
            <a:noAutofit/>
          </a:bodyPr>
          <a:lstStyle/>
          <a:p>
            <a:pPr marL="12700">
              <a:lnSpc>
                <a:spcPts val="2230"/>
              </a:lnSpc>
            </a:pPr>
            <a:r>
              <a:rPr sz="2050" spc="175" dirty="0">
                <a:solidFill>
                  <a:srgbClr val="27403B"/>
                </a:solidFill>
                <a:latin typeface="Arial"/>
                <a:cs typeface="Arial"/>
              </a:rPr>
              <a:t>vitrectomía.</a:t>
            </a:r>
            <a:endParaRPr sz="20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33244" y="6084363"/>
            <a:ext cx="1454355" cy="1702168"/>
          </a:xfrm>
          <a:prstGeom prst="rect">
            <a:avLst/>
          </a:prstGeom>
        </p:spPr>
        <p:txBody>
          <a:bodyPr wrap="square" lIns="0" tIns="10890" rIns="0" bIns="0" rtlCol="0">
            <a:noAutofit/>
          </a:bodyPr>
          <a:lstStyle/>
          <a:p>
            <a:pPr marL="254013" marR="254603" algn="ctr">
              <a:lnSpc>
                <a:spcPts val="1714"/>
              </a:lnSpc>
            </a:pPr>
            <a:r>
              <a:rPr sz="1550" spc="38" dirty="0">
                <a:solidFill>
                  <a:srgbClr val="030303"/>
                </a:solidFill>
                <a:latin typeface="Arial"/>
                <a:cs typeface="Arial"/>
              </a:rPr>
              <a:t>Caso 2:</a:t>
            </a:r>
            <a:endParaRPr sz="1550" dirty="0">
              <a:latin typeface="Arial"/>
              <a:cs typeface="Arial"/>
            </a:endParaRPr>
          </a:p>
          <a:p>
            <a:pPr indent="18435" algn="ctr">
              <a:lnSpc>
                <a:spcPts val="2320"/>
              </a:lnSpc>
              <a:spcBef>
                <a:spcPts val="165"/>
              </a:spcBef>
            </a:pPr>
            <a:r>
              <a:rPr sz="1550" spc="-134" dirty="0">
                <a:solidFill>
                  <a:srgbClr val="030303"/>
                </a:solidFill>
                <a:latin typeface="Arial"/>
                <a:cs typeface="Arial"/>
              </a:rPr>
              <a:t>H</a:t>
            </a:r>
            <a:r>
              <a:rPr sz="1550" spc="266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75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2" dirty="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sz="1550" spc="240" dirty="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sz="1550" spc="145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1550" spc="71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33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61" dirty="0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sz="1550" spc="123" dirty="0">
                <a:solidFill>
                  <a:srgbClr val="030303"/>
                </a:solidFill>
                <a:latin typeface="Arial"/>
                <a:cs typeface="Arial"/>
              </a:rPr>
              <a:t>c</a:t>
            </a:r>
            <a:r>
              <a:rPr sz="1550" spc="2" dirty="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sz="1550" spc="240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75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7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1550" spc="88" dirty="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sz="1550" spc="11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33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23" dirty="0">
                <a:solidFill>
                  <a:srgbClr val="030303"/>
                </a:solidFill>
                <a:latin typeface="Arial"/>
                <a:cs typeface="Arial"/>
              </a:rPr>
              <a:t>x</a:t>
            </a:r>
            <a:r>
              <a:rPr sz="1550" spc="235" dirty="0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sz="1550" spc="93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79" dirty="0">
                <a:solidFill>
                  <a:srgbClr val="030303"/>
                </a:solidFill>
                <a:latin typeface="Arial"/>
                <a:cs typeface="Arial"/>
              </a:rPr>
              <a:t>n</a:t>
            </a:r>
            <a:r>
              <a:rPr sz="1550" spc="146" dirty="0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sz="1550" spc="33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1550" spc="179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61" dirty="0">
                <a:solidFill>
                  <a:srgbClr val="030303"/>
                </a:solidFill>
                <a:latin typeface="Arial"/>
                <a:cs typeface="Arial"/>
              </a:rPr>
              <a:t>c</a:t>
            </a:r>
            <a:r>
              <a:rPr sz="1550" spc="179" dirty="0">
                <a:solidFill>
                  <a:srgbClr val="030303"/>
                </a:solidFill>
                <a:latin typeface="Arial"/>
                <a:cs typeface="Arial"/>
              </a:rPr>
              <a:t>on</a:t>
            </a:r>
            <a:r>
              <a:rPr sz="1550" spc="89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154" dirty="0">
                <a:solidFill>
                  <a:srgbClr val="030303"/>
                </a:solidFill>
                <a:latin typeface="Arial"/>
                <a:cs typeface="Arial"/>
              </a:rPr>
              <a:t>p</a:t>
            </a:r>
            <a:r>
              <a:rPr sz="1550" spc="91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154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60" dirty="0">
                <a:solidFill>
                  <a:srgbClr val="030303"/>
                </a:solidFill>
                <a:latin typeface="Arial"/>
                <a:cs typeface="Arial"/>
              </a:rPr>
              <a:t>l</a:t>
            </a:r>
            <a:r>
              <a:rPr sz="1550" spc="154" dirty="0">
                <a:solidFill>
                  <a:srgbClr val="030303"/>
                </a:solidFill>
                <a:latin typeface="Arial"/>
                <a:cs typeface="Arial"/>
              </a:rPr>
              <a:t>ap</a:t>
            </a:r>
            <a:r>
              <a:rPr sz="1550" spc="138" dirty="0">
                <a:solidFill>
                  <a:srgbClr val="030303"/>
                </a:solidFill>
                <a:latin typeface="Arial"/>
                <a:cs typeface="Arial"/>
              </a:rPr>
              <a:t>s</a:t>
            </a:r>
            <a:r>
              <a:rPr sz="1550" spc="154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148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59" dirty="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sz="1550" spc="240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19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sz="1550" spc="179" dirty="0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sz="1550" spc="119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60" dirty="0">
                <a:solidFill>
                  <a:srgbClr val="030303"/>
                </a:solidFill>
                <a:latin typeface="Arial"/>
                <a:cs typeface="Arial"/>
              </a:rPr>
              <a:t>ji</a:t>
            </a:r>
            <a:r>
              <a:rPr sz="1550" spc="240" dirty="0">
                <a:solidFill>
                  <a:srgbClr val="030303"/>
                </a:solidFill>
                <a:latin typeface="Arial"/>
                <a:cs typeface="Arial"/>
              </a:rPr>
              <a:t>d</a:t>
            </a:r>
            <a:r>
              <a:rPr sz="1550" spc="292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-111" dirty="0">
                <a:solidFill>
                  <a:srgbClr val="030303"/>
                </a:solidFill>
                <a:latin typeface="Arial"/>
                <a:cs typeface="Arial"/>
              </a:rPr>
              <a:t>.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100506" y="6519157"/>
            <a:ext cx="1508485" cy="1407484"/>
          </a:xfrm>
          <a:prstGeom prst="rect">
            <a:avLst/>
          </a:prstGeom>
        </p:spPr>
        <p:txBody>
          <a:bodyPr wrap="square" lIns="0" tIns="11207" rIns="0" bIns="0" rtlCol="0">
            <a:noAutofit/>
          </a:bodyPr>
          <a:lstStyle/>
          <a:p>
            <a:pPr algn="ctr">
              <a:lnSpc>
                <a:spcPts val="1764"/>
              </a:lnSpc>
            </a:pPr>
            <a:r>
              <a:rPr sz="1550" spc="97" dirty="0">
                <a:solidFill>
                  <a:srgbClr val="030303"/>
                </a:solidFill>
                <a:latin typeface="Arial"/>
                <a:cs typeface="Arial"/>
              </a:rPr>
              <a:t>Caso </a:t>
            </a:r>
            <a:r>
              <a:rPr sz="1600" spc="92" dirty="0">
                <a:solidFill>
                  <a:srgbClr val="030303"/>
                </a:solidFill>
                <a:latin typeface="Times New Roman"/>
                <a:cs typeface="Times New Roman"/>
              </a:rPr>
              <a:t>l</a:t>
            </a:r>
            <a:r>
              <a:rPr sz="1600" spc="92" dirty="0">
                <a:solidFill>
                  <a:srgbClr val="1D2825"/>
                </a:solidFill>
                <a:latin typeface="Times New Roman"/>
                <a:cs typeface="Times New Roman"/>
              </a:rPr>
              <a:t>: </a:t>
            </a:r>
            <a:r>
              <a:rPr sz="1550" spc="97" dirty="0">
                <a:solidFill>
                  <a:srgbClr val="030303"/>
                </a:solidFill>
                <a:latin typeface="Arial"/>
                <a:cs typeface="Arial"/>
              </a:rPr>
              <a:t>Estado</a:t>
            </a:r>
            <a:endParaRPr sz="1550">
              <a:latin typeface="Arial"/>
              <a:cs typeface="Arial"/>
            </a:endParaRPr>
          </a:p>
          <a:p>
            <a:pPr marL="17845" marR="22405" indent="0" algn="ctr">
              <a:lnSpc>
                <a:spcPts val="1782"/>
              </a:lnSpc>
              <a:spcBef>
                <a:spcPts val="434"/>
              </a:spcBef>
            </a:pPr>
            <a:r>
              <a:rPr sz="1550" spc="59" dirty="0">
                <a:solidFill>
                  <a:srgbClr val="030303"/>
                </a:solidFill>
                <a:latin typeface="Arial"/>
                <a:cs typeface="Arial"/>
              </a:rPr>
              <a:t>p</a:t>
            </a:r>
            <a:r>
              <a:rPr sz="1550" spc="175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93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79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266" dirty="0">
                <a:solidFill>
                  <a:srgbClr val="030303"/>
                </a:solidFill>
                <a:latin typeface="Arial"/>
                <a:cs typeface="Arial"/>
              </a:rPr>
              <a:t>p</a:t>
            </a:r>
            <a:r>
              <a:rPr sz="1550" spc="145" dirty="0">
                <a:solidFill>
                  <a:srgbClr val="030303"/>
                </a:solidFill>
                <a:latin typeface="Arial"/>
                <a:cs typeface="Arial"/>
              </a:rPr>
              <a:t>e</a:t>
            </a:r>
            <a:r>
              <a:rPr sz="1550" spc="175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33" dirty="0">
                <a:solidFill>
                  <a:srgbClr val="030303"/>
                </a:solidFill>
                <a:latin typeface="Arial"/>
                <a:cs typeface="Arial"/>
              </a:rPr>
              <a:t>a</a:t>
            </a:r>
            <a:r>
              <a:rPr sz="1550" spc="321" dirty="0">
                <a:solidFill>
                  <a:srgbClr val="030303"/>
                </a:solidFill>
                <a:latin typeface="Arial"/>
                <a:cs typeface="Arial"/>
              </a:rPr>
              <a:t>t</a:t>
            </a:r>
            <a:r>
              <a:rPr sz="1550" spc="145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175" dirty="0">
                <a:solidFill>
                  <a:srgbClr val="030303"/>
                </a:solidFill>
                <a:latin typeface="Arial"/>
                <a:cs typeface="Arial"/>
              </a:rPr>
              <a:t>r</a:t>
            </a:r>
            <a:r>
              <a:rPr sz="1550" spc="-27" dirty="0">
                <a:solidFill>
                  <a:srgbClr val="030303"/>
                </a:solidFill>
                <a:latin typeface="Arial"/>
                <a:cs typeface="Arial"/>
              </a:rPr>
              <a:t>i</a:t>
            </a:r>
            <a:r>
              <a:rPr sz="1550" spc="266" dirty="0">
                <a:solidFill>
                  <a:srgbClr val="030303"/>
                </a:solidFill>
                <a:latin typeface="Arial"/>
                <a:cs typeface="Arial"/>
              </a:rPr>
              <a:t>o</a:t>
            </a:r>
            <a:r>
              <a:rPr sz="1550" spc="132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endParaRPr sz="1550">
              <a:latin typeface="Arial"/>
              <a:cs typeface="Arial"/>
            </a:endParaRPr>
          </a:p>
          <a:p>
            <a:pPr marL="17845" marR="22405" algn="ctr">
              <a:lnSpc>
                <a:spcPts val="1782"/>
              </a:lnSpc>
              <a:spcBef>
                <a:spcPts val="525"/>
              </a:spcBef>
            </a:pPr>
            <a:r>
              <a:rPr sz="1550" spc="92" dirty="0">
                <a:solidFill>
                  <a:srgbClr val="030303"/>
                </a:solidFill>
                <a:latin typeface="Arial"/>
                <a:cs typeface="Arial"/>
              </a:rPr>
              <a:t>con  catarata </a:t>
            </a:r>
            <a:endParaRPr sz="1550">
              <a:latin typeface="Arial"/>
              <a:cs typeface="Arial"/>
            </a:endParaRPr>
          </a:p>
          <a:p>
            <a:pPr marL="17845" marR="22405" algn="ctr">
              <a:lnSpc>
                <a:spcPts val="1782"/>
              </a:lnSpc>
              <a:spcBef>
                <a:spcPts val="525"/>
              </a:spcBef>
            </a:pPr>
            <a:r>
              <a:rPr sz="1550" spc="172" dirty="0">
                <a:solidFill>
                  <a:srgbClr val="030303"/>
                </a:solidFill>
                <a:latin typeface="Arial"/>
                <a:cs typeface="Arial"/>
              </a:rPr>
              <a:t>traumática e</a:t>
            </a:r>
            <a:endParaRPr sz="1550">
              <a:latin typeface="Arial"/>
              <a:cs typeface="Arial"/>
            </a:endParaRPr>
          </a:p>
          <a:p>
            <a:pPr marL="235577" marR="243824" algn="ctr">
              <a:lnSpc>
                <a:spcPct val="95825"/>
              </a:lnSpc>
              <a:spcBef>
                <a:spcPts val="555"/>
              </a:spcBef>
            </a:pPr>
            <a:r>
              <a:rPr sz="1550" spc="149" dirty="0">
                <a:solidFill>
                  <a:srgbClr val="030303"/>
                </a:solidFill>
                <a:latin typeface="Arial"/>
                <a:cs typeface="Arial"/>
              </a:rPr>
              <a:t>hipopión.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xmlns="" id="{97A43D66-997E-8BEB-1DDB-F182352BC626}"/>
              </a:ext>
            </a:extLst>
          </p:cNvPr>
          <p:cNvSpPr/>
          <p:nvPr/>
        </p:nvSpPr>
        <p:spPr>
          <a:xfrm>
            <a:off x="8585853" y="2301812"/>
            <a:ext cx="7174602" cy="7393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xmlns="" id="{173F3FC8-B0C1-8997-AD96-241B2D438F34}"/>
              </a:ext>
            </a:extLst>
          </p:cNvPr>
          <p:cNvSpPr/>
          <p:nvPr/>
        </p:nvSpPr>
        <p:spPr>
          <a:xfrm>
            <a:off x="1927625" y="2369668"/>
            <a:ext cx="6199395" cy="7393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object 29"/>
          <p:cNvSpPr/>
          <p:nvPr/>
        </p:nvSpPr>
        <p:spPr>
          <a:xfrm>
            <a:off x="12056806" y="2765322"/>
            <a:ext cx="3270454" cy="280956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29251" y="2802193"/>
            <a:ext cx="2687893" cy="356542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97259" y="3408094"/>
            <a:ext cx="4174745" cy="341027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3084461" y="1102888"/>
            <a:ext cx="1884372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98" dirty="0">
                <a:solidFill>
                  <a:srgbClr val="28413D"/>
                </a:solidFill>
                <a:latin typeface="Arial"/>
                <a:cs typeface="Arial"/>
              </a:rPr>
              <a:t>FLUJO</a:t>
            </a:r>
            <a:endParaRPr sz="4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86554" y="1102888"/>
            <a:ext cx="792992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dirty="0">
                <a:solidFill>
                  <a:srgbClr val="28413D"/>
                </a:solidFill>
                <a:latin typeface="Arial"/>
                <a:cs typeface="Arial"/>
              </a:rPr>
              <a:t>DE</a:t>
            </a:r>
            <a:endParaRPr sz="4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71457" y="1102888"/>
            <a:ext cx="4251488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242" dirty="0">
                <a:solidFill>
                  <a:srgbClr val="28413D"/>
                </a:solidFill>
                <a:latin typeface="Arial"/>
                <a:cs typeface="Arial"/>
              </a:rPr>
              <a:t>TRATAMIENTO</a:t>
            </a:r>
            <a:endParaRPr sz="4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03796" y="1102888"/>
            <a:ext cx="472214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62" dirty="0">
                <a:solidFill>
                  <a:srgbClr val="28413D"/>
                </a:solidFill>
                <a:latin typeface="Arial"/>
                <a:cs typeface="Arial"/>
              </a:rPr>
              <a:t>Y</a:t>
            </a:r>
            <a:endParaRPr sz="4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75296" y="1102888"/>
            <a:ext cx="3532504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54" dirty="0">
                <a:solidFill>
                  <a:srgbClr val="28413D"/>
                </a:solidFill>
                <a:latin typeface="Arial"/>
                <a:cs typeface="Arial"/>
              </a:rPr>
              <a:t>HALLAZGOS</a:t>
            </a:r>
            <a:endParaRPr sz="4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4980" y="1814498"/>
            <a:ext cx="5965988" cy="546099"/>
          </a:xfrm>
          <a:prstGeom prst="rect">
            <a:avLst/>
          </a:prstGeom>
        </p:spPr>
        <p:txBody>
          <a:bodyPr wrap="square" lIns="0" tIns="27241" rIns="0" bIns="0" rtlCol="0">
            <a:noAutofit/>
          </a:bodyPr>
          <a:lstStyle/>
          <a:p>
            <a:pPr marL="12700">
              <a:lnSpc>
                <a:spcPts val="4290"/>
              </a:lnSpc>
            </a:pPr>
            <a:r>
              <a:rPr sz="4100" b="1" spc="193" dirty="0">
                <a:solidFill>
                  <a:srgbClr val="28413D"/>
                </a:solidFill>
                <a:latin typeface="Arial"/>
                <a:cs typeface="Arial"/>
              </a:rPr>
              <a:t>INTRAOPERATORIOS</a:t>
            </a:r>
            <a:endParaRPr sz="4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9254" y="2432237"/>
            <a:ext cx="910757" cy="347979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12700">
              <a:lnSpc>
                <a:spcPts val="2690"/>
              </a:lnSpc>
            </a:pPr>
            <a:r>
              <a:rPr sz="2500" b="1" spc="109" dirty="0">
                <a:solidFill>
                  <a:srgbClr val="28413D"/>
                </a:solidFill>
                <a:latin typeface="Arial"/>
                <a:cs typeface="Arial"/>
              </a:rPr>
              <a:t>Caso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73151" y="2432237"/>
            <a:ext cx="283951" cy="347979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12700">
              <a:lnSpc>
                <a:spcPts val="2690"/>
              </a:lnSpc>
            </a:pPr>
            <a:r>
              <a:rPr sz="2500" b="1" spc="-289" dirty="0">
                <a:solidFill>
                  <a:srgbClr val="28413D"/>
                </a:solidFill>
                <a:latin typeface="Arial"/>
                <a:cs typeface="Arial"/>
              </a:rPr>
              <a:t>1: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01303" y="2432237"/>
            <a:ext cx="1058241" cy="347979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12700">
              <a:lnSpc>
                <a:spcPts val="2690"/>
              </a:lnSpc>
            </a:pPr>
            <a:r>
              <a:rPr sz="2500" b="1" spc="124" dirty="0">
                <a:solidFill>
                  <a:srgbClr val="28413D"/>
                </a:solidFill>
                <a:latin typeface="Arial"/>
                <a:cs typeface="Arial"/>
              </a:rPr>
              <a:t>SCXM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86357" y="2432237"/>
            <a:ext cx="914445" cy="347979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12700">
              <a:lnSpc>
                <a:spcPts val="2690"/>
              </a:lnSpc>
            </a:pPr>
            <a:r>
              <a:rPr sz="2500" b="1" spc="120" dirty="0">
                <a:solidFill>
                  <a:srgbClr val="28413D"/>
                </a:solidFill>
                <a:latin typeface="Arial"/>
                <a:cs typeface="Arial"/>
              </a:rPr>
              <a:t>Caso</a:t>
            </a:r>
            <a:endParaRPr sz="2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37628" y="2432237"/>
            <a:ext cx="1456448" cy="347979"/>
          </a:xfrm>
          <a:prstGeom prst="rect">
            <a:avLst/>
          </a:prstGeom>
        </p:spPr>
        <p:txBody>
          <a:bodyPr wrap="square" lIns="0" tIns="17081" rIns="0" bIns="0" rtlCol="0">
            <a:noAutofit/>
          </a:bodyPr>
          <a:lstStyle/>
          <a:p>
            <a:pPr marL="12700">
              <a:lnSpc>
                <a:spcPts val="2690"/>
              </a:lnSpc>
            </a:pPr>
            <a:r>
              <a:rPr sz="2500" b="1" spc="101" dirty="0">
                <a:solidFill>
                  <a:srgbClr val="28413D"/>
                </a:solidFill>
                <a:latin typeface="Arial"/>
                <a:cs typeface="Arial"/>
              </a:rPr>
              <a:t>2: SAEM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4970" y="3738906"/>
            <a:ext cx="1395233" cy="1807798"/>
          </a:xfrm>
          <a:prstGeom prst="rect">
            <a:avLst/>
          </a:prstGeom>
        </p:spPr>
        <p:txBody>
          <a:bodyPr wrap="square" lIns="0" tIns="11969" rIns="0" bIns="0" rtlCol="0">
            <a:noAutofit/>
          </a:bodyPr>
          <a:lstStyle/>
          <a:p>
            <a:pPr algn="ctr">
              <a:lnSpc>
                <a:spcPts val="1885"/>
              </a:lnSpc>
            </a:pPr>
            <a:r>
              <a:rPr sz="1650" spc="81" dirty="0">
                <a:solidFill>
                  <a:srgbClr val="28413D"/>
                </a:solidFill>
                <a:latin typeface="Arial"/>
                <a:cs typeface="Arial"/>
              </a:rPr>
              <a:t>Caso </a:t>
            </a:r>
            <a:r>
              <a:rPr sz="1750" spc="79" dirty="0">
                <a:solidFill>
                  <a:srgbClr val="28413D"/>
                </a:solidFill>
                <a:latin typeface="Times New Roman"/>
                <a:cs typeface="Times New Roman"/>
              </a:rPr>
              <a:t>l: </a:t>
            </a:r>
            <a:r>
              <a:rPr sz="1650" spc="81" dirty="0">
                <a:solidFill>
                  <a:srgbClr val="28413D"/>
                </a:solidFill>
                <a:latin typeface="Arial"/>
                <a:cs typeface="Arial"/>
              </a:rPr>
              <a:t>Post-</a:t>
            </a:r>
            <a:endParaRPr sz="1650">
              <a:latin typeface="Arial"/>
              <a:cs typeface="Arial"/>
            </a:endParaRPr>
          </a:p>
          <a:p>
            <a:pPr marL="9376" marR="29732" indent="7374" algn="ctr">
              <a:lnSpc>
                <a:spcPts val="1897"/>
              </a:lnSpc>
              <a:spcBef>
                <a:spcPts val="418"/>
              </a:spcBef>
            </a:pPr>
            <a:r>
              <a:rPr sz="1650" spc="109" dirty="0">
                <a:solidFill>
                  <a:srgbClr val="28413D"/>
                </a:solidFill>
                <a:latin typeface="Arial"/>
                <a:cs typeface="Arial"/>
              </a:rPr>
              <a:t>facoéresis y </a:t>
            </a:r>
            <a:endParaRPr sz="1650">
              <a:latin typeface="Arial"/>
              <a:cs typeface="Arial"/>
            </a:endParaRPr>
          </a:p>
          <a:p>
            <a:pPr marL="9376" marR="29732" algn="ctr">
              <a:lnSpc>
                <a:spcPts val="1897"/>
              </a:lnSpc>
              <a:spcBef>
                <a:spcPts val="580"/>
              </a:spcBef>
            </a:pPr>
            <a:r>
              <a:rPr sz="1650" spc="135" dirty="0">
                <a:solidFill>
                  <a:srgbClr val="28413D"/>
                </a:solidFill>
                <a:latin typeface="Arial"/>
                <a:cs typeface="Arial"/>
              </a:rPr>
              <a:t>vitrectomía, </a:t>
            </a:r>
            <a:endParaRPr sz="1650">
              <a:latin typeface="Arial"/>
              <a:cs typeface="Arial"/>
            </a:endParaRPr>
          </a:p>
          <a:p>
            <a:pPr marL="9376" marR="29732" algn="ctr">
              <a:lnSpc>
                <a:spcPts val="1897"/>
              </a:lnSpc>
              <a:spcBef>
                <a:spcPts val="580"/>
              </a:spcBef>
            </a:pPr>
            <a:r>
              <a:rPr sz="1650" spc="192" dirty="0">
                <a:solidFill>
                  <a:srgbClr val="28413D"/>
                </a:solidFill>
                <a:latin typeface="Arial"/>
                <a:cs typeface="Arial"/>
              </a:rPr>
              <a:t>mostrando </a:t>
            </a:r>
            <a:endParaRPr sz="1650">
              <a:latin typeface="Arial"/>
              <a:cs typeface="Arial"/>
            </a:endParaRPr>
          </a:p>
          <a:p>
            <a:pPr marL="9376" marR="29732" algn="ctr">
              <a:lnSpc>
                <a:spcPts val="1897"/>
              </a:lnSpc>
              <a:spcBef>
                <a:spcPts val="580"/>
              </a:spcBef>
            </a:pPr>
            <a:r>
              <a:rPr sz="1650" spc="120" dirty="0">
                <a:solidFill>
                  <a:srgbClr val="28413D"/>
                </a:solidFill>
                <a:latin typeface="Arial"/>
                <a:cs typeface="Arial"/>
              </a:rPr>
              <a:t>un  medio</a:t>
            </a:r>
            <a:endParaRPr sz="1650">
              <a:latin typeface="Arial"/>
              <a:cs typeface="Arial"/>
            </a:endParaRPr>
          </a:p>
          <a:p>
            <a:pPr marL="378612" marR="387907" algn="ctr">
              <a:lnSpc>
                <a:spcPts val="1875"/>
              </a:lnSpc>
              <a:spcBef>
                <a:spcPts val="674"/>
              </a:spcBef>
            </a:pPr>
            <a:r>
              <a:rPr sz="1650" spc="73" dirty="0">
                <a:solidFill>
                  <a:srgbClr val="28413D"/>
                </a:solidFill>
                <a:latin typeface="Arial"/>
                <a:cs typeface="Arial"/>
              </a:rPr>
              <a:t>claro.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73154" y="5703733"/>
            <a:ext cx="2195729" cy="237489"/>
          </a:xfrm>
          <a:prstGeom prst="rect">
            <a:avLst/>
          </a:prstGeom>
        </p:spPr>
        <p:txBody>
          <a:bodyPr wrap="square" lIns="0" tIns="11461" rIns="0" bIns="0" rtlCol="0">
            <a:noAutofit/>
          </a:bodyPr>
          <a:lstStyle/>
          <a:p>
            <a:pPr marL="12700">
              <a:lnSpc>
                <a:spcPts val="1805"/>
              </a:lnSpc>
            </a:pPr>
            <a:r>
              <a:rPr sz="1650" spc="30" dirty="0">
                <a:solidFill>
                  <a:srgbClr val="28413D"/>
                </a:solidFill>
                <a:latin typeface="Arial"/>
                <a:cs typeface="Arial"/>
              </a:rPr>
              <a:t>Caso 2:  Desinserción</a:t>
            </a:r>
            <a:endParaRPr sz="1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89099" y="5703733"/>
            <a:ext cx="363242" cy="237489"/>
          </a:xfrm>
          <a:prstGeom prst="rect">
            <a:avLst/>
          </a:prstGeom>
        </p:spPr>
        <p:txBody>
          <a:bodyPr wrap="square" lIns="0" tIns="11461" rIns="0" bIns="0" rtlCol="0">
            <a:noAutofit/>
          </a:bodyPr>
          <a:lstStyle/>
          <a:p>
            <a:pPr marL="12700">
              <a:lnSpc>
                <a:spcPts val="1805"/>
              </a:lnSpc>
            </a:pPr>
            <a:r>
              <a:rPr sz="1650" spc="67" dirty="0">
                <a:solidFill>
                  <a:srgbClr val="28413D"/>
                </a:solidFill>
                <a:latin typeface="Arial"/>
                <a:cs typeface="Arial"/>
              </a:rPr>
              <a:t>del</a:t>
            </a:r>
            <a:endParaRPr sz="1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65780" y="5998701"/>
            <a:ext cx="2592777" cy="532457"/>
          </a:xfrm>
          <a:prstGeom prst="rect">
            <a:avLst/>
          </a:prstGeom>
        </p:spPr>
        <p:txBody>
          <a:bodyPr wrap="square" lIns="0" tIns="11461" rIns="0" bIns="0" rtlCol="0">
            <a:noAutofit/>
          </a:bodyPr>
          <a:lstStyle/>
          <a:p>
            <a:pPr marL="138951" marR="151170" algn="ctr">
              <a:lnSpc>
                <a:spcPts val="1805"/>
              </a:lnSpc>
            </a:pPr>
            <a:r>
              <a:rPr sz="1650" spc="124" dirty="0">
                <a:solidFill>
                  <a:srgbClr val="28413D"/>
                </a:solidFill>
                <a:latin typeface="Arial"/>
                <a:cs typeface="Arial"/>
              </a:rPr>
              <a:t>músculo recto medio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334"/>
              </a:spcBef>
            </a:pPr>
            <a:r>
              <a:rPr sz="1650" spc="49" dirty="0">
                <a:solidFill>
                  <a:srgbClr val="28413D"/>
                </a:solidFill>
                <a:latin typeface="Arial"/>
                <a:cs typeface="Arial"/>
              </a:rPr>
              <a:t>para acceder a la  herida.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0555" y="7732623"/>
            <a:ext cx="3042416" cy="693888"/>
          </a:xfrm>
          <a:prstGeom prst="rect">
            <a:avLst/>
          </a:prstGeom>
        </p:spPr>
        <p:txBody>
          <a:bodyPr wrap="square" lIns="0" tIns="14731" rIns="0" bIns="0" rtlCol="0">
            <a:noAutofit/>
          </a:bodyPr>
          <a:lstStyle/>
          <a:p>
            <a:pPr marL="12700">
              <a:lnSpc>
                <a:spcPts val="2320"/>
              </a:lnSpc>
            </a:pPr>
            <a:r>
              <a:rPr sz="2150" b="1" spc="115" dirty="0">
                <a:solidFill>
                  <a:srgbClr val="28413D"/>
                </a:solidFill>
                <a:latin typeface="Arial"/>
                <a:cs typeface="Arial"/>
              </a:rPr>
              <a:t>Resultado Favorable</a:t>
            </a:r>
            <a:endParaRPr sz="2150" dirty="0">
              <a:latin typeface="Arial"/>
              <a:cs typeface="Arial"/>
            </a:endParaRPr>
          </a:p>
          <a:p>
            <a:pPr marL="20074" marR="41528">
              <a:lnSpc>
                <a:spcPct val="95825"/>
              </a:lnSpc>
              <a:spcBef>
                <a:spcPts val="611"/>
              </a:spcBef>
            </a:pPr>
            <a:r>
              <a:rPr sz="2050" spc="121" dirty="0">
                <a:solidFill>
                  <a:srgbClr val="28413D"/>
                </a:solidFill>
                <a:latin typeface="Arial"/>
                <a:cs typeface="Arial"/>
              </a:rPr>
              <a:t>Retina  aplicada sin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73197" y="7568111"/>
            <a:ext cx="4607483" cy="1716799"/>
          </a:xfrm>
          <a:prstGeom prst="rect">
            <a:avLst/>
          </a:prstGeom>
        </p:spPr>
        <p:txBody>
          <a:bodyPr wrap="square" lIns="0" tIns="14731" rIns="0" bIns="0" rtlCol="0">
            <a:noAutofit/>
          </a:bodyPr>
          <a:lstStyle/>
          <a:p>
            <a:pPr marL="12700" marR="32206">
              <a:lnSpc>
                <a:spcPts val="2320"/>
              </a:lnSpc>
            </a:pPr>
            <a:r>
              <a:rPr sz="2150" b="1" spc="103" dirty="0">
                <a:solidFill>
                  <a:srgbClr val="28413D"/>
                </a:solidFill>
                <a:latin typeface="Arial"/>
                <a:cs typeface="Arial"/>
              </a:rPr>
              <a:t>Complicaciones Graves</a:t>
            </a:r>
            <a:endParaRPr sz="2150" dirty="0">
              <a:latin typeface="Arial"/>
              <a:cs typeface="Arial"/>
            </a:endParaRPr>
          </a:p>
          <a:p>
            <a:pPr marL="16387" indent="18435">
              <a:lnSpc>
                <a:spcPts val="3080"/>
              </a:lnSpc>
              <a:spcBef>
                <a:spcPts val="193"/>
              </a:spcBef>
            </a:pPr>
            <a:r>
              <a:rPr lang="es-ES" sz="2050" dirty="0">
                <a:solidFill>
                  <a:srgbClr val="28413D"/>
                </a:solidFill>
                <a:latin typeface="Arial"/>
                <a:cs typeface="Arial"/>
              </a:rPr>
              <a:t>Desprendimiento de Retina , PVR, catarata secundaria. Requiere más cirugía.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1441" y="8458462"/>
            <a:ext cx="2265559" cy="708599"/>
          </a:xfrm>
          <a:prstGeom prst="rect">
            <a:avLst/>
          </a:prstGeom>
        </p:spPr>
        <p:txBody>
          <a:bodyPr wrap="square" lIns="0" tIns="15875" rIns="0" bIns="0" rtlCol="0">
            <a:noAutofit/>
          </a:bodyPr>
          <a:lstStyle/>
          <a:p>
            <a:pPr marL="12700" indent="7374">
              <a:lnSpc>
                <a:spcPts val="2357"/>
              </a:lnSpc>
            </a:pPr>
            <a:r>
              <a:rPr sz="2050" spc="40" dirty="0">
                <a:solidFill>
                  <a:srgbClr val="28413D"/>
                </a:solidFill>
                <a:latin typeface="Arial"/>
                <a:cs typeface="Arial"/>
              </a:rPr>
              <a:t>c</a:t>
            </a:r>
            <a:r>
              <a:rPr sz="2050" spc="215" dirty="0">
                <a:solidFill>
                  <a:srgbClr val="28413D"/>
                </a:solidFill>
                <a:latin typeface="Arial"/>
                <a:cs typeface="Arial"/>
              </a:rPr>
              <a:t>o</a:t>
            </a:r>
            <a:r>
              <a:rPr sz="2050" spc="494" dirty="0">
                <a:solidFill>
                  <a:srgbClr val="28413D"/>
                </a:solidFill>
                <a:latin typeface="Arial"/>
                <a:cs typeface="Arial"/>
              </a:rPr>
              <a:t>m</a:t>
            </a:r>
            <a:r>
              <a:rPr sz="2050" spc="477" dirty="0">
                <a:solidFill>
                  <a:srgbClr val="28413D"/>
                </a:solidFill>
                <a:latin typeface="Arial"/>
                <a:cs typeface="Arial"/>
              </a:rPr>
              <a:t>p</a:t>
            </a:r>
            <a:r>
              <a:rPr sz="2050" spc="35" dirty="0">
                <a:solidFill>
                  <a:srgbClr val="28413D"/>
                </a:solidFill>
                <a:latin typeface="Arial"/>
                <a:cs typeface="Arial"/>
              </a:rPr>
              <a:t>l</a:t>
            </a:r>
            <a:r>
              <a:rPr sz="2050" spc="121" dirty="0">
                <a:solidFill>
                  <a:srgbClr val="28413D"/>
                </a:solidFill>
                <a:latin typeface="Arial"/>
                <a:cs typeface="Arial"/>
              </a:rPr>
              <a:t>i</a:t>
            </a:r>
            <a:r>
              <a:rPr sz="2050" spc="306" dirty="0">
                <a:solidFill>
                  <a:srgbClr val="28413D"/>
                </a:solidFill>
                <a:latin typeface="Arial"/>
                <a:cs typeface="Arial"/>
              </a:rPr>
              <a:t>c</a:t>
            </a:r>
            <a:r>
              <a:rPr sz="2050" spc="44" dirty="0">
                <a:solidFill>
                  <a:srgbClr val="28413D"/>
                </a:solidFill>
                <a:latin typeface="Arial"/>
                <a:cs typeface="Arial"/>
              </a:rPr>
              <a:t>a</a:t>
            </a:r>
            <a:r>
              <a:rPr sz="2050" spc="306" dirty="0">
                <a:solidFill>
                  <a:srgbClr val="28413D"/>
                </a:solidFill>
                <a:latin typeface="Arial"/>
                <a:cs typeface="Arial"/>
              </a:rPr>
              <a:t>c</a:t>
            </a:r>
            <a:r>
              <a:rPr sz="2050" spc="62" dirty="0">
                <a:solidFill>
                  <a:srgbClr val="28413D"/>
                </a:solidFill>
                <a:latin typeface="Arial"/>
                <a:cs typeface="Arial"/>
              </a:rPr>
              <a:t>i</a:t>
            </a:r>
            <a:r>
              <a:rPr sz="2050" spc="306" dirty="0">
                <a:solidFill>
                  <a:srgbClr val="28413D"/>
                </a:solidFill>
                <a:latin typeface="Arial"/>
                <a:cs typeface="Arial"/>
              </a:rPr>
              <a:t>o</a:t>
            </a:r>
            <a:r>
              <a:rPr sz="2050" spc="250" dirty="0">
                <a:solidFill>
                  <a:srgbClr val="28413D"/>
                </a:solidFill>
                <a:latin typeface="Arial"/>
                <a:cs typeface="Arial"/>
              </a:rPr>
              <a:t>n</a:t>
            </a:r>
            <a:r>
              <a:rPr sz="2050" spc="306" dirty="0">
                <a:solidFill>
                  <a:srgbClr val="28413D"/>
                </a:solidFill>
                <a:latin typeface="Arial"/>
                <a:cs typeface="Arial"/>
              </a:rPr>
              <a:t>e</a:t>
            </a:r>
            <a:r>
              <a:rPr sz="2050" spc="70" dirty="0">
                <a:solidFill>
                  <a:srgbClr val="28413D"/>
                </a:solidFill>
                <a:latin typeface="Arial"/>
                <a:cs typeface="Arial"/>
              </a:rPr>
              <a:t>s</a:t>
            </a:r>
            <a:r>
              <a:rPr sz="2050" spc="38" dirty="0">
                <a:solidFill>
                  <a:srgbClr val="28413D"/>
                </a:solidFill>
                <a:latin typeface="Arial"/>
                <a:cs typeface="Arial"/>
              </a:rPr>
              <a:t> </a:t>
            </a:r>
            <a:endParaRPr sz="2050" dirty="0">
              <a:latin typeface="Arial"/>
              <a:cs typeface="Arial"/>
            </a:endParaRPr>
          </a:p>
          <a:p>
            <a:pPr marL="12700">
              <a:lnSpc>
                <a:spcPts val="3679"/>
              </a:lnSpc>
            </a:pPr>
            <a:r>
              <a:rPr sz="2050" spc="179" dirty="0">
                <a:solidFill>
                  <a:srgbClr val="28413D"/>
                </a:solidFill>
                <a:latin typeface="Arial"/>
                <a:cs typeface="Arial"/>
              </a:rPr>
              <a:t>final 20/30</a:t>
            </a:r>
            <a:r>
              <a:rPr lang="es-ES" sz="2050" spc="179" dirty="0">
                <a:solidFill>
                  <a:srgbClr val="28413D"/>
                </a:solidFill>
                <a:latin typeface="Arial"/>
                <a:cs typeface="Arial"/>
              </a:rPr>
              <a:t> </a:t>
            </a:r>
            <a:r>
              <a:rPr lang="es-ES" sz="2050" spc="179" dirty="0" err="1">
                <a:solidFill>
                  <a:srgbClr val="28413D"/>
                </a:solidFill>
                <a:latin typeface="Arial"/>
                <a:cs typeface="Arial"/>
              </a:rPr>
              <a:t>cc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7339" y="8496212"/>
            <a:ext cx="1281384" cy="287019"/>
          </a:xfrm>
          <a:prstGeom prst="rect">
            <a:avLst/>
          </a:prstGeom>
        </p:spPr>
        <p:txBody>
          <a:bodyPr wrap="square" lIns="0" tIns="14001" rIns="0" bIns="0" rtlCol="0">
            <a:noAutofit/>
          </a:bodyPr>
          <a:lstStyle/>
          <a:p>
            <a:pPr marL="12700">
              <a:lnSpc>
                <a:spcPts val="2205"/>
              </a:lnSpc>
            </a:pPr>
            <a:r>
              <a:rPr sz="2050" spc="138" dirty="0">
                <a:solidFill>
                  <a:srgbClr val="28413D"/>
                </a:solidFill>
                <a:latin typeface="Arial"/>
                <a:cs typeface="Arial"/>
              </a:rPr>
              <a:t>mayores.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4225" y="8496212"/>
            <a:ext cx="444413" cy="287019"/>
          </a:xfrm>
          <a:prstGeom prst="rect">
            <a:avLst/>
          </a:prstGeom>
        </p:spPr>
        <p:txBody>
          <a:bodyPr wrap="square" lIns="0" tIns="14001" rIns="0" bIns="0" rtlCol="0">
            <a:noAutofit/>
          </a:bodyPr>
          <a:lstStyle/>
          <a:p>
            <a:pPr marL="12700">
              <a:lnSpc>
                <a:spcPts val="2205"/>
              </a:lnSpc>
            </a:pPr>
            <a:r>
              <a:rPr sz="2050" spc="121" dirty="0">
                <a:solidFill>
                  <a:srgbClr val="28413D"/>
                </a:solidFill>
                <a:latin typeface="Arial"/>
                <a:cs typeface="Arial"/>
              </a:rPr>
              <a:t>AV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412990B7-855F-AA08-31B7-44D691780F5B}"/>
              </a:ext>
            </a:extLst>
          </p:cNvPr>
          <p:cNvSpPr/>
          <p:nvPr/>
        </p:nvSpPr>
        <p:spPr>
          <a:xfrm>
            <a:off x="2197259" y="7732623"/>
            <a:ext cx="1003141" cy="91607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B1A6E6FE-9C35-E3E7-4F7C-1AB5CC895E67}"/>
              </a:ext>
            </a:extLst>
          </p:cNvPr>
          <p:cNvSpPr/>
          <p:nvPr/>
        </p:nvSpPr>
        <p:spPr>
          <a:xfrm>
            <a:off x="9169265" y="7591283"/>
            <a:ext cx="1003141" cy="916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b="1" dirty="0">
                <a:solidFill>
                  <a:schemeClr val="tx1"/>
                </a:solidFill>
              </a:rPr>
              <a:t>!</a:t>
            </a:r>
            <a:endParaRPr lang="es-PE" b="1" dirty="0">
              <a:solidFill>
                <a:schemeClr val="tx1"/>
              </a:solidFill>
            </a:endParaRPr>
          </a:p>
        </p:txBody>
      </p:sp>
      <p:pic>
        <p:nvPicPr>
          <p:cNvPr id="35" name="Gráfico 34" descr="Marca de verificación con relleno sólido">
            <a:extLst>
              <a:ext uri="{FF2B5EF4-FFF2-40B4-BE49-F238E27FC236}">
                <a16:creationId xmlns:a16="http://schemas.microsoft.com/office/drawing/2014/main" xmlns="" id="{19BA386B-57E2-B184-B887-CC9C74372D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9532" y="7813420"/>
            <a:ext cx="798461" cy="7984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3593280" y="826438"/>
            <a:ext cx="3629444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sz="4350" spc="296" dirty="0">
                <a:solidFill>
                  <a:srgbClr val="2F3736"/>
                </a:solidFill>
                <a:latin typeface="Arial"/>
                <a:cs typeface="Arial"/>
              </a:rPr>
              <a:t>EVO</a:t>
            </a:r>
            <a:r>
              <a:rPr lang="es-ES" sz="4350" spc="296" dirty="0">
                <a:solidFill>
                  <a:srgbClr val="2F3736"/>
                </a:solidFill>
                <a:latin typeface="Arial"/>
                <a:cs typeface="Arial"/>
              </a:rPr>
              <a:t>LUCIÓ</a:t>
            </a:r>
            <a:r>
              <a:rPr sz="4350" spc="296" dirty="0">
                <a:solidFill>
                  <a:srgbClr val="2F3736"/>
                </a:solidFill>
                <a:latin typeface="Arial"/>
                <a:cs typeface="Arial"/>
              </a:rPr>
              <a:t>N</a:t>
            </a:r>
            <a:endParaRPr sz="43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61493" y="826438"/>
            <a:ext cx="841999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sz="4350" dirty="0">
                <a:solidFill>
                  <a:srgbClr val="2F3736"/>
                </a:solidFill>
                <a:latin typeface="Arial"/>
                <a:cs typeface="Arial"/>
              </a:rPr>
              <a:t>DE</a:t>
            </a:r>
            <a:endParaRPr sz="43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23825" y="826438"/>
            <a:ext cx="892278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lang="es-ES" sz="4350" spc="771" dirty="0">
                <a:solidFill>
                  <a:srgbClr val="2F3736"/>
                </a:solidFill>
                <a:latin typeface="Arial"/>
                <a:cs typeface="Arial"/>
              </a:rPr>
              <a:t>L</a:t>
            </a:r>
            <a:r>
              <a:rPr sz="4350" spc="771" dirty="0">
                <a:solidFill>
                  <a:srgbClr val="2F3736"/>
                </a:solidFill>
                <a:latin typeface="Arial"/>
                <a:cs typeface="Arial"/>
              </a:rPr>
              <a:t>A</a:t>
            </a:r>
            <a:endParaRPr sz="43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65465" y="826438"/>
            <a:ext cx="5554563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sz="4350" spc="365" dirty="0">
                <a:solidFill>
                  <a:srgbClr val="2F3736"/>
                </a:solidFill>
                <a:latin typeface="Arial"/>
                <a:cs typeface="Arial"/>
              </a:rPr>
              <a:t>AG</a:t>
            </a:r>
            <a:r>
              <a:rPr lang="es-ES" sz="4350" spc="365" dirty="0">
                <a:solidFill>
                  <a:srgbClr val="2F3736"/>
                </a:solidFill>
                <a:latin typeface="Arial"/>
                <a:cs typeface="Arial"/>
              </a:rPr>
              <a:t>U</a:t>
            </a:r>
            <a:r>
              <a:rPr sz="4350" spc="365" dirty="0">
                <a:solidFill>
                  <a:srgbClr val="2F3736"/>
                </a:solidFill>
                <a:latin typeface="Arial"/>
                <a:cs typeface="Arial"/>
              </a:rPr>
              <a:t>DEZA</a:t>
            </a:r>
            <a:r>
              <a:rPr lang="es-ES" sz="4350" spc="365" dirty="0">
                <a:solidFill>
                  <a:srgbClr val="2F3736"/>
                </a:solidFill>
                <a:latin typeface="Arial"/>
                <a:cs typeface="Arial"/>
              </a:rPr>
              <a:t> </a:t>
            </a:r>
            <a:r>
              <a:rPr sz="4350" spc="365" dirty="0">
                <a:solidFill>
                  <a:srgbClr val="2F3736"/>
                </a:solidFill>
                <a:latin typeface="Arial"/>
                <a:cs typeface="Arial"/>
              </a:rPr>
              <a:t>VIS</a:t>
            </a:r>
            <a:r>
              <a:rPr lang="es-ES" sz="4350" spc="365" dirty="0">
                <a:solidFill>
                  <a:srgbClr val="2F3736"/>
                </a:solidFill>
                <a:latin typeface="Arial"/>
                <a:cs typeface="Arial"/>
              </a:rPr>
              <a:t>UAL</a:t>
            </a:r>
            <a:endParaRPr sz="43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60945" y="1567544"/>
            <a:ext cx="1524112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sz="4350" spc="182" dirty="0">
                <a:solidFill>
                  <a:srgbClr val="2F3736"/>
                </a:solidFill>
                <a:latin typeface="Arial"/>
                <a:cs typeface="Arial"/>
              </a:rPr>
              <a:t>(OJO</a:t>
            </a:r>
            <a:endParaRPr sz="4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01703" y="1567544"/>
            <a:ext cx="3183306" cy="577850"/>
          </a:xfrm>
          <a:prstGeom prst="rect">
            <a:avLst/>
          </a:prstGeom>
        </p:spPr>
        <p:txBody>
          <a:bodyPr wrap="square" lIns="0" tIns="28860" rIns="0" bIns="0" rtlCol="0">
            <a:noAutofit/>
          </a:bodyPr>
          <a:lstStyle/>
          <a:p>
            <a:pPr marL="12700">
              <a:lnSpc>
                <a:spcPts val="4545"/>
              </a:lnSpc>
            </a:pPr>
            <a:r>
              <a:rPr sz="4350" spc="118" dirty="0">
                <a:solidFill>
                  <a:srgbClr val="2F3736"/>
                </a:solidFill>
                <a:latin typeface="Arial"/>
                <a:cs typeface="Arial"/>
              </a:rPr>
              <a:t>DERECHO)</a:t>
            </a:r>
            <a:endParaRPr sz="4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12060" y="7224045"/>
            <a:ext cx="557755" cy="698500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12700">
              <a:lnSpc>
                <a:spcPts val="5500"/>
              </a:lnSpc>
            </a:pPr>
            <a:endParaRPr sz="5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79932" y="7179464"/>
            <a:ext cx="667987" cy="695960"/>
          </a:xfrm>
          <a:prstGeom prst="rect">
            <a:avLst/>
          </a:prstGeom>
        </p:spPr>
        <p:txBody>
          <a:bodyPr wrap="square" lIns="0" tIns="34798" rIns="0" bIns="0" rtlCol="0">
            <a:noAutofit/>
          </a:bodyPr>
          <a:lstStyle/>
          <a:p>
            <a:pPr marL="12700">
              <a:lnSpc>
                <a:spcPts val="5480"/>
              </a:lnSpc>
            </a:pPr>
            <a:endParaRPr sz="5250" dirty="0">
              <a:latin typeface="Arial"/>
              <a:cs typeface="Arial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1D35A150-C0C1-CAF9-B946-BB49E00B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3057707"/>
            <a:ext cx="15739791" cy="52099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5300406" y="1098430"/>
            <a:ext cx="10015794" cy="920869"/>
          </a:xfrm>
          <a:prstGeom prst="rect">
            <a:avLst/>
          </a:prstGeom>
        </p:spPr>
        <p:txBody>
          <a:bodyPr wrap="square" lIns="0" tIns="26606" rIns="0" bIns="0" rtlCol="0">
            <a:noAutofit/>
          </a:bodyPr>
          <a:lstStyle/>
          <a:p>
            <a:pPr marL="12700">
              <a:lnSpc>
                <a:spcPts val="4190"/>
              </a:lnSpc>
            </a:pPr>
            <a:r>
              <a:rPr sz="6000" b="1" spc="226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CONCLUSIONES CLAVE</a:t>
            </a:r>
            <a:endParaRPr sz="6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02E6EDED-140E-553D-8B57-8B82DFCF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00300"/>
            <a:ext cx="15088622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4B0E4FD-FD43-DF80-D87A-76EF40B7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27751"/>
            <a:ext cx="10913309" cy="79248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8DB39F3-03C3-A72C-461E-A93D82B4961D}"/>
              </a:ext>
            </a:extLst>
          </p:cNvPr>
          <p:cNvSpPr/>
          <p:nvPr/>
        </p:nvSpPr>
        <p:spPr>
          <a:xfrm>
            <a:off x="8915400" y="6438900"/>
            <a:ext cx="7866385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MUCHAS GRACIAS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9957209" y="1395439"/>
            <a:ext cx="1202425" cy="694689"/>
          </a:xfrm>
          <a:prstGeom prst="rect">
            <a:avLst/>
          </a:prstGeom>
        </p:spPr>
        <p:txBody>
          <a:bodyPr wrap="square" lIns="0" tIns="34734" rIns="0" bIns="0" rtlCol="0">
            <a:noAutofit/>
          </a:bodyPr>
          <a:lstStyle/>
          <a:p>
            <a:pPr marL="12700">
              <a:lnSpc>
                <a:spcPts val="5470"/>
              </a:lnSpc>
            </a:pPr>
            <a:endParaRPr sz="52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1203" y="4963467"/>
            <a:ext cx="7812105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185" dirty="0">
                <a:solidFill>
                  <a:srgbClr val="253E3A"/>
                </a:solidFill>
                <a:latin typeface="Arial"/>
                <a:cs typeface="Arial"/>
              </a:rPr>
              <a:t>La Clasificación de  Birmingham (BETTS -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87903" y="4963467"/>
            <a:ext cx="2432631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320" dirty="0">
                <a:solidFill>
                  <a:srgbClr val="253E3A"/>
                </a:solidFill>
                <a:latin typeface="Arial"/>
                <a:cs typeface="Arial"/>
              </a:rPr>
              <a:t>Birmingham</a:t>
            </a:r>
            <a:endParaRPr sz="2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95129" y="4963467"/>
            <a:ext cx="729193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63" dirty="0">
                <a:solidFill>
                  <a:srgbClr val="253E3A"/>
                </a:solidFill>
                <a:latin typeface="Arial"/>
                <a:cs typeface="Arial"/>
              </a:rPr>
              <a:t>Eye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54671" y="4963467"/>
            <a:ext cx="1514544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235" dirty="0">
                <a:solidFill>
                  <a:srgbClr val="253E3A"/>
                </a:solidFill>
                <a:latin typeface="Arial"/>
                <a:cs typeface="Arial"/>
              </a:rPr>
              <a:t>Trauma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9922" y="5461225"/>
            <a:ext cx="13225286" cy="1405111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271222" marR="311860" algn="ctr">
              <a:lnSpc>
                <a:spcPts val="3040"/>
              </a:lnSpc>
            </a:pPr>
            <a:r>
              <a:rPr sz="2850" spc="249" dirty="0">
                <a:solidFill>
                  <a:srgbClr val="253E3A"/>
                </a:solidFill>
                <a:latin typeface="Arial"/>
                <a:cs typeface="Arial"/>
              </a:rPr>
              <a:t>Terminology System) es un sistema estandarizado y ampliamente</a:t>
            </a:r>
            <a:endParaRPr sz="2850">
              <a:latin typeface="Arial"/>
              <a:cs typeface="Arial"/>
            </a:endParaRPr>
          </a:p>
          <a:p>
            <a:pPr indent="-14748" algn="ctr">
              <a:lnSpc>
                <a:spcPts val="4010"/>
              </a:lnSpc>
              <a:spcBef>
                <a:spcPts val="213"/>
              </a:spcBef>
            </a:pPr>
            <a:r>
              <a:rPr sz="2850" spc="219" dirty="0">
                <a:solidFill>
                  <a:srgbClr val="253E3A"/>
                </a:solidFill>
                <a:latin typeface="Arial"/>
                <a:cs typeface="Arial"/>
              </a:rPr>
              <a:t>aceptado para describir y clasificar las lesiones mecánicas del  globo ocular. Su principal objetivo es proporcionar una  terminología clara y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3764" y="6980309"/>
            <a:ext cx="2801341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243" dirty="0">
                <a:solidFill>
                  <a:srgbClr val="253E3A"/>
                </a:solidFill>
                <a:latin typeface="Arial"/>
                <a:cs typeface="Arial"/>
              </a:rPr>
              <a:t>unificada para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59700" y="6980309"/>
            <a:ext cx="8626954" cy="391159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marL="12700">
              <a:lnSpc>
                <a:spcPts val="3040"/>
              </a:lnSpc>
            </a:pPr>
            <a:r>
              <a:rPr sz="2850" spc="180" dirty="0">
                <a:solidFill>
                  <a:srgbClr val="253E3A"/>
                </a:solidFill>
                <a:latin typeface="Arial"/>
                <a:cs typeface="Arial"/>
              </a:rPr>
              <a:t>los profesionales de la salud, lo que  facilita la</a:t>
            </a:r>
            <a:endParaRPr sz="28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46793" y="7485441"/>
            <a:ext cx="13153086" cy="896292"/>
          </a:xfrm>
          <a:prstGeom prst="rect">
            <a:avLst/>
          </a:prstGeom>
        </p:spPr>
        <p:txBody>
          <a:bodyPr wrap="square" lIns="0" tIns="19304" rIns="0" bIns="0" rtlCol="0">
            <a:noAutofit/>
          </a:bodyPr>
          <a:lstStyle/>
          <a:p>
            <a:pPr algn="ctr">
              <a:lnSpc>
                <a:spcPts val="3040"/>
              </a:lnSpc>
            </a:pPr>
            <a:r>
              <a:rPr sz="2850" spc="250" dirty="0">
                <a:solidFill>
                  <a:srgbClr val="253E3A"/>
                </a:solidFill>
                <a:latin typeface="Arial"/>
                <a:cs typeface="Arial"/>
              </a:rPr>
              <a:t>comunicación, la investigación y la comparación de resultados entre</a:t>
            </a:r>
            <a:endParaRPr sz="2850">
              <a:latin typeface="Arial"/>
              <a:cs typeface="Arial"/>
            </a:endParaRPr>
          </a:p>
          <a:p>
            <a:pPr marL="3711284" marR="3746090" algn="ctr">
              <a:lnSpc>
                <a:spcPct val="95825"/>
              </a:lnSpc>
              <a:spcBef>
                <a:spcPts val="548"/>
              </a:spcBef>
            </a:pPr>
            <a:r>
              <a:rPr sz="2850" spc="233" dirty="0">
                <a:solidFill>
                  <a:srgbClr val="253E3A"/>
                </a:solidFill>
                <a:latin typeface="Arial"/>
                <a:cs typeface="Arial"/>
              </a:rPr>
              <a:t>diferentes estudios y centros.</a:t>
            </a:r>
            <a:endParaRPr sz="285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4" name="Modelo 3D 13" descr="Ojo humano">
                <a:extLst>
                  <a:ext uri="{FF2B5EF4-FFF2-40B4-BE49-F238E27FC236}">
                    <a16:creationId xmlns:a16="http://schemas.microsoft.com/office/drawing/2014/main" id="{D17AF099-2503-AD27-C17A-EB2E6C0F6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7016795"/>
                  </p:ext>
                </p:extLst>
              </p:nvPr>
            </p:nvGraphicFramePr>
            <p:xfrm>
              <a:off x="1137944" y="333272"/>
              <a:ext cx="5059044" cy="48257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59044" cy="4825774"/>
                    </a:xfrm>
                    <a:prstGeom prst="rect">
                      <a:avLst/>
                    </a:prstGeom>
                  </am3d:spPr>
                  <am3d:camera>
                    <am3d:pos x="0" y="0" z="72429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19989" d="1000000"/>
                    <am3d:preTrans dx="-79808" dy="-15154784" dz="491211"/>
                    <am3d:scale>
                      <am3d:sx n="1000000" d="1000000"/>
                      <am3d:sy n="1000000" d="1000000"/>
                      <am3d:sz n="1000000" d="1000000"/>
                    </am3d:scale>
                    <am3d:rot ax="593388" ay="1468490" az="2478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1670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Modelo 3D 13" descr="Ojo humano">
                <a:extLst>
                  <a:ext uri="{FF2B5EF4-FFF2-40B4-BE49-F238E27FC236}">
                    <a16:creationId xmlns:a16="http://schemas.microsoft.com/office/drawing/2014/main" xmlns="" id="{D17AF099-2503-AD27-C17A-EB2E6C0F60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7944" y="333272"/>
                <a:ext cx="5059044" cy="4825774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8CC823B-FEF1-2D83-359E-65930FCAE45D}"/>
              </a:ext>
            </a:extLst>
          </p:cNvPr>
          <p:cNvSpPr txBox="1"/>
          <p:nvPr/>
        </p:nvSpPr>
        <p:spPr>
          <a:xfrm>
            <a:off x="6934200" y="1213640"/>
            <a:ext cx="88428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TIPOS DE LESIONES </a:t>
            </a:r>
          </a:p>
          <a:p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(CLASIFICACIÓN BETTS)</a:t>
            </a:r>
            <a:endParaRPr lang="es-PE" sz="6600" dirty="0">
              <a:solidFill>
                <a:schemeClr val="tx2">
                  <a:lumMod val="75000"/>
                </a:schemeClr>
              </a:solidFill>
              <a:latin typeface="Aptos ExtraBold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24EDD91-1975-7032-E911-2DD1AFF0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90500"/>
            <a:ext cx="15420322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5181600" y="2545015"/>
            <a:ext cx="9110816" cy="664783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96471" y="7015993"/>
            <a:ext cx="1177832" cy="559263"/>
          </a:xfrm>
          <a:prstGeom prst="rect">
            <a:avLst/>
          </a:prstGeom>
        </p:spPr>
        <p:txBody>
          <a:bodyPr wrap="square" lIns="0" tIns="13335" rIns="0" bIns="0" rtlCol="0">
            <a:noAutofit/>
          </a:bodyPr>
          <a:lstStyle/>
          <a:p>
            <a:pPr marL="71693" marR="35242">
              <a:lnSpc>
                <a:spcPts val="2100"/>
              </a:lnSpc>
            </a:pPr>
            <a:r>
              <a:rPr sz="1950" spc="-49" dirty="0">
                <a:solidFill>
                  <a:srgbClr val="A45253"/>
                </a:solidFill>
                <a:latin typeface="Arial"/>
                <a:cs typeface="Arial"/>
              </a:rPr>
              <a:t>Lame\\af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9"/>
              </a:spcBef>
            </a:pPr>
            <a:r>
              <a:rPr sz="1850" spc="10" dirty="0">
                <a:solidFill>
                  <a:srgbClr val="A45253"/>
                </a:solidFill>
                <a:latin typeface="Arial"/>
                <a:cs typeface="Arial"/>
              </a:rPr>
              <a:t>Lacerat</a:t>
            </a:r>
            <a:r>
              <a:rPr sz="1850" spc="10" dirty="0">
                <a:solidFill>
                  <a:srgbClr val="A76C6A"/>
                </a:solidFill>
                <a:latin typeface="Arial"/>
                <a:cs typeface="Arial"/>
              </a:rPr>
              <a:t>i</a:t>
            </a:r>
            <a:r>
              <a:rPr sz="1850" spc="10" dirty="0">
                <a:solidFill>
                  <a:srgbClr val="A45253"/>
                </a:solidFill>
                <a:latin typeface="Arial"/>
                <a:cs typeface="Arial"/>
              </a:rPr>
              <a:t>of\</a:t>
            </a:r>
            <a:endParaRPr sz="1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27713" y="7053122"/>
            <a:ext cx="919736" cy="260350"/>
          </a:xfrm>
          <a:prstGeom prst="rect">
            <a:avLst/>
          </a:prstGeom>
        </p:spPr>
        <p:txBody>
          <a:bodyPr wrap="square" lIns="0" tIns="12636" rIns="0" bIns="0" rtlCol="0">
            <a:noAutofit/>
          </a:bodyPr>
          <a:lstStyle/>
          <a:p>
            <a:pPr marL="12700">
              <a:lnSpc>
                <a:spcPts val="1989"/>
              </a:lnSpc>
            </a:pPr>
            <a:r>
              <a:rPr sz="1850" spc="21" dirty="0">
                <a:solidFill>
                  <a:srgbClr val="A45253"/>
                </a:solidFill>
                <a:latin typeface="Arial"/>
                <a:cs typeface="Arial"/>
              </a:rPr>
              <a:t>Rupture</a:t>
            </a:r>
            <a:endParaRPr sz="18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198168" y="8924880"/>
            <a:ext cx="833531" cy="275590"/>
          </a:xfrm>
          <a:prstGeom prst="rect">
            <a:avLst/>
          </a:prstGeom>
        </p:spPr>
        <p:txBody>
          <a:bodyPr wrap="square" lIns="0" tIns="13398" rIns="0" bIns="0" rtlCol="0">
            <a:noAutofit/>
          </a:bodyPr>
          <a:lstStyle/>
          <a:p>
            <a:pPr marL="12700">
              <a:lnSpc>
                <a:spcPts val="2110"/>
              </a:lnSpc>
            </a:pPr>
            <a:r>
              <a:rPr sz="1800" i="1" spc="118" dirty="0">
                <a:solidFill>
                  <a:srgbClr val="A45253"/>
                </a:solidFill>
                <a:latin typeface="Arial"/>
                <a:cs typeface="Arial"/>
              </a:rPr>
              <a:t>I </a:t>
            </a:r>
            <a:r>
              <a:rPr sz="1950" spc="118" dirty="0">
                <a:solidFill>
                  <a:srgbClr val="A45253"/>
                </a:solidFill>
                <a:latin typeface="Arial"/>
                <a:cs typeface="Arial"/>
              </a:rPr>
              <a:t>O F6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82A02A8-1226-7D53-5D7C-D84927A83693}"/>
              </a:ext>
            </a:extLst>
          </p:cNvPr>
          <p:cNvSpPr txBox="1"/>
          <p:nvPr/>
        </p:nvSpPr>
        <p:spPr>
          <a:xfrm>
            <a:off x="2590800" y="1333500"/>
            <a:ext cx="143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SISTEMA DE TERMINOLOGÍA DE TRAUMA OCULAR DE BIRMINHAM</a:t>
            </a:r>
            <a:endParaRPr lang="es-PE" sz="3600" dirty="0">
              <a:solidFill>
                <a:schemeClr val="tx2">
                  <a:lumMod val="75000"/>
                </a:schemeClr>
              </a:solidFill>
              <a:latin typeface="Aptos ExtraBold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10179573" y="2324100"/>
            <a:ext cx="7657759" cy="7026563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6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65825" y="2562921"/>
            <a:ext cx="139718" cy="295909"/>
          </a:xfrm>
          <a:prstGeom prst="rect">
            <a:avLst/>
          </a:prstGeom>
        </p:spPr>
        <p:txBody>
          <a:bodyPr wrap="square" lIns="0" tIns="14414" rIns="0" bIns="0" rtlCol="0">
            <a:noAutofit/>
          </a:bodyPr>
          <a:lstStyle/>
          <a:p>
            <a:pPr marL="12700">
              <a:lnSpc>
                <a:spcPts val="2270"/>
              </a:lnSpc>
            </a:pPr>
            <a:r>
              <a:rPr sz="2100" spc="-161" dirty="0">
                <a:solidFill>
                  <a:srgbClr val="F4F7F4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4880" y="2625601"/>
            <a:ext cx="172902" cy="295909"/>
          </a:xfrm>
          <a:prstGeom prst="rect">
            <a:avLst/>
          </a:prstGeom>
        </p:spPr>
        <p:txBody>
          <a:bodyPr wrap="square" lIns="0" tIns="14414" rIns="0" bIns="0" rtlCol="0">
            <a:noAutofit/>
          </a:bodyPr>
          <a:lstStyle/>
          <a:p>
            <a:pPr marL="12700">
              <a:lnSpc>
                <a:spcPts val="2270"/>
              </a:lnSpc>
            </a:pPr>
            <a:r>
              <a:rPr sz="2100" spc="101" dirty="0">
                <a:solidFill>
                  <a:srgbClr val="F4F7F4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9793" y="4369169"/>
            <a:ext cx="1759115" cy="657674"/>
          </a:xfrm>
          <a:prstGeom prst="rect">
            <a:avLst/>
          </a:prstGeom>
        </p:spPr>
        <p:txBody>
          <a:bodyPr wrap="square" lIns="0" tIns="14700" rIns="0" bIns="0" rtlCol="0">
            <a:noAutofit/>
          </a:bodyPr>
          <a:lstStyle/>
          <a:p>
            <a:pPr marL="16387">
              <a:lnSpc>
                <a:spcPts val="2315"/>
              </a:lnSpc>
            </a:pPr>
            <a:r>
              <a:rPr sz="2150" spc="74" dirty="0">
                <a:solidFill>
                  <a:srgbClr val="F4F7F4"/>
                </a:solidFill>
                <a:latin typeface="Arial"/>
                <a:cs typeface="Arial"/>
              </a:rPr>
              <a:t>posteriores a</a:t>
            </a:r>
            <a:endParaRPr sz="2150">
              <a:latin typeface="Arial"/>
              <a:cs typeface="Arial"/>
            </a:endParaRPr>
          </a:p>
          <a:p>
            <a:pPr marL="12700" marR="41338">
              <a:lnSpc>
                <a:spcPct val="95825"/>
              </a:lnSpc>
              <a:spcBef>
                <a:spcPts val="274"/>
              </a:spcBef>
            </a:pPr>
            <a:r>
              <a:rPr sz="2100" spc="36" dirty="0">
                <a:solidFill>
                  <a:srgbClr val="F4F7F4"/>
                </a:solidFill>
                <a:latin typeface="Arial"/>
                <a:cs typeface="Arial"/>
              </a:rPr>
              <a:t>en la esclera.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8035" y="4369169"/>
            <a:ext cx="276903" cy="300989"/>
          </a:xfrm>
          <a:prstGeom prst="rect">
            <a:avLst/>
          </a:prstGeom>
        </p:spPr>
        <p:txBody>
          <a:bodyPr wrap="square" lIns="0" tIns="14700" rIns="0" bIns="0" rtlCol="0">
            <a:noAutofit/>
          </a:bodyPr>
          <a:lstStyle/>
          <a:p>
            <a:pPr marL="12700">
              <a:lnSpc>
                <a:spcPts val="2315"/>
              </a:lnSpc>
            </a:pPr>
            <a:r>
              <a:rPr sz="2150" dirty="0">
                <a:solidFill>
                  <a:srgbClr val="F4F7F4"/>
                </a:solidFill>
                <a:latin typeface="Arial"/>
                <a:cs typeface="Arial"/>
              </a:rPr>
              <a:t>él</a:t>
            </a:r>
            <a:endParaRPr sz="2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20235" y="6315956"/>
            <a:ext cx="3396186" cy="300989"/>
          </a:xfrm>
          <a:prstGeom prst="rect">
            <a:avLst/>
          </a:prstGeom>
        </p:spPr>
        <p:txBody>
          <a:bodyPr wrap="square" lIns="0" tIns="14700" rIns="0" bIns="0" rtlCol="0">
            <a:noAutofit/>
          </a:bodyPr>
          <a:lstStyle/>
          <a:p>
            <a:pPr marL="12700">
              <a:lnSpc>
                <a:spcPts val="2315"/>
              </a:lnSpc>
            </a:pPr>
            <a:r>
              <a:rPr sz="2100" spc="55" dirty="0">
                <a:solidFill>
                  <a:srgbClr val="F4F7F4"/>
                </a:solidFill>
                <a:latin typeface="Arial"/>
                <a:cs typeface="Arial"/>
              </a:rPr>
              <a:t>La herida se extiende </a:t>
            </a:r>
            <a:r>
              <a:rPr sz="2150" spc="55" dirty="0">
                <a:solidFill>
                  <a:srgbClr val="F4F7F4"/>
                </a:solidFill>
                <a:latin typeface="Arial"/>
                <a:cs typeface="Arial"/>
              </a:rPr>
              <a:t>más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27113" y="6315956"/>
            <a:ext cx="1375657" cy="300989"/>
          </a:xfrm>
          <a:prstGeom prst="rect">
            <a:avLst/>
          </a:prstGeom>
        </p:spPr>
        <p:txBody>
          <a:bodyPr wrap="square" lIns="0" tIns="14700" rIns="0" bIns="0" rtlCol="0">
            <a:noAutofit/>
          </a:bodyPr>
          <a:lstStyle/>
          <a:p>
            <a:pPr marL="12700">
              <a:lnSpc>
                <a:spcPts val="2315"/>
              </a:lnSpc>
            </a:pPr>
            <a:r>
              <a:rPr sz="2150" spc="52" dirty="0">
                <a:solidFill>
                  <a:srgbClr val="F4F7F4"/>
                </a:solidFill>
                <a:latin typeface="Arial"/>
                <a:cs typeface="Arial"/>
              </a:rPr>
              <a:t>allá de los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5825" y="6320072"/>
            <a:ext cx="136031" cy="295909"/>
          </a:xfrm>
          <a:prstGeom prst="rect">
            <a:avLst/>
          </a:prstGeom>
        </p:spPr>
        <p:txBody>
          <a:bodyPr wrap="square" lIns="0" tIns="14414" rIns="0" bIns="0" rtlCol="0">
            <a:noAutofit/>
          </a:bodyPr>
          <a:lstStyle/>
          <a:p>
            <a:pPr marL="12700">
              <a:lnSpc>
                <a:spcPts val="2270"/>
              </a:lnSpc>
            </a:pPr>
            <a:r>
              <a:rPr sz="2100" spc="-183" dirty="0">
                <a:solidFill>
                  <a:srgbClr val="F4F7F4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DC3CA38D-BE46-B5E0-1B6E-FD285947952B}"/>
              </a:ext>
            </a:extLst>
          </p:cNvPr>
          <p:cNvSpPr txBox="1"/>
          <p:nvPr/>
        </p:nvSpPr>
        <p:spPr>
          <a:xfrm>
            <a:off x="4267201" y="307150"/>
            <a:ext cx="8610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ZONAS DE LESIÓN EN LA CLASIFICACIÓN BETTS </a:t>
            </a:r>
            <a:endParaRPr lang="es-PE" sz="5400" dirty="0">
              <a:solidFill>
                <a:schemeClr val="tx2">
                  <a:lumMod val="75000"/>
                </a:schemeClr>
              </a:solidFill>
              <a:latin typeface="Aptos ExtraBold" panose="020B0004020202020204" pitchFamily="34" charset="0"/>
            </a:endParaRPr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xmlns="" id="{867BFE8C-0489-3BC6-0BCC-F1C3FAC9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154397"/>
              </p:ext>
            </p:extLst>
          </p:nvPr>
        </p:nvGraphicFramePr>
        <p:xfrm>
          <a:off x="450668" y="2209680"/>
          <a:ext cx="10728546" cy="789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bject 69"/>
          <p:cNvSpPr/>
          <p:nvPr/>
        </p:nvSpPr>
        <p:spPr>
          <a:xfrm>
            <a:off x="11866012" y="1014475"/>
            <a:ext cx="4988641" cy="283169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1" name="object 61"/>
          <p:cNvSpPr txBox="1"/>
          <p:nvPr/>
        </p:nvSpPr>
        <p:spPr>
          <a:xfrm>
            <a:off x="3061847" y="4229168"/>
            <a:ext cx="4136922" cy="605285"/>
          </a:xfrm>
          <a:prstGeom prst="rect">
            <a:avLst/>
          </a:prstGeom>
        </p:spPr>
        <p:txBody>
          <a:bodyPr wrap="square" lIns="0" tIns="31464" rIns="0" bIns="0" rtlCol="0">
            <a:noAutofit/>
          </a:bodyPr>
          <a:lstStyle/>
          <a:p>
            <a:pPr marL="558390" marR="76961">
              <a:lnSpc>
                <a:spcPts val="4955"/>
              </a:lnSpc>
            </a:pPr>
            <a:r>
              <a:rPr sz="4000" spc="413" dirty="0" err="1">
                <a:solidFill>
                  <a:srgbClr val="4F8283"/>
                </a:solidFill>
                <a:latin typeface="Arial"/>
                <a:cs typeface="Arial"/>
              </a:rPr>
              <a:t>herramienta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993283" y="4247714"/>
            <a:ext cx="4386633" cy="586739"/>
          </a:xfrm>
          <a:prstGeom prst="rect">
            <a:avLst/>
          </a:prstGeom>
        </p:spPr>
        <p:txBody>
          <a:bodyPr wrap="square" lIns="0" tIns="29273" rIns="0" bIns="0" rtlCol="0">
            <a:noAutofit/>
          </a:bodyPr>
          <a:lstStyle/>
          <a:p>
            <a:pPr marL="12700">
              <a:lnSpc>
                <a:spcPts val="4610"/>
              </a:lnSpc>
            </a:pPr>
            <a:r>
              <a:rPr sz="4000" spc="347" dirty="0">
                <a:solidFill>
                  <a:srgbClr val="4F8283"/>
                </a:solidFill>
                <a:latin typeface="Arial"/>
                <a:cs typeface="Arial"/>
              </a:rPr>
              <a:t>estandarizada </a:t>
            </a:r>
            <a:r>
              <a:rPr sz="4400" spc="263" dirty="0">
                <a:solidFill>
                  <a:srgbClr val="4F8283"/>
                </a:solidFill>
                <a:latin typeface="Times New Roman"/>
                <a:cs typeface="Times New Roman"/>
              </a:rPr>
              <a:t>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90738" y="4283653"/>
            <a:ext cx="67386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dirty="0">
                <a:solidFill>
                  <a:srgbClr val="4F8283"/>
                </a:solidFill>
                <a:latin typeface="Arial"/>
                <a:cs typeface="Arial"/>
              </a:rPr>
              <a:t>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446593" y="4283653"/>
            <a:ext cx="1072068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10" dirty="0">
                <a:solidFill>
                  <a:srgbClr val="4F8283"/>
                </a:solidFill>
                <a:latin typeface="Arial"/>
                <a:cs typeface="Arial"/>
              </a:rPr>
              <a:t>una</a:t>
            </a:r>
            <a:endParaRPr sz="4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18145" y="4283653"/>
            <a:ext cx="381158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87" dirty="0">
                <a:solidFill>
                  <a:srgbClr val="4F8283"/>
                </a:solidFill>
                <a:latin typeface="Arial"/>
                <a:cs typeface="Arial"/>
              </a:rPr>
              <a:t>de pronóstico</a:t>
            </a:r>
            <a:endParaRPr sz="4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27061" y="4998950"/>
            <a:ext cx="3689907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76" dirty="0">
                <a:solidFill>
                  <a:srgbClr val="4F8283"/>
                </a:solidFill>
                <a:latin typeface="Arial"/>
                <a:cs typeface="Arial"/>
              </a:rPr>
              <a:t>ampliamente</a:t>
            </a:r>
            <a:endParaRPr sz="4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06335" y="4998950"/>
            <a:ext cx="236255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38" dirty="0">
                <a:solidFill>
                  <a:srgbClr val="4F8283"/>
                </a:solidFill>
                <a:latin typeface="Arial"/>
                <a:cs typeface="Arial"/>
              </a:rPr>
              <a:t>utilizada</a:t>
            </a:r>
            <a:endParaRPr sz="4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50880" y="4998950"/>
            <a:ext cx="74022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77" dirty="0">
                <a:solidFill>
                  <a:srgbClr val="4F8283"/>
                </a:solidFill>
                <a:latin typeface="Arial"/>
                <a:cs typeface="Arial"/>
              </a:rPr>
              <a:t>en</a:t>
            </a:r>
            <a:endParaRPr sz="4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080477" y="4998950"/>
            <a:ext cx="350923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10" dirty="0">
                <a:solidFill>
                  <a:srgbClr val="4F8283"/>
                </a:solidFill>
                <a:latin typeface="Arial"/>
                <a:cs typeface="Arial"/>
              </a:rPr>
              <a:t>oftalmología</a:t>
            </a:r>
            <a:endParaRPr sz="4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697519" y="4998950"/>
            <a:ext cx="124536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36" dirty="0">
                <a:solidFill>
                  <a:srgbClr val="4F8283"/>
                </a:solidFill>
                <a:latin typeface="Arial"/>
                <a:cs typeface="Arial"/>
              </a:rPr>
              <a:t>para</a:t>
            </a:r>
            <a:endParaRPr sz="4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050683" y="4998950"/>
            <a:ext cx="2321994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69" dirty="0">
                <a:solidFill>
                  <a:srgbClr val="4F8283"/>
                </a:solidFill>
                <a:latin typeface="Arial"/>
                <a:cs typeface="Arial"/>
              </a:rPr>
              <a:t>predecir</a:t>
            </a:r>
            <a:endParaRPr sz="4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439922" y="4998950"/>
            <a:ext cx="530065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125" dirty="0">
                <a:solidFill>
                  <a:srgbClr val="4F8283"/>
                </a:solidFill>
                <a:latin typeface="Arial"/>
                <a:cs typeface="Arial"/>
              </a:rPr>
              <a:t>el</a:t>
            </a:r>
            <a:endParaRPr sz="4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1087" y="5710559"/>
            <a:ext cx="433514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37" dirty="0">
                <a:solidFill>
                  <a:srgbClr val="4F8283"/>
                </a:solidFill>
                <a:latin typeface="Arial"/>
                <a:cs typeface="Arial"/>
              </a:rPr>
              <a:t>resultado visual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04541" y="5710559"/>
            <a:ext cx="1293294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01" dirty="0">
                <a:solidFill>
                  <a:srgbClr val="4F8283"/>
                </a:solidFill>
                <a:latin typeface="Arial"/>
                <a:cs typeface="Arial"/>
              </a:rPr>
              <a:t>final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594577" y="5710559"/>
            <a:ext cx="762352" cy="1253776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 marR="11061">
              <a:lnSpc>
                <a:spcPts val="4220"/>
              </a:lnSpc>
            </a:pPr>
            <a:r>
              <a:rPr sz="4000" spc="321" dirty="0">
                <a:solidFill>
                  <a:srgbClr val="4F8283"/>
                </a:solidFill>
                <a:latin typeface="Arial"/>
                <a:cs typeface="Arial"/>
              </a:rPr>
              <a:t>de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821"/>
              </a:spcBef>
            </a:pPr>
            <a:r>
              <a:rPr sz="4000" spc="366" dirty="0">
                <a:solidFill>
                  <a:srgbClr val="4F8283"/>
                </a:solidFill>
                <a:latin typeface="Arial"/>
                <a:cs typeface="Arial"/>
              </a:rPr>
              <a:t>de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42609" y="5710559"/>
            <a:ext cx="74391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88" dirty="0">
                <a:solidFill>
                  <a:srgbClr val="4F8283"/>
                </a:solidFill>
                <a:latin typeface="Arial"/>
                <a:cs typeface="Arial"/>
              </a:rPr>
              <a:t>un</a:t>
            </a:r>
            <a:endParaRPr sz="4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75893" y="5710559"/>
            <a:ext cx="90983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25" dirty="0">
                <a:solidFill>
                  <a:srgbClr val="4F8283"/>
                </a:solidFill>
                <a:latin typeface="Arial"/>
                <a:cs typeface="Arial"/>
              </a:rPr>
              <a:t>ojo</a:t>
            </a:r>
            <a:endParaRPr sz="4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256661" y="5710559"/>
            <a:ext cx="111262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14" dirty="0">
                <a:solidFill>
                  <a:srgbClr val="4F8283"/>
                </a:solidFill>
                <a:latin typeface="Arial"/>
                <a:cs typeface="Arial"/>
              </a:rPr>
              <a:t>que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458654" y="5710559"/>
            <a:ext cx="714420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176" dirty="0">
                <a:solidFill>
                  <a:srgbClr val="4F8283"/>
                </a:solidFill>
                <a:latin typeface="Arial"/>
                <a:cs typeface="Arial"/>
              </a:rPr>
              <a:t>ha</a:t>
            </a:r>
            <a:endParaRPr sz="4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258754" y="5710559"/>
            <a:ext cx="201965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29" dirty="0">
                <a:solidFill>
                  <a:srgbClr val="4F8283"/>
                </a:solidFill>
                <a:latin typeface="Arial"/>
                <a:cs typeface="Arial"/>
              </a:rPr>
              <a:t>sufrido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367774" y="5710559"/>
            <a:ext cx="74391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88" dirty="0">
                <a:solidFill>
                  <a:srgbClr val="4F8283"/>
                </a:solidFill>
                <a:latin typeface="Arial"/>
                <a:cs typeface="Arial"/>
              </a:rPr>
              <a:t>un</a:t>
            </a:r>
            <a:endParaRPr sz="4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189996" y="5710559"/>
            <a:ext cx="204546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63" dirty="0">
                <a:solidFill>
                  <a:srgbClr val="4F8283"/>
                </a:solidFill>
                <a:latin typeface="Arial"/>
                <a:cs typeface="Arial"/>
              </a:rPr>
              <a:t>trauma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6841" y="6425856"/>
            <a:ext cx="190535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2" dirty="0">
                <a:solidFill>
                  <a:srgbClr val="4F8283"/>
                </a:solidFill>
                <a:latin typeface="Arial"/>
                <a:cs typeface="Arial"/>
              </a:rPr>
              <a:t>ocular.</a:t>
            </a:r>
            <a:endParaRPr sz="4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45248" y="6425856"/>
            <a:ext cx="67386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dirty="0">
                <a:solidFill>
                  <a:srgbClr val="4F8283"/>
                </a:solidFill>
                <a:latin typeface="Arial"/>
                <a:cs typeface="Arial"/>
              </a:rPr>
              <a:t>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08477" y="6425856"/>
            <a:ext cx="74760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0" dirty="0">
                <a:solidFill>
                  <a:srgbClr val="4F8283"/>
                </a:solidFill>
                <a:latin typeface="Arial"/>
                <a:cs typeface="Arial"/>
              </a:rPr>
              <a:t>un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38074" y="6425856"/>
            <a:ext cx="216713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42" dirty="0">
                <a:solidFill>
                  <a:srgbClr val="4F8283"/>
                </a:solidFill>
                <a:latin typeface="Arial"/>
                <a:cs typeface="Arial"/>
              </a:rPr>
              <a:t>sistema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42609" y="6425856"/>
            <a:ext cx="3158965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39" dirty="0">
                <a:solidFill>
                  <a:srgbClr val="4F8283"/>
                </a:solidFill>
                <a:latin typeface="Arial"/>
                <a:cs typeface="Arial"/>
              </a:rPr>
              <a:t>puntuación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690941" y="6425856"/>
            <a:ext cx="111631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21" dirty="0">
                <a:solidFill>
                  <a:srgbClr val="4F8283"/>
                </a:solidFill>
                <a:latin typeface="Arial"/>
                <a:cs typeface="Arial"/>
              </a:rPr>
              <a:t>que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78186" y="6425856"/>
            <a:ext cx="1838984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4" dirty="0">
                <a:solidFill>
                  <a:srgbClr val="4F8283"/>
                </a:solidFill>
                <a:latin typeface="Arial"/>
                <a:cs typeface="Arial"/>
              </a:rPr>
              <a:t>asigna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788103" y="6425856"/>
            <a:ext cx="202333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9" dirty="0">
                <a:solidFill>
                  <a:srgbClr val="4F8283"/>
                </a:solidFill>
                <a:latin typeface="Arial"/>
                <a:cs typeface="Arial"/>
              </a:rPr>
              <a:t>valores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882373" y="6425856"/>
            <a:ext cx="36783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dirty="0">
                <a:solidFill>
                  <a:srgbClr val="4F8283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7958" y="7137466"/>
            <a:ext cx="283081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84" dirty="0">
                <a:solidFill>
                  <a:srgbClr val="4F8283"/>
                </a:solidFill>
                <a:latin typeface="Arial"/>
                <a:cs typeface="Arial"/>
              </a:rPr>
              <a:t>diferentes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40764" y="7137466"/>
            <a:ext cx="319583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05" dirty="0">
                <a:solidFill>
                  <a:srgbClr val="4F8283"/>
                </a:solidFill>
                <a:latin typeface="Arial"/>
                <a:cs typeface="Arial"/>
              </a:rPr>
              <a:t>parámetros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00157" y="7137466"/>
            <a:ext cx="211920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13" dirty="0">
                <a:solidFill>
                  <a:srgbClr val="4F8283"/>
                </a:solidFill>
                <a:latin typeface="Arial"/>
                <a:cs typeface="Arial"/>
              </a:rPr>
              <a:t>clínicos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08728" y="7137466"/>
            <a:ext cx="2727574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36" dirty="0">
                <a:solidFill>
                  <a:srgbClr val="4F8283"/>
                </a:solidFill>
                <a:latin typeface="Arial"/>
                <a:cs typeface="Arial"/>
              </a:rPr>
              <a:t>presentes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999861" y="7137466"/>
            <a:ext cx="74022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77" dirty="0">
                <a:solidFill>
                  <a:srgbClr val="4F8283"/>
                </a:solidFill>
                <a:latin typeface="Arial"/>
                <a:cs typeface="Arial"/>
              </a:rPr>
              <a:t>en</a:t>
            </a:r>
            <a:endParaRPr sz="4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829457" y="7137466"/>
            <a:ext cx="53743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152" dirty="0">
                <a:solidFill>
                  <a:srgbClr val="4F8283"/>
                </a:solidFill>
                <a:latin typeface="Arial"/>
                <a:cs typeface="Arial"/>
              </a:rPr>
              <a:t>el</a:t>
            </a:r>
            <a:endParaRPr sz="4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82074" y="7137466"/>
            <a:ext cx="271651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542" dirty="0">
                <a:solidFill>
                  <a:srgbClr val="4F8283"/>
                </a:solidFill>
                <a:latin typeface="Arial"/>
                <a:cs typeface="Arial"/>
              </a:rPr>
              <a:t>momento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63386" y="7813136"/>
            <a:ext cx="3026094" cy="586739"/>
          </a:xfrm>
          <a:prstGeom prst="rect">
            <a:avLst/>
          </a:prstGeom>
        </p:spPr>
        <p:txBody>
          <a:bodyPr wrap="square" lIns="0" tIns="29273" rIns="0" bIns="0" rtlCol="0">
            <a:noAutofit/>
          </a:bodyPr>
          <a:lstStyle/>
          <a:p>
            <a:pPr marL="12700">
              <a:lnSpc>
                <a:spcPts val="4610"/>
              </a:lnSpc>
            </a:pPr>
            <a:r>
              <a:rPr sz="4000" spc="303" dirty="0">
                <a:solidFill>
                  <a:srgbClr val="4F8283"/>
                </a:solidFill>
                <a:latin typeface="Arial"/>
                <a:cs typeface="Arial"/>
              </a:rPr>
              <a:t>paciente, </a:t>
            </a:r>
            <a:r>
              <a:rPr sz="4400" spc="307" dirty="0">
                <a:solidFill>
                  <a:srgbClr val="4F8283"/>
                </a:solidFill>
                <a:latin typeface="Times New Roman"/>
                <a:cs typeface="Times New Roman"/>
              </a:rPr>
              <a:t>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05935" y="7849076"/>
            <a:ext cx="758665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44" dirty="0">
                <a:solidFill>
                  <a:srgbClr val="4F8283"/>
                </a:solidFill>
                <a:latin typeface="Arial"/>
                <a:cs typeface="Arial"/>
              </a:rPr>
              <a:t>de</a:t>
            </a:r>
            <a:endParaRPr sz="4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3967" y="7849076"/>
            <a:ext cx="50794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4" dirty="0">
                <a:solidFill>
                  <a:srgbClr val="4F8283"/>
                </a:solidFill>
                <a:latin typeface="Arial"/>
                <a:cs typeface="Arial"/>
              </a:rPr>
              <a:t>la</a:t>
            </a:r>
            <a:endParaRPr sz="4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77087" y="7849076"/>
            <a:ext cx="3590355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72" dirty="0">
                <a:solidFill>
                  <a:srgbClr val="4F8283"/>
                </a:solidFill>
                <a:latin typeface="Arial"/>
                <a:cs typeface="Arial"/>
              </a:rPr>
              <a:t>presentación</a:t>
            </a:r>
            <a:endParaRPr sz="4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56809" y="7849076"/>
            <a:ext cx="895087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88" dirty="0">
                <a:solidFill>
                  <a:srgbClr val="4F8283"/>
                </a:solidFill>
                <a:latin typeface="Arial"/>
                <a:cs typeface="Arial"/>
              </a:rPr>
              <a:t>del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53174" y="7849076"/>
            <a:ext cx="511629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8" dirty="0">
                <a:solidFill>
                  <a:srgbClr val="4F8283"/>
                </a:solidFill>
                <a:latin typeface="Arial"/>
                <a:cs typeface="Arial"/>
              </a:rPr>
              <a:t>la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50483" y="7849076"/>
            <a:ext cx="155139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93" dirty="0">
                <a:solidFill>
                  <a:srgbClr val="4F8283"/>
                </a:solidFill>
                <a:latin typeface="Arial"/>
                <a:cs typeface="Arial"/>
              </a:rPr>
              <a:t>suma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91241" y="7849076"/>
            <a:ext cx="2333055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298" dirty="0">
                <a:solidFill>
                  <a:srgbClr val="4F8283"/>
                </a:solidFill>
                <a:latin typeface="Arial"/>
                <a:cs typeface="Arial"/>
              </a:rPr>
              <a:t>de estos</a:t>
            </a:r>
            <a:endParaRPr sz="4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7390" y="8564372"/>
            <a:ext cx="2034400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20" dirty="0">
                <a:solidFill>
                  <a:srgbClr val="4F8283"/>
                </a:solidFill>
                <a:latin typeface="Arial"/>
                <a:cs typeface="Arial"/>
              </a:rPr>
              <a:t>valores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3783" y="8564372"/>
            <a:ext cx="219663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35" dirty="0">
                <a:solidFill>
                  <a:srgbClr val="4F8283"/>
                </a:solidFill>
                <a:latin typeface="Arial"/>
                <a:cs typeface="Arial"/>
              </a:rPr>
              <a:t>permite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1348" y="8564372"/>
            <a:ext cx="214132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13" dirty="0">
                <a:solidFill>
                  <a:srgbClr val="4F8283"/>
                </a:solidFill>
                <a:latin typeface="Arial"/>
                <a:cs typeface="Arial"/>
              </a:rPr>
              <a:t>estimar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62041" y="8564372"/>
            <a:ext cx="507942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4" dirty="0">
                <a:solidFill>
                  <a:srgbClr val="4F8283"/>
                </a:solidFill>
                <a:latin typeface="Arial"/>
                <a:cs typeface="Arial"/>
              </a:rPr>
              <a:t>la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9351" y="8564372"/>
            <a:ext cx="2373613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52" dirty="0">
                <a:solidFill>
                  <a:srgbClr val="4F8283"/>
                </a:solidFill>
                <a:latin typeface="Arial"/>
                <a:cs typeface="Arial"/>
              </a:rPr>
              <a:t>agudeza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03896" y="8564372"/>
            <a:ext cx="1643568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12" dirty="0">
                <a:solidFill>
                  <a:srgbClr val="4F8283"/>
                </a:solidFill>
                <a:latin typeface="Arial"/>
                <a:cs typeface="Arial"/>
              </a:rPr>
              <a:t>visual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832" y="8564372"/>
            <a:ext cx="111262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21" dirty="0">
                <a:solidFill>
                  <a:srgbClr val="4F8283"/>
                </a:solidFill>
                <a:latin typeface="Arial"/>
                <a:cs typeface="Arial"/>
              </a:rPr>
              <a:t>que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16703" y="8564372"/>
            <a:ext cx="54112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165" dirty="0">
                <a:solidFill>
                  <a:srgbClr val="4F8283"/>
                </a:solidFill>
                <a:latin typeface="Arial"/>
                <a:cs typeface="Arial"/>
              </a:rPr>
              <a:t>el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647196" y="8564372"/>
            <a:ext cx="90246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7" dirty="0">
                <a:solidFill>
                  <a:srgbClr val="4F8283"/>
                </a:solidFill>
                <a:latin typeface="Arial"/>
                <a:cs typeface="Arial"/>
              </a:rPr>
              <a:t>ojo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5412" y="9275982"/>
            <a:ext cx="1779991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4" dirty="0">
                <a:solidFill>
                  <a:srgbClr val="4F8283"/>
                </a:solidFill>
                <a:latin typeface="Arial"/>
                <a:cs typeface="Arial"/>
              </a:rPr>
              <a:t>podría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4770" y="9275982"/>
            <a:ext cx="2355178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19" dirty="0">
                <a:solidFill>
                  <a:srgbClr val="4F8283"/>
                </a:solidFill>
                <a:latin typeface="Arial"/>
                <a:cs typeface="Arial"/>
              </a:rPr>
              <a:t>alcanzar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0880" y="9275982"/>
            <a:ext cx="2344116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52" dirty="0">
                <a:solidFill>
                  <a:srgbClr val="4F8283"/>
                </a:solidFill>
                <a:latin typeface="Arial"/>
                <a:cs typeface="Arial"/>
              </a:rPr>
              <a:t>después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58554" y="9275982"/>
            <a:ext cx="898774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307" dirty="0">
                <a:solidFill>
                  <a:srgbClr val="4F8283"/>
                </a:solidFill>
                <a:latin typeface="Arial"/>
                <a:cs typeface="Arial"/>
              </a:rPr>
              <a:t>del</a:t>
            </a:r>
            <a:endParaRPr sz="4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35635" y="9275982"/>
            <a:ext cx="3446558" cy="538479"/>
          </a:xfrm>
          <a:prstGeom prst="rect">
            <a:avLst/>
          </a:prstGeom>
        </p:spPr>
        <p:txBody>
          <a:bodyPr wrap="square" lIns="0" tIns="26797" rIns="0" bIns="0" rtlCol="0">
            <a:noAutofit/>
          </a:bodyPr>
          <a:lstStyle/>
          <a:p>
            <a:pPr marL="12700">
              <a:lnSpc>
                <a:spcPts val="4220"/>
              </a:lnSpc>
            </a:pPr>
            <a:r>
              <a:rPr sz="4000" spc="427" dirty="0">
                <a:solidFill>
                  <a:srgbClr val="4F8283"/>
                </a:solidFill>
                <a:latin typeface="Arial"/>
                <a:cs typeface="Arial"/>
              </a:rPr>
              <a:t>tratamiento.</a:t>
            </a:r>
            <a:endParaRPr sz="4000">
              <a:latin typeface="Arial"/>
              <a:cs typeface="Arial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41EA7E8F-D348-8FC3-1F65-E236CB6E62E1}"/>
              </a:ext>
            </a:extLst>
          </p:cNvPr>
          <p:cNvSpPr txBox="1"/>
          <p:nvPr/>
        </p:nvSpPr>
        <p:spPr>
          <a:xfrm>
            <a:off x="2375422" y="636030"/>
            <a:ext cx="93220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PRONÓSTICO VISUAL EN UN TOGA</a:t>
            </a:r>
          </a:p>
          <a:p>
            <a:r>
              <a:rPr lang="es-ES" sz="5400" dirty="0">
                <a:solidFill>
                  <a:schemeClr val="tx2">
                    <a:lumMod val="75000"/>
                  </a:schemeClr>
                </a:solidFill>
              </a:rPr>
              <a:t>OCULAR TRAUMA SCORE (OTS)</a:t>
            </a:r>
            <a:endParaRPr lang="es-PE" sz="5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4572000" y="1170842"/>
            <a:ext cx="9144000" cy="1161176"/>
          </a:xfrm>
          <a:prstGeom prst="rect">
            <a:avLst/>
          </a:prstGeom>
        </p:spPr>
        <p:txBody>
          <a:bodyPr wrap="square" lIns="0" tIns="23177" rIns="0" bIns="0" rtlCol="0">
            <a:noAutofit/>
          </a:bodyPr>
          <a:lstStyle/>
          <a:p>
            <a:pPr marL="12700">
              <a:lnSpc>
                <a:spcPts val="3650"/>
              </a:lnSpc>
            </a:pPr>
            <a:r>
              <a:rPr sz="6000" spc="58" dirty="0">
                <a:solidFill>
                  <a:srgbClr val="207FE5"/>
                </a:solidFill>
                <a:latin typeface="Arial"/>
                <a:cs typeface="Arial"/>
              </a:rPr>
              <a:t>¿Para qué sirve el OTS?</a:t>
            </a:r>
            <a:endParaRPr sz="6000" dirty="0">
              <a:latin typeface="Arial"/>
              <a:cs typeface="Arial"/>
            </a:endParaRP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xmlns="" id="{554E7937-E0D3-2DC4-B6DE-FF10C7885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903063"/>
              </p:ext>
            </p:extLst>
          </p:nvPr>
        </p:nvGraphicFramePr>
        <p:xfrm>
          <a:off x="2743200" y="2857500"/>
          <a:ext cx="13411200" cy="71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/>
          <p:nvPr/>
        </p:nvSpPr>
        <p:spPr>
          <a:xfrm>
            <a:off x="16909025" y="9678629"/>
            <a:ext cx="501445" cy="9955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4400" y="9667567"/>
            <a:ext cx="453512" cy="11061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4573454" y="3260887"/>
            <a:ext cx="1277046" cy="381000"/>
          </a:xfrm>
          <a:prstGeom prst="rect">
            <a:avLst/>
          </a:prstGeom>
        </p:spPr>
        <p:txBody>
          <a:bodyPr wrap="square" lIns="0" tIns="18796" rIns="0" bIns="0" rtlCol="0">
            <a:noAutofit/>
          </a:bodyPr>
          <a:lstStyle/>
          <a:p>
            <a:pPr marL="12700">
              <a:lnSpc>
                <a:spcPts val="2960"/>
              </a:lnSpc>
            </a:pPr>
            <a:r>
              <a:rPr sz="2800" spc="114" dirty="0">
                <a:solidFill>
                  <a:srgbClr val="FCFCFC"/>
                </a:solidFill>
                <a:latin typeface="Arial"/>
                <a:cs typeface="Arial"/>
              </a:rPr>
              <a:t>Puntos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6C105F66-9A74-BB2C-7274-0991DE8FA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82283"/>
              </p:ext>
            </p:extLst>
          </p:nvPr>
        </p:nvGraphicFramePr>
        <p:xfrm>
          <a:off x="1949986" y="2292317"/>
          <a:ext cx="6940558" cy="77802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3562780777"/>
                    </a:ext>
                  </a:extLst>
                </a:gridCol>
                <a:gridCol w="2749558">
                  <a:extLst>
                    <a:ext uri="{9D8B030D-6E8A-4147-A177-3AD203B41FA5}">
                      <a16:colId xmlns:a16="http://schemas.microsoft.com/office/drawing/2014/main" xmlns="" val="3130712765"/>
                    </a:ext>
                  </a:extLst>
                </a:gridCol>
              </a:tblGrid>
              <a:tr h="1296709">
                <a:tc>
                  <a:txBody>
                    <a:bodyPr/>
                    <a:lstStyle/>
                    <a:p>
                      <a:pPr algn="ctr"/>
                      <a:r>
                        <a:rPr lang="es-ES" sz="3600" b="1" dirty="0"/>
                        <a:t>Agudeza Visual Inicial</a:t>
                      </a:r>
                      <a:endParaRPr lang="es-PE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b="1" dirty="0"/>
                        <a:t>Puntos</a:t>
                      </a:r>
                      <a:endParaRPr lang="es-PE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757610"/>
                  </a:ext>
                </a:extLst>
              </a:tr>
              <a:tr h="1296709">
                <a:tc>
                  <a:txBody>
                    <a:bodyPr/>
                    <a:lstStyle/>
                    <a:p>
                      <a:r>
                        <a:rPr lang="es-ES" b="1" dirty="0"/>
                        <a:t>Sin percepción de Luz (SPL/NPL)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+60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3557685"/>
                  </a:ext>
                </a:extLst>
              </a:tr>
              <a:tr h="1296709">
                <a:tc>
                  <a:txBody>
                    <a:bodyPr/>
                    <a:lstStyle/>
                    <a:p>
                      <a:r>
                        <a:rPr lang="es-ES" b="1" dirty="0"/>
                        <a:t>Percepción de Luz (PL)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+70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5552216"/>
                  </a:ext>
                </a:extLst>
              </a:tr>
              <a:tr h="1296709">
                <a:tc>
                  <a:txBody>
                    <a:bodyPr/>
                    <a:lstStyle/>
                    <a:p>
                      <a:r>
                        <a:rPr lang="es-ES" b="1" dirty="0"/>
                        <a:t>Movimiento de Manos (MM)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+80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873906"/>
                  </a:ext>
                </a:extLst>
              </a:tr>
              <a:tr h="1296709">
                <a:tc>
                  <a:txBody>
                    <a:bodyPr/>
                    <a:lstStyle/>
                    <a:p>
                      <a:r>
                        <a:rPr lang="es-ES" b="1" dirty="0"/>
                        <a:t>Cuenta Dedos (CD)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+90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4512669"/>
                  </a:ext>
                </a:extLst>
              </a:tr>
              <a:tr h="1296709">
                <a:tc>
                  <a:txBody>
                    <a:bodyPr/>
                    <a:lstStyle/>
                    <a:p>
                      <a:r>
                        <a:rPr lang="es-ES" b="1" dirty="0"/>
                        <a:t>20/200 a 20/50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+90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4431646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F136FF58-21E5-A803-5CF5-9D69494EF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983729"/>
              </p:ext>
            </p:extLst>
          </p:nvPr>
        </p:nvGraphicFramePr>
        <p:xfrm>
          <a:off x="9508905" y="2278273"/>
          <a:ext cx="7636095" cy="77802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69095">
                  <a:extLst>
                    <a:ext uri="{9D8B030D-6E8A-4147-A177-3AD203B41FA5}">
                      <a16:colId xmlns:a16="http://schemas.microsoft.com/office/drawing/2014/main" xmlns="" val="5719162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3040607300"/>
                    </a:ext>
                  </a:extLst>
                </a:gridCol>
              </a:tblGrid>
              <a:tr h="1244283">
                <a:tc>
                  <a:txBody>
                    <a:bodyPr/>
                    <a:lstStyle/>
                    <a:p>
                      <a:pPr algn="ctr"/>
                      <a:r>
                        <a:rPr lang="es-ES" sz="3600" b="1" dirty="0"/>
                        <a:t>Factores que restan puntos</a:t>
                      </a:r>
                      <a:endParaRPr lang="es-PE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b="1" dirty="0"/>
                        <a:t>Puntos</a:t>
                      </a:r>
                      <a:endParaRPr lang="es-PE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5237190"/>
                  </a:ext>
                </a:extLst>
              </a:tr>
              <a:tr h="1244283">
                <a:tc>
                  <a:txBody>
                    <a:bodyPr/>
                    <a:lstStyle/>
                    <a:p>
                      <a:r>
                        <a:rPr lang="es-ES" b="1" dirty="0"/>
                        <a:t>Ruptura del Globo Ocular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- 23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1601905"/>
                  </a:ext>
                </a:extLst>
              </a:tr>
              <a:tr h="1244283">
                <a:tc>
                  <a:txBody>
                    <a:bodyPr/>
                    <a:lstStyle/>
                    <a:p>
                      <a:r>
                        <a:rPr lang="es-ES" b="1" dirty="0" err="1"/>
                        <a:t>Endoftalmitis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- 17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4361977"/>
                  </a:ext>
                </a:extLst>
              </a:tr>
              <a:tr h="1244283">
                <a:tc>
                  <a:txBody>
                    <a:bodyPr/>
                    <a:lstStyle/>
                    <a:p>
                      <a:r>
                        <a:rPr lang="es-ES" b="1" dirty="0"/>
                        <a:t>Perforación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- 12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8181866"/>
                  </a:ext>
                </a:extLst>
              </a:tr>
              <a:tr h="1244283">
                <a:tc>
                  <a:txBody>
                    <a:bodyPr/>
                    <a:lstStyle/>
                    <a:p>
                      <a:r>
                        <a:rPr lang="es-ES" b="1" dirty="0"/>
                        <a:t>Desprendimiento de Retina 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- 11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5564566"/>
                  </a:ext>
                </a:extLst>
              </a:tr>
              <a:tr h="1558839">
                <a:tc>
                  <a:txBody>
                    <a:bodyPr/>
                    <a:lstStyle/>
                    <a:p>
                      <a:r>
                        <a:rPr lang="es-ES" b="1" dirty="0"/>
                        <a:t>Defecto Pupilar Aferente relativo (DPAR)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- 10 puntos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0833431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86A5D38-AEFB-3278-5A9A-19B47CD8F73A}"/>
              </a:ext>
            </a:extLst>
          </p:cNvPr>
          <p:cNvSpPr txBox="1"/>
          <p:nvPr/>
        </p:nvSpPr>
        <p:spPr>
          <a:xfrm>
            <a:off x="3124200" y="876300"/>
            <a:ext cx="12039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ptos ExtraBold" panose="020B0004020202020204" pitchFamily="34" charset="0"/>
              </a:rPr>
              <a:t>CÁLCULO DEL VALOR DE OTS</a:t>
            </a:r>
            <a:endParaRPr lang="es-PE" sz="6600" dirty="0">
              <a:solidFill>
                <a:schemeClr val="tx2">
                  <a:lumMod val="75000"/>
                </a:schemeClr>
              </a:solidFill>
              <a:latin typeface="Aptos ExtraBold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TM02892315[[fn=Espiral]]</Template>
  <TotalTime>236</TotalTime>
  <Words>1482</Words>
  <Application>Microsoft Office PowerPoint</Application>
  <PresentationFormat>Personalizado</PresentationFormat>
  <Paragraphs>496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72 Black</vt:lpstr>
      <vt:lpstr>Aptos ExtraBold</vt:lpstr>
      <vt:lpstr>Arial</vt:lpstr>
      <vt:lpstr>Calibri</vt:lpstr>
      <vt:lpstr>Century Gothic</vt:lpstr>
      <vt:lpstr>Times New Roman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Sofia Milagros Silva Gonzalez</dc:creator>
  <cp:lastModifiedBy>ALBERTO</cp:lastModifiedBy>
  <cp:revision>6</cp:revision>
  <dcterms:modified xsi:type="dcterms:W3CDTF">2025-09-09T02:19:05Z</dcterms:modified>
</cp:coreProperties>
</file>