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60" r:id="rId2"/>
    <p:sldId id="268" r:id="rId3"/>
    <p:sldId id="256" r:id="rId4"/>
    <p:sldId id="265" r:id="rId5"/>
    <p:sldId id="257" r:id="rId6"/>
    <p:sldId id="258" r:id="rId7"/>
    <p:sldId id="259" r:id="rId8"/>
    <p:sldId id="261" r:id="rId9"/>
    <p:sldId id="262" r:id="rId10"/>
    <p:sldId id="263" r:id="rId11"/>
    <p:sldId id="264" r:id="rId12"/>
    <p:sldId id="266" r:id="rId13"/>
  </p:sldIdLst>
  <p:sldSz cx="12192000" cy="6858000"/>
  <p:notesSz cx="7102475" cy="9388475"/>
  <p:defaultTextStyle>
    <a:defPPr>
      <a:defRPr lang="es-P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sorterViewPr>
    <p:cViewPr>
      <p:scale>
        <a:sx n="100" d="100"/>
        <a:sy n="100" d="100"/>
      </p:scale>
      <p:origin x="0" y="-234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1B0DBB4-00FD-47EC-9E01-30E3B94F9CE1}"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s-PE"/>
        </a:p>
      </dgm:t>
    </dgm:pt>
    <dgm:pt modelId="{94821424-801B-4AF3-B158-6D29FCDA8DB7}">
      <dgm:prSet phldrT="[Texto]" custT="1"/>
      <dgm:spPr/>
      <dgm:t>
        <a:bodyPr/>
        <a:lstStyle/>
        <a:p>
          <a:r>
            <a:rPr lang="es-PE" sz="2800" b="1" dirty="0">
              <a:solidFill>
                <a:srgbClr val="002060"/>
              </a:solidFill>
            </a:rPr>
            <a:t>¿Qué es la estimulación temprana?</a:t>
          </a:r>
        </a:p>
      </dgm:t>
    </dgm:pt>
    <dgm:pt modelId="{15F6833A-55A1-49AD-8E35-4A0E4A2E4CF4}" type="parTrans" cxnId="{073C071D-2A8F-4672-85C9-FA863E319E35}">
      <dgm:prSet/>
      <dgm:spPr/>
      <dgm:t>
        <a:bodyPr/>
        <a:lstStyle/>
        <a:p>
          <a:endParaRPr lang="es-PE"/>
        </a:p>
      </dgm:t>
    </dgm:pt>
    <dgm:pt modelId="{42F1BBF0-C255-4114-8933-6C5C83D76A71}" type="sibTrans" cxnId="{073C071D-2A8F-4672-85C9-FA863E319E35}">
      <dgm:prSet/>
      <dgm:spPr/>
      <dgm:t>
        <a:bodyPr/>
        <a:lstStyle/>
        <a:p>
          <a:endParaRPr lang="es-PE"/>
        </a:p>
      </dgm:t>
    </dgm:pt>
    <dgm:pt modelId="{364221D1-36BC-43EF-9984-C5BF6EC7E451}">
      <dgm:prSet phldrT="[Texto]"/>
      <dgm:spPr/>
      <dgm:t>
        <a:bodyPr/>
        <a:lstStyle/>
        <a:p>
          <a:r>
            <a:rPr lang="es-PE" b="1" dirty="0">
              <a:solidFill>
                <a:srgbClr val="002060"/>
              </a:solidFill>
            </a:rPr>
            <a:t>¿Qué es la estimulación visual?</a:t>
          </a:r>
        </a:p>
      </dgm:t>
    </dgm:pt>
    <dgm:pt modelId="{406E5156-375B-49FC-A8AE-CF83CAEF163C}" type="parTrans" cxnId="{DF5E6D24-1048-4900-9B7B-0666A8AB2C5B}">
      <dgm:prSet/>
      <dgm:spPr/>
      <dgm:t>
        <a:bodyPr/>
        <a:lstStyle/>
        <a:p>
          <a:endParaRPr lang="es-PE"/>
        </a:p>
      </dgm:t>
    </dgm:pt>
    <dgm:pt modelId="{E041040C-C5C5-44B5-9F09-B4379335BC80}" type="sibTrans" cxnId="{DF5E6D24-1048-4900-9B7B-0666A8AB2C5B}">
      <dgm:prSet/>
      <dgm:spPr/>
      <dgm:t>
        <a:bodyPr/>
        <a:lstStyle/>
        <a:p>
          <a:endParaRPr lang="es-PE"/>
        </a:p>
      </dgm:t>
    </dgm:pt>
    <dgm:pt modelId="{9E424F05-F3B2-4EE7-9333-A39288FBAD20}">
      <dgm:prSet phldrT="[Texto]"/>
      <dgm:spPr/>
      <dgm:t>
        <a:bodyPr/>
        <a:lstStyle/>
        <a:p>
          <a:r>
            <a:rPr lang="es-PE" dirty="0"/>
            <a:t>Es sinónimo de “enseñar a ver”</a:t>
          </a:r>
        </a:p>
      </dgm:t>
    </dgm:pt>
    <dgm:pt modelId="{074A1342-E874-4BBD-BB12-9D9D59FBF845}" type="parTrans" cxnId="{81986153-D34F-4947-8126-CF3E998AEE0F}">
      <dgm:prSet/>
      <dgm:spPr/>
      <dgm:t>
        <a:bodyPr/>
        <a:lstStyle/>
        <a:p>
          <a:endParaRPr lang="es-PE"/>
        </a:p>
      </dgm:t>
    </dgm:pt>
    <dgm:pt modelId="{C21DC1E8-C391-4E70-8FC2-49011AB9E512}" type="sibTrans" cxnId="{81986153-D34F-4947-8126-CF3E998AEE0F}">
      <dgm:prSet/>
      <dgm:spPr/>
      <dgm:t>
        <a:bodyPr/>
        <a:lstStyle/>
        <a:p>
          <a:endParaRPr lang="es-PE"/>
        </a:p>
      </dgm:t>
    </dgm:pt>
    <dgm:pt modelId="{BBBD152A-9CBF-4B65-983E-B2D02A15A5C2}">
      <dgm:prSet phldrT="[Texto]"/>
      <dgm:spPr/>
      <dgm:t>
        <a:bodyPr/>
        <a:lstStyle/>
        <a:p>
          <a:r>
            <a:rPr lang="es-PE" dirty="0"/>
            <a:t>Conjunto de actividades para potenciar el desarrollo integral de los niños.</a:t>
          </a:r>
        </a:p>
      </dgm:t>
    </dgm:pt>
    <dgm:pt modelId="{D256B8FE-2EEF-4D1C-8C00-6B2A65C5AD0F}" type="parTrans" cxnId="{FC2FEA10-DC9A-412C-ADA6-5F9D1F744F18}">
      <dgm:prSet/>
      <dgm:spPr/>
      <dgm:t>
        <a:bodyPr/>
        <a:lstStyle/>
        <a:p>
          <a:endParaRPr lang="es-PE"/>
        </a:p>
      </dgm:t>
    </dgm:pt>
    <dgm:pt modelId="{F12D3282-BE65-489B-8735-3C31B6E3B7EB}" type="sibTrans" cxnId="{FC2FEA10-DC9A-412C-ADA6-5F9D1F744F18}">
      <dgm:prSet/>
      <dgm:spPr/>
      <dgm:t>
        <a:bodyPr/>
        <a:lstStyle/>
        <a:p>
          <a:endParaRPr lang="es-PE"/>
        </a:p>
      </dgm:t>
    </dgm:pt>
    <dgm:pt modelId="{D94D865F-32FF-47D4-A796-1567DCD5B576}" type="pres">
      <dgm:prSet presAssocID="{41B0DBB4-00FD-47EC-9E01-30E3B94F9CE1}" presName="Name0" presStyleCnt="0">
        <dgm:presLayoutVars>
          <dgm:dir/>
          <dgm:animLvl val="lvl"/>
          <dgm:resizeHandles val="exact"/>
        </dgm:presLayoutVars>
      </dgm:prSet>
      <dgm:spPr/>
      <dgm:t>
        <a:bodyPr/>
        <a:lstStyle/>
        <a:p>
          <a:endParaRPr lang="es-PE"/>
        </a:p>
      </dgm:t>
    </dgm:pt>
    <dgm:pt modelId="{81BD8D92-8EA4-4C9E-BFF3-81962EBDE2D5}" type="pres">
      <dgm:prSet presAssocID="{94821424-801B-4AF3-B158-6D29FCDA8DB7}" presName="composite" presStyleCnt="0"/>
      <dgm:spPr/>
    </dgm:pt>
    <dgm:pt modelId="{AF4A599D-AB28-4FFA-8DA1-51EA57D91F2F}" type="pres">
      <dgm:prSet presAssocID="{94821424-801B-4AF3-B158-6D29FCDA8DB7}" presName="parTx" presStyleLbl="alignNode1" presStyleIdx="0" presStyleCnt="2" custScaleX="101360">
        <dgm:presLayoutVars>
          <dgm:chMax val="0"/>
          <dgm:chPref val="0"/>
          <dgm:bulletEnabled val="1"/>
        </dgm:presLayoutVars>
      </dgm:prSet>
      <dgm:spPr/>
      <dgm:t>
        <a:bodyPr/>
        <a:lstStyle/>
        <a:p>
          <a:endParaRPr lang="es-PE"/>
        </a:p>
      </dgm:t>
    </dgm:pt>
    <dgm:pt modelId="{594F562F-5034-4C81-89DC-17178EBCD2BD}" type="pres">
      <dgm:prSet presAssocID="{94821424-801B-4AF3-B158-6D29FCDA8DB7}" presName="desTx" presStyleLbl="alignAccFollowNode1" presStyleIdx="0" presStyleCnt="2">
        <dgm:presLayoutVars>
          <dgm:bulletEnabled val="1"/>
        </dgm:presLayoutVars>
      </dgm:prSet>
      <dgm:spPr/>
      <dgm:t>
        <a:bodyPr/>
        <a:lstStyle/>
        <a:p>
          <a:endParaRPr lang="es-PE"/>
        </a:p>
      </dgm:t>
    </dgm:pt>
    <dgm:pt modelId="{8079B22D-7EF8-4BEF-A47E-3D1433E34FE3}" type="pres">
      <dgm:prSet presAssocID="{42F1BBF0-C255-4114-8933-6C5C83D76A71}" presName="space" presStyleCnt="0"/>
      <dgm:spPr/>
    </dgm:pt>
    <dgm:pt modelId="{D49B2401-B3E6-4492-BD0C-4F732E04D563}" type="pres">
      <dgm:prSet presAssocID="{364221D1-36BC-43EF-9984-C5BF6EC7E451}" presName="composite" presStyleCnt="0"/>
      <dgm:spPr/>
    </dgm:pt>
    <dgm:pt modelId="{EF3AD49A-D1D8-4BE8-965F-43587BEE3EC9}" type="pres">
      <dgm:prSet presAssocID="{364221D1-36BC-43EF-9984-C5BF6EC7E451}" presName="parTx" presStyleLbl="alignNode1" presStyleIdx="1" presStyleCnt="2" custLinFactNeighborX="2314" custLinFactNeighborY="0">
        <dgm:presLayoutVars>
          <dgm:chMax val="0"/>
          <dgm:chPref val="0"/>
          <dgm:bulletEnabled val="1"/>
        </dgm:presLayoutVars>
      </dgm:prSet>
      <dgm:spPr/>
      <dgm:t>
        <a:bodyPr/>
        <a:lstStyle/>
        <a:p>
          <a:endParaRPr lang="es-PE"/>
        </a:p>
      </dgm:t>
    </dgm:pt>
    <dgm:pt modelId="{51D7504B-CE78-47D6-AE99-27C7DF1CEEB5}" type="pres">
      <dgm:prSet presAssocID="{364221D1-36BC-43EF-9984-C5BF6EC7E451}" presName="desTx" presStyleLbl="alignAccFollowNode1" presStyleIdx="1" presStyleCnt="2">
        <dgm:presLayoutVars>
          <dgm:bulletEnabled val="1"/>
        </dgm:presLayoutVars>
      </dgm:prSet>
      <dgm:spPr/>
      <dgm:t>
        <a:bodyPr/>
        <a:lstStyle/>
        <a:p>
          <a:endParaRPr lang="es-PE"/>
        </a:p>
      </dgm:t>
    </dgm:pt>
  </dgm:ptLst>
  <dgm:cxnLst>
    <dgm:cxn modelId="{81986153-D34F-4947-8126-CF3E998AEE0F}" srcId="{364221D1-36BC-43EF-9984-C5BF6EC7E451}" destId="{9E424F05-F3B2-4EE7-9333-A39288FBAD20}" srcOrd="0" destOrd="0" parTransId="{074A1342-E874-4BBD-BB12-9D9D59FBF845}" sibTransId="{C21DC1E8-C391-4E70-8FC2-49011AB9E512}"/>
    <dgm:cxn modelId="{DF5E6D24-1048-4900-9B7B-0666A8AB2C5B}" srcId="{41B0DBB4-00FD-47EC-9E01-30E3B94F9CE1}" destId="{364221D1-36BC-43EF-9984-C5BF6EC7E451}" srcOrd="1" destOrd="0" parTransId="{406E5156-375B-49FC-A8AE-CF83CAEF163C}" sibTransId="{E041040C-C5C5-44B5-9F09-B4379335BC80}"/>
    <dgm:cxn modelId="{073C071D-2A8F-4672-85C9-FA863E319E35}" srcId="{41B0DBB4-00FD-47EC-9E01-30E3B94F9CE1}" destId="{94821424-801B-4AF3-B158-6D29FCDA8DB7}" srcOrd="0" destOrd="0" parTransId="{15F6833A-55A1-49AD-8E35-4A0E4A2E4CF4}" sibTransId="{42F1BBF0-C255-4114-8933-6C5C83D76A71}"/>
    <dgm:cxn modelId="{417F84C8-4318-43B9-A6D5-C11DD3C1AF87}" type="presOf" srcId="{94821424-801B-4AF3-B158-6D29FCDA8DB7}" destId="{AF4A599D-AB28-4FFA-8DA1-51EA57D91F2F}" srcOrd="0" destOrd="0" presId="urn:microsoft.com/office/officeart/2005/8/layout/hList1"/>
    <dgm:cxn modelId="{FC2FEA10-DC9A-412C-ADA6-5F9D1F744F18}" srcId="{94821424-801B-4AF3-B158-6D29FCDA8DB7}" destId="{BBBD152A-9CBF-4B65-983E-B2D02A15A5C2}" srcOrd="0" destOrd="0" parTransId="{D256B8FE-2EEF-4D1C-8C00-6B2A65C5AD0F}" sibTransId="{F12D3282-BE65-489B-8735-3C31B6E3B7EB}"/>
    <dgm:cxn modelId="{DC146F6F-DA16-49A1-A198-17B5CED64C7A}" type="presOf" srcId="{9E424F05-F3B2-4EE7-9333-A39288FBAD20}" destId="{51D7504B-CE78-47D6-AE99-27C7DF1CEEB5}" srcOrd="0" destOrd="0" presId="urn:microsoft.com/office/officeart/2005/8/layout/hList1"/>
    <dgm:cxn modelId="{75B1D918-E7A5-4D36-87DE-D8E014A36FB5}" type="presOf" srcId="{364221D1-36BC-43EF-9984-C5BF6EC7E451}" destId="{EF3AD49A-D1D8-4BE8-965F-43587BEE3EC9}" srcOrd="0" destOrd="0" presId="urn:microsoft.com/office/officeart/2005/8/layout/hList1"/>
    <dgm:cxn modelId="{BCF0B565-46CD-4A21-88A8-0377D8D823D0}" type="presOf" srcId="{BBBD152A-9CBF-4B65-983E-B2D02A15A5C2}" destId="{594F562F-5034-4C81-89DC-17178EBCD2BD}" srcOrd="0" destOrd="0" presId="urn:microsoft.com/office/officeart/2005/8/layout/hList1"/>
    <dgm:cxn modelId="{C7F5AA89-8A43-4FC5-9F18-8E7CAA3FF4E8}" type="presOf" srcId="{41B0DBB4-00FD-47EC-9E01-30E3B94F9CE1}" destId="{D94D865F-32FF-47D4-A796-1567DCD5B576}" srcOrd="0" destOrd="0" presId="urn:microsoft.com/office/officeart/2005/8/layout/hList1"/>
    <dgm:cxn modelId="{F5B6473D-24B0-4AEE-BF7E-A4DEA99EB275}" type="presParOf" srcId="{D94D865F-32FF-47D4-A796-1567DCD5B576}" destId="{81BD8D92-8EA4-4C9E-BFF3-81962EBDE2D5}" srcOrd="0" destOrd="0" presId="urn:microsoft.com/office/officeart/2005/8/layout/hList1"/>
    <dgm:cxn modelId="{4453C8A0-F0CA-41EC-9F6E-F899BD5D801C}" type="presParOf" srcId="{81BD8D92-8EA4-4C9E-BFF3-81962EBDE2D5}" destId="{AF4A599D-AB28-4FFA-8DA1-51EA57D91F2F}" srcOrd="0" destOrd="0" presId="urn:microsoft.com/office/officeart/2005/8/layout/hList1"/>
    <dgm:cxn modelId="{405A374D-DA7E-4596-81D2-AE71B1B19C57}" type="presParOf" srcId="{81BD8D92-8EA4-4C9E-BFF3-81962EBDE2D5}" destId="{594F562F-5034-4C81-89DC-17178EBCD2BD}" srcOrd="1" destOrd="0" presId="urn:microsoft.com/office/officeart/2005/8/layout/hList1"/>
    <dgm:cxn modelId="{D965D29F-0248-4453-85E9-162FC8BC6238}" type="presParOf" srcId="{D94D865F-32FF-47D4-A796-1567DCD5B576}" destId="{8079B22D-7EF8-4BEF-A47E-3D1433E34FE3}" srcOrd="1" destOrd="0" presId="urn:microsoft.com/office/officeart/2005/8/layout/hList1"/>
    <dgm:cxn modelId="{C2E901CF-9EA9-425F-8CE2-6F489633FC57}" type="presParOf" srcId="{D94D865F-32FF-47D4-A796-1567DCD5B576}" destId="{D49B2401-B3E6-4492-BD0C-4F732E04D563}" srcOrd="2" destOrd="0" presId="urn:microsoft.com/office/officeart/2005/8/layout/hList1"/>
    <dgm:cxn modelId="{1315CFA3-2C52-4A5D-AD70-F5B9B0320BE3}" type="presParOf" srcId="{D49B2401-B3E6-4492-BD0C-4F732E04D563}" destId="{EF3AD49A-D1D8-4BE8-965F-43587BEE3EC9}" srcOrd="0" destOrd="0" presId="urn:microsoft.com/office/officeart/2005/8/layout/hList1"/>
    <dgm:cxn modelId="{66872AC5-86AD-4449-9E8C-7F5B99DDAE86}" type="presParOf" srcId="{D49B2401-B3E6-4492-BD0C-4F732E04D563}" destId="{51D7504B-CE78-47D6-AE99-27C7DF1CEEB5}"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7459C2C-394E-45E4-A750-A0C780A68C70}" type="doc">
      <dgm:prSet loTypeId="urn:microsoft.com/office/officeart/2008/layout/LinedList" loCatId="list" qsTypeId="urn:microsoft.com/office/officeart/2005/8/quickstyle/3d1" qsCatId="3D" csTypeId="urn:microsoft.com/office/officeart/2005/8/colors/accent1_2" csCatId="accent1" phldr="1"/>
      <dgm:spPr/>
      <dgm:t>
        <a:bodyPr/>
        <a:lstStyle/>
        <a:p>
          <a:endParaRPr lang="es-PE"/>
        </a:p>
      </dgm:t>
    </dgm:pt>
    <dgm:pt modelId="{F0F24F46-0387-488D-A92B-4FC48176209A}">
      <dgm:prSet phldrT="[Texto]"/>
      <dgm:spPr/>
      <dgm:t>
        <a:bodyPr/>
        <a:lstStyle/>
        <a:p>
          <a:r>
            <a:rPr lang="es-PE" dirty="0"/>
            <a:t>Las rutinas: hora de sueño, alimentación otras citas.</a:t>
          </a:r>
        </a:p>
      </dgm:t>
    </dgm:pt>
    <dgm:pt modelId="{5FA7E7F2-933E-439E-86F0-109CF8E06EEC}" type="parTrans" cxnId="{C25AAEE5-0B2F-40A7-ADCE-8A355B012EB6}">
      <dgm:prSet/>
      <dgm:spPr/>
      <dgm:t>
        <a:bodyPr/>
        <a:lstStyle/>
        <a:p>
          <a:endParaRPr lang="es-PE"/>
        </a:p>
      </dgm:t>
    </dgm:pt>
    <dgm:pt modelId="{869E2530-F3C0-406F-9682-BBC53B9FA36D}" type="sibTrans" cxnId="{C25AAEE5-0B2F-40A7-ADCE-8A355B012EB6}">
      <dgm:prSet/>
      <dgm:spPr/>
      <dgm:t>
        <a:bodyPr/>
        <a:lstStyle/>
        <a:p>
          <a:endParaRPr lang="es-PE"/>
        </a:p>
      </dgm:t>
    </dgm:pt>
    <dgm:pt modelId="{D7E07DCC-9E16-4A47-8632-F85575AF368E}">
      <dgm:prSet/>
      <dgm:spPr/>
      <dgm:t>
        <a:bodyPr/>
        <a:lstStyle/>
        <a:p>
          <a:r>
            <a:rPr lang="es-PE" dirty="0"/>
            <a:t>Edad y el desarrollo psicomotor del niño.</a:t>
          </a:r>
        </a:p>
      </dgm:t>
    </dgm:pt>
    <dgm:pt modelId="{415670D3-3E35-43DC-8181-9B2158F09B42}" type="parTrans" cxnId="{AEDEA365-916B-43A1-BF3D-8014291B561C}">
      <dgm:prSet/>
      <dgm:spPr/>
      <dgm:t>
        <a:bodyPr/>
        <a:lstStyle/>
        <a:p>
          <a:endParaRPr lang="es-PE"/>
        </a:p>
      </dgm:t>
    </dgm:pt>
    <dgm:pt modelId="{D01A9941-89A4-4493-9D1C-EA35B8D16D7E}" type="sibTrans" cxnId="{AEDEA365-916B-43A1-BF3D-8014291B561C}">
      <dgm:prSet/>
      <dgm:spPr/>
      <dgm:t>
        <a:bodyPr/>
        <a:lstStyle/>
        <a:p>
          <a:endParaRPr lang="es-PE"/>
        </a:p>
      </dgm:t>
    </dgm:pt>
    <dgm:pt modelId="{EBC2C815-CDA9-4494-A6C4-BBFC546BC38A}">
      <dgm:prSet/>
      <dgm:spPr/>
      <dgm:t>
        <a:bodyPr/>
        <a:lstStyle/>
        <a:p>
          <a:r>
            <a:rPr lang="es-PE" dirty="0"/>
            <a:t>El ambiente y La  iluminación</a:t>
          </a:r>
        </a:p>
      </dgm:t>
    </dgm:pt>
    <dgm:pt modelId="{1A496653-FD7C-4AC4-A08A-E08F961E68E8}" type="parTrans" cxnId="{7CB9ED18-0820-40E9-B25F-3905D83D7184}">
      <dgm:prSet/>
      <dgm:spPr/>
      <dgm:t>
        <a:bodyPr/>
        <a:lstStyle/>
        <a:p>
          <a:endParaRPr lang="es-PE"/>
        </a:p>
      </dgm:t>
    </dgm:pt>
    <dgm:pt modelId="{1D7E5F13-F168-4D09-AE32-2CF5829435A9}" type="sibTrans" cxnId="{7CB9ED18-0820-40E9-B25F-3905D83D7184}">
      <dgm:prSet/>
      <dgm:spPr/>
      <dgm:t>
        <a:bodyPr/>
        <a:lstStyle/>
        <a:p>
          <a:endParaRPr lang="es-PE"/>
        </a:p>
      </dgm:t>
    </dgm:pt>
    <dgm:pt modelId="{6B56035C-E5C8-42F1-9AEC-F98D1A22EB8F}">
      <dgm:prSet/>
      <dgm:spPr/>
      <dgm:t>
        <a:bodyPr/>
        <a:lstStyle/>
        <a:p>
          <a:r>
            <a:rPr lang="es-PE" dirty="0"/>
            <a:t>Tener un plan de trabajo y el material necesario.</a:t>
          </a:r>
        </a:p>
      </dgm:t>
    </dgm:pt>
    <dgm:pt modelId="{20CACD7C-A904-4E48-A631-F2889C30FA67}" type="parTrans" cxnId="{EAA3AE8D-0203-40BE-9109-796685857AB7}">
      <dgm:prSet/>
      <dgm:spPr/>
      <dgm:t>
        <a:bodyPr/>
        <a:lstStyle/>
        <a:p>
          <a:endParaRPr lang="es-PE"/>
        </a:p>
      </dgm:t>
    </dgm:pt>
    <dgm:pt modelId="{B79CA651-8A4A-451B-9F5A-B4FD63A08DCF}" type="sibTrans" cxnId="{EAA3AE8D-0203-40BE-9109-796685857AB7}">
      <dgm:prSet/>
      <dgm:spPr/>
      <dgm:t>
        <a:bodyPr/>
        <a:lstStyle/>
        <a:p>
          <a:endParaRPr lang="es-PE"/>
        </a:p>
      </dgm:t>
    </dgm:pt>
    <dgm:pt modelId="{D167A2CE-EB71-4C0D-A66D-BD691E017962}">
      <dgm:prSet phldrT="[Texto]"/>
      <dgm:spPr/>
      <dgm:t>
        <a:bodyPr/>
        <a:lstStyle/>
        <a:p>
          <a:r>
            <a:rPr lang="es-MX" dirty="0"/>
            <a:t>Recibir el tratamiento oftalmológico adecuado</a:t>
          </a:r>
          <a:endParaRPr lang="es-PE" dirty="0"/>
        </a:p>
      </dgm:t>
    </dgm:pt>
    <dgm:pt modelId="{4B87770E-2DA9-43CC-AD56-E358635FF883}" type="parTrans" cxnId="{D7FB4084-BA20-479A-9248-8C5EC72D4D69}">
      <dgm:prSet/>
      <dgm:spPr/>
      <dgm:t>
        <a:bodyPr/>
        <a:lstStyle/>
        <a:p>
          <a:endParaRPr lang="es-PE"/>
        </a:p>
      </dgm:t>
    </dgm:pt>
    <dgm:pt modelId="{70260EDF-4034-45C5-BAE5-2109C06A9439}" type="sibTrans" cxnId="{D7FB4084-BA20-479A-9248-8C5EC72D4D69}">
      <dgm:prSet/>
      <dgm:spPr/>
      <dgm:t>
        <a:bodyPr/>
        <a:lstStyle/>
        <a:p>
          <a:endParaRPr lang="es-PE"/>
        </a:p>
      </dgm:t>
    </dgm:pt>
    <dgm:pt modelId="{AA383496-69B5-481E-BB17-37BA938C458C}" type="pres">
      <dgm:prSet presAssocID="{17459C2C-394E-45E4-A750-A0C780A68C70}" presName="vert0" presStyleCnt="0">
        <dgm:presLayoutVars>
          <dgm:dir/>
          <dgm:animOne val="branch"/>
          <dgm:animLvl val="lvl"/>
        </dgm:presLayoutVars>
      </dgm:prSet>
      <dgm:spPr/>
      <dgm:t>
        <a:bodyPr/>
        <a:lstStyle/>
        <a:p>
          <a:endParaRPr lang="es-PE"/>
        </a:p>
      </dgm:t>
    </dgm:pt>
    <dgm:pt modelId="{4E2376F6-501D-43CB-9D9E-E22C15AD048D}" type="pres">
      <dgm:prSet presAssocID="{D167A2CE-EB71-4C0D-A66D-BD691E017962}" presName="thickLine" presStyleLbl="alignNode1" presStyleIdx="0" presStyleCnt="5"/>
      <dgm:spPr/>
    </dgm:pt>
    <dgm:pt modelId="{50A337FD-E6EC-4164-B3E1-E7447E2C69BC}" type="pres">
      <dgm:prSet presAssocID="{D167A2CE-EB71-4C0D-A66D-BD691E017962}" presName="horz1" presStyleCnt="0"/>
      <dgm:spPr/>
    </dgm:pt>
    <dgm:pt modelId="{D858F095-B6D7-4295-B4E6-2276D2874E4F}" type="pres">
      <dgm:prSet presAssocID="{D167A2CE-EB71-4C0D-A66D-BD691E017962}" presName="tx1" presStyleLbl="revTx" presStyleIdx="0" presStyleCnt="5"/>
      <dgm:spPr/>
      <dgm:t>
        <a:bodyPr/>
        <a:lstStyle/>
        <a:p>
          <a:endParaRPr lang="es-PE"/>
        </a:p>
      </dgm:t>
    </dgm:pt>
    <dgm:pt modelId="{58D0CB7F-3EE4-4153-80AB-5CFAFB16AEEA}" type="pres">
      <dgm:prSet presAssocID="{D167A2CE-EB71-4C0D-A66D-BD691E017962}" presName="vert1" presStyleCnt="0"/>
      <dgm:spPr/>
    </dgm:pt>
    <dgm:pt modelId="{B6D522F7-B347-4B14-920F-E55CB919070B}" type="pres">
      <dgm:prSet presAssocID="{F0F24F46-0387-488D-A92B-4FC48176209A}" presName="thickLine" presStyleLbl="alignNode1" presStyleIdx="1" presStyleCnt="5"/>
      <dgm:spPr/>
    </dgm:pt>
    <dgm:pt modelId="{6780E771-77B6-4505-ACC2-3D15A6D509FE}" type="pres">
      <dgm:prSet presAssocID="{F0F24F46-0387-488D-A92B-4FC48176209A}" presName="horz1" presStyleCnt="0"/>
      <dgm:spPr/>
    </dgm:pt>
    <dgm:pt modelId="{67F344D5-4099-4C66-9B2E-1CBFE3F19570}" type="pres">
      <dgm:prSet presAssocID="{F0F24F46-0387-488D-A92B-4FC48176209A}" presName="tx1" presStyleLbl="revTx" presStyleIdx="1" presStyleCnt="5"/>
      <dgm:spPr/>
      <dgm:t>
        <a:bodyPr/>
        <a:lstStyle/>
        <a:p>
          <a:endParaRPr lang="es-PE"/>
        </a:p>
      </dgm:t>
    </dgm:pt>
    <dgm:pt modelId="{E86FED80-4A75-4018-9D6E-1D3EB1CE80EC}" type="pres">
      <dgm:prSet presAssocID="{F0F24F46-0387-488D-A92B-4FC48176209A}" presName="vert1" presStyleCnt="0"/>
      <dgm:spPr/>
    </dgm:pt>
    <dgm:pt modelId="{83913A1E-583D-46F8-8B0C-F07204512C69}" type="pres">
      <dgm:prSet presAssocID="{D7E07DCC-9E16-4A47-8632-F85575AF368E}" presName="thickLine" presStyleLbl="alignNode1" presStyleIdx="2" presStyleCnt="5"/>
      <dgm:spPr/>
    </dgm:pt>
    <dgm:pt modelId="{6663433B-3CB6-4C0E-8F3A-809BEC2C8C87}" type="pres">
      <dgm:prSet presAssocID="{D7E07DCC-9E16-4A47-8632-F85575AF368E}" presName="horz1" presStyleCnt="0"/>
      <dgm:spPr/>
    </dgm:pt>
    <dgm:pt modelId="{E9C2F00E-B8BA-4005-83E5-1027DE20DEFA}" type="pres">
      <dgm:prSet presAssocID="{D7E07DCC-9E16-4A47-8632-F85575AF368E}" presName="tx1" presStyleLbl="revTx" presStyleIdx="2" presStyleCnt="5"/>
      <dgm:spPr/>
      <dgm:t>
        <a:bodyPr/>
        <a:lstStyle/>
        <a:p>
          <a:endParaRPr lang="es-PE"/>
        </a:p>
      </dgm:t>
    </dgm:pt>
    <dgm:pt modelId="{741E7C31-E787-40C8-ABB1-5321AD80A977}" type="pres">
      <dgm:prSet presAssocID="{D7E07DCC-9E16-4A47-8632-F85575AF368E}" presName="vert1" presStyleCnt="0"/>
      <dgm:spPr/>
    </dgm:pt>
    <dgm:pt modelId="{D4144B7B-38EC-4C1A-8002-D6EE87D678C2}" type="pres">
      <dgm:prSet presAssocID="{EBC2C815-CDA9-4494-A6C4-BBFC546BC38A}" presName="thickLine" presStyleLbl="alignNode1" presStyleIdx="3" presStyleCnt="5"/>
      <dgm:spPr/>
    </dgm:pt>
    <dgm:pt modelId="{0E76B6AC-6D0A-425B-9CB4-560FAEB79965}" type="pres">
      <dgm:prSet presAssocID="{EBC2C815-CDA9-4494-A6C4-BBFC546BC38A}" presName="horz1" presStyleCnt="0"/>
      <dgm:spPr/>
    </dgm:pt>
    <dgm:pt modelId="{95F9544B-6866-4339-892E-9A0E0806AB26}" type="pres">
      <dgm:prSet presAssocID="{EBC2C815-CDA9-4494-A6C4-BBFC546BC38A}" presName="tx1" presStyleLbl="revTx" presStyleIdx="3" presStyleCnt="5"/>
      <dgm:spPr/>
      <dgm:t>
        <a:bodyPr/>
        <a:lstStyle/>
        <a:p>
          <a:endParaRPr lang="es-PE"/>
        </a:p>
      </dgm:t>
    </dgm:pt>
    <dgm:pt modelId="{C2DE88B7-679E-464A-936E-31C3A801870F}" type="pres">
      <dgm:prSet presAssocID="{EBC2C815-CDA9-4494-A6C4-BBFC546BC38A}" presName="vert1" presStyleCnt="0"/>
      <dgm:spPr/>
    </dgm:pt>
    <dgm:pt modelId="{75B6EE36-23E4-459A-99B4-5283989A608E}" type="pres">
      <dgm:prSet presAssocID="{6B56035C-E5C8-42F1-9AEC-F98D1A22EB8F}" presName="thickLine" presStyleLbl="alignNode1" presStyleIdx="4" presStyleCnt="5"/>
      <dgm:spPr/>
    </dgm:pt>
    <dgm:pt modelId="{D9929D4D-F537-403C-ABB8-CC6D537681E8}" type="pres">
      <dgm:prSet presAssocID="{6B56035C-E5C8-42F1-9AEC-F98D1A22EB8F}" presName="horz1" presStyleCnt="0"/>
      <dgm:spPr/>
    </dgm:pt>
    <dgm:pt modelId="{E13DBD54-1798-4788-B655-50DD2766E117}" type="pres">
      <dgm:prSet presAssocID="{6B56035C-E5C8-42F1-9AEC-F98D1A22EB8F}" presName="tx1" presStyleLbl="revTx" presStyleIdx="4" presStyleCnt="5"/>
      <dgm:spPr/>
      <dgm:t>
        <a:bodyPr/>
        <a:lstStyle/>
        <a:p>
          <a:endParaRPr lang="es-PE"/>
        </a:p>
      </dgm:t>
    </dgm:pt>
    <dgm:pt modelId="{F66EF203-B197-4CCE-AAA1-62A2A2FF716D}" type="pres">
      <dgm:prSet presAssocID="{6B56035C-E5C8-42F1-9AEC-F98D1A22EB8F}" presName="vert1" presStyleCnt="0"/>
      <dgm:spPr/>
    </dgm:pt>
  </dgm:ptLst>
  <dgm:cxnLst>
    <dgm:cxn modelId="{AEDEA365-916B-43A1-BF3D-8014291B561C}" srcId="{17459C2C-394E-45E4-A750-A0C780A68C70}" destId="{D7E07DCC-9E16-4A47-8632-F85575AF368E}" srcOrd="2" destOrd="0" parTransId="{415670D3-3E35-43DC-8181-9B2158F09B42}" sibTransId="{D01A9941-89A4-4493-9D1C-EA35B8D16D7E}"/>
    <dgm:cxn modelId="{220CCA74-0185-456A-B139-FE699DF8FE7F}" type="presOf" srcId="{F0F24F46-0387-488D-A92B-4FC48176209A}" destId="{67F344D5-4099-4C66-9B2E-1CBFE3F19570}" srcOrd="0" destOrd="0" presId="urn:microsoft.com/office/officeart/2008/layout/LinedList"/>
    <dgm:cxn modelId="{3AC68344-3C4F-4AE6-A4EE-A32D12BF9DC9}" type="presOf" srcId="{D167A2CE-EB71-4C0D-A66D-BD691E017962}" destId="{D858F095-B6D7-4295-B4E6-2276D2874E4F}" srcOrd="0" destOrd="0" presId="urn:microsoft.com/office/officeart/2008/layout/LinedList"/>
    <dgm:cxn modelId="{3BB4CF88-ACD7-4B5D-991F-79078C2F663E}" type="presOf" srcId="{D7E07DCC-9E16-4A47-8632-F85575AF368E}" destId="{E9C2F00E-B8BA-4005-83E5-1027DE20DEFA}" srcOrd="0" destOrd="0" presId="urn:microsoft.com/office/officeart/2008/layout/LinedList"/>
    <dgm:cxn modelId="{D7FB4084-BA20-479A-9248-8C5EC72D4D69}" srcId="{17459C2C-394E-45E4-A750-A0C780A68C70}" destId="{D167A2CE-EB71-4C0D-A66D-BD691E017962}" srcOrd="0" destOrd="0" parTransId="{4B87770E-2DA9-43CC-AD56-E358635FF883}" sibTransId="{70260EDF-4034-45C5-BAE5-2109C06A9439}"/>
    <dgm:cxn modelId="{C25AAEE5-0B2F-40A7-ADCE-8A355B012EB6}" srcId="{17459C2C-394E-45E4-A750-A0C780A68C70}" destId="{F0F24F46-0387-488D-A92B-4FC48176209A}" srcOrd="1" destOrd="0" parTransId="{5FA7E7F2-933E-439E-86F0-109CF8E06EEC}" sibTransId="{869E2530-F3C0-406F-9682-BBC53B9FA36D}"/>
    <dgm:cxn modelId="{7CB9ED18-0820-40E9-B25F-3905D83D7184}" srcId="{17459C2C-394E-45E4-A750-A0C780A68C70}" destId="{EBC2C815-CDA9-4494-A6C4-BBFC546BC38A}" srcOrd="3" destOrd="0" parTransId="{1A496653-FD7C-4AC4-A08A-E08F961E68E8}" sibTransId="{1D7E5F13-F168-4D09-AE32-2CF5829435A9}"/>
    <dgm:cxn modelId="{62D94EE8-E9CF-46A8-AF7B-A170D8A864B0}" type="presOf" srcId="{17459C2C-394E-45E4-A750-A0C780A68C70}" destId="{AA383496-69B5-481E-BB17-37BA938C458C}" srcOrd="0" destOrd="0" presId="urn:microsoft.com/office/officeart/2008/layout/LinedList"/>
    <dgm:cxn modelId="{957FA940-BAAC-4372-BEFD-CFEC1D110125}" type="presOf" srcId="{EBC2C815-CDA9-4494-A6C4-BBFC546BC38A}" destId="{95F9544B-6866-4339-892E-9A0E0806AB26}" srcOrd="0" destOrd="0" presId="urn:microsoft.com/office/officeart/2008/layout/LinedList"/>
    <dgm:cxn modelId="{C385BFEE-296D-4D5F-8708-2840748342B2}" type="presOf" srcId="{6B56035C-E5C8-42F1-9AEC-F98D1A22EB8F}" destId="{E13DBD54-1798-4788-B655-50DD2766E117}" srcOrd="0" destOrd="0" presId="urn:microsoft.com/office/officeart/2008/layout/LinedList"/>
    <dgm:cxn modelId="{EAA3AE8D-0203-40BE-9109-796685857AB7}" srcId="{17459C2C-394E-45E4-A750-A0C780A68C70}" destId="{6B56035C-E5C8-42F1-9AEC-F98D1A22EB8F}" srcOrd="4" destOrd="0" parTransId="{20CACD7C-A904-4E48-A631-F2889C30FA67}" sibTransId="{B79CA651-8A4A-451B-9F5A-B4FD63A08DCF}"/>
    <dgm:cxn modelId="{40EF25AF-0D07-4629-83F4-48C45674A24C}" type="presParOf" srcId="{AA383496-69B5-481E-BB17-37BA938C458C}" destId="{4E2376F6-501D-43CB-9D9E-E22C15AD048D}" srcOrd="0" destOrd="0" presId="urn:microsoft.com/office/officeart/2008/layout/LinedList"/>
    <dgm:cxn modelId="{60570248-CDF7-4D11-83CE-36640482DFD6}" type="presParOf" srcId="{AA383496-69B5-481E-BB17-37BA938C458C}" destId="{50A337FD-E6EC-4164-B3E1-E7447E2C69BC}" srcOrd="1" destOrd="0" presId="urn:microsoft.com/office/officeart/2008/layout/LinedList"/>
    <dgm:cxn modelId="{642BB606-8AF8-4772-88A1-4FCBDBF840F2}" type="presParOf" srcId="{50A337FD-E6EC-4164-B3E1-E7447E2C69BC}" destId="{D858F095-B6D7-4295-B4E6-2276D2874E4F}" srcOrd="0" destOrd="0" presId="urn:microsoft.com/office/officeart/2008/layout/LinedList"/>
    <dgm:cxn modelId="{BD243EBE-F5A1-4053-BFB0-AE9B7EE06BC5}" type="presParOf" srcId="{50A337FD-E6EC-4164-B3E1-E7447E2C69BC}" destId="{58D0CB7F-3EE4-4153-80AB-5CFAFB16AEEA}" srcOrd="1" destOrd="0" presId="urn:microsoft.com/office/officeart/2008/layout/LinedList"/>
    <dgm:cxn modelId="{2BAF6F62-C525-43F2-AF7C-CD6C2AA3AF09}" type="presParOf" srcId="{AA383496-69B5-481E-BB17-37BA938C458C}" destId="{B6D522F7-B347-4B14-920F-E55CB919070B}" srcOrd="2" destOrd="0" presId="urn:microsoft.com/office/officeart/2008/layout/LinedList"/>
    <dgm:cxn modelId="{2C720903-2F4B-489F-A969-30738ADC3F78}" type="presParOf" srcId="{AA383496-69B5-481E-BB17-37BA938C458C}" destId="{6780E771-77B6-4505-ACC2-3D15A6D509FE}" srcOrd="3" destOrd="0" presId="urn:microsoft.com/office/officeart/2008/layout/LinedList"/>
    <dgm:cxn modelId="{260E28AB-8B9C-4D0D-9C95-B709C103BA91}" type="presParOf" srcId="{6780E771-77B6-4505-ACC2-3D15A6D509FE}" destId="{67F344D5-4099-4C66-9B2E-1CBFE3F19570}" srcOrd="0" destOrd="0" presId="urn:microsoft.com/office/officeart/2008/layout/LinedList"/>
    <dgm:cxn modelId="{8DBB6811-A4FD-46A7-B30A-9D9A1E9EFA71}" type="presParOf" srcId="{6780E771-77B6-4505-ACC2-3D15A6D509FE}" destId="{E86FED80-4A75-4018-9D6E-1D3EB1CE80EC}" srcOrd="1" destOrd="0" presId="urn:microsoft.com/office/officeart/2008/layout/LinedList"/>
    <dgm:cxn modelId="{AD2927E9-A8AA-4E14-B35D-6494FE667349}" type="presParOf" srcId="{AA383496-69B5-481E-BB17-37BA938C458C}" destId="{83913A1E-583D-46F8-8B0C-F07204512C69}" srcOrd="4" destOrd="0" presId="urn:microsoft.com/office/officeart/2008/layout/LinedList"/>
    <dgm:cxn modelId="{1BF71DF7-E26F-4F15-99B7-5F9B860B02E9}" type="presParOf" srcId="{AA383496-69B5-481E-BB17-37BA938C458C}" destId="{6663433B-3CB6-4C0E-8F3A-809BEC2C8C87}" srcOrd="5" destOrd="0" presId="urn:microsoft.com/office/officeart/2008/layout/LinedList"/>
    <dgm:cxn modelId="{768A2610-544C-4934-8185-A52068F79837}" type="presParOf" srcId="{6663433B-3CB6-4C0E-8F3A-809BEC2C8C87}" destId="{E9C2F00E-B8BA-4005-83E5-1027DE20DEFA}" srcOrd="0" destOrd="0" presId="urn:microsoft.com/office/officeart/2008/layout/LinedList"/>
    <dgm:cxn modelId="{5C87601E-4F0D-4673-A19F-59B48B417E78}" type="presParOf" srcId="{6663433B-3CB6-4C0E-8F3A-809BEC2C8C87}" destId="{741E7C31-E787-40C8-ABB1-5321AD80A977}" srcOrd="1" destOrd="0" presId="urn:microsoft.com/office/officeart/2008/layout/LinedList"/>
    <dgm:cxn modelId="{AF3C1801-B9C5-4C82-AE17-D3BF6784736D}" type="presParOf" srcId="{AA383496-69B5-481E-BB17-37BA938C458C}" destId="{D4144B7B-38EC-4C1A-8002-D6EE87D678C2}" srcOrd="6" destOrd="0" presId="urn:microsoft.com/office/officeart/2008/layout/LinedList"/>
    <dgm:cxn modelId="{AF054764-9553-46AD-9D7D-F2AF7D38D665}" type="presParOf" srcId="{AA383496-69B5-481E-BB17-37BA938C458C}" destId="{0E76B6AC-6D0A-425B-9CB4-560FAEB79965}" srcOrd="7" destOrd="0" presId="urn:microsoft.com/office/officeart/2008/layout/LinedList"/>
    <dgm:cxn modelId="{BC443E03-7571-4541-988A-B442130F503F}" type="presParOf" srcId="{0E76B6AC-6D0A-425B-9CB4-560FAEB79965}" destId="{95F9544B-6866-4339-892E-9A0E0806AB26}" srcOrd="0" destOrd="0" presId="urn:microsoft.com/office/officeart/2008/layout/LinedList"/>
    <dgm:cxn modelId="{8B1EC59E-9CBC-45C1-A950-5215014B6531}" type="presParOf" srcId="{0E76B6AC-6D0A-425B-9CB4-560FAEB79965}" destId="{C2DE88B7-679E-464A-936E-31C3A801870F}" srcOrd="1" destOrd="0" presId="urn:microsoft.com/office/officeart/2008/layout/LinedList"/>
    <dgm:cxn modelId="{33A6B725-C051-4A3E-9611-99B927B9A3AF}" type="presParOf" srcId="{AA383496-69B5-481E-BB17-37BA938C458C}" destId="{75B6EE36-23E4-459A-99B4-5283989A608E}" srcOrd="8" destOrd="0" presId="urn:microsoft.com/office/officeart/2008/layout/LinedList"/>
    <dgm:cxn modelId="{ED96E7E7-5744-4D33-B85D-9986FAC1EB41}" type="presParOf" srcId="{AA383496-69B5-481E-BB17-37BA938C458C}" destId="{D9929D4D-F537-403C-ABB8-CC6D537681E8}" srcOrd="9" destOrd="0" presId="urn:microsoft.com/office/officeart/2008/layout/LinedList"/>
    <dgm:cxn modelId="{19D44751-6D3C-4E03-9533-5D0A81F7A562}" type="presParOf" srcId="{D9929D4D-F537-403C-ABB8-CC6D537681E8}" destId="{E13DBD54-1798-4788-B655-50DD2766E117}" srcOrd="0" destOrd="0" presId="urn:microsoft.com/office/officeart/2008/layout/LinedList"/>
    <dgm:cxn modelId="{C38C6E58-A340-4F9C-B357-7390B41AE883}" type="presParOf" srcId="{D9929D4D-F537-403C-ABB8-CC6D537681E8}" destId="{F66EF203-B197-4CCE-AAA1-62A2A2FF716D}"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4A599D-AB28-4FFA-8DA1-51EA57D91F2F}">
      <dsp:nvSpPr>
        <dsp:cNvPr id="0" name=""/>
        <dsp:cNvSpPr/>
      </dsp:nvSpPr>
      <dsp:spPr>
        <a:xfrm>
          <a:off x="4127" y="705644"/>
          <a:ext cx="3821588" cy="14119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lvl="0" algn="ctr" defTabSz="1244600">
            <a:lnSpc>
              <a:spcPct val="90000"/>
            </a:lnSpc>
            <a:spcBef>
              <a:spcPct val="0"/>
            </a:spcBef>
            <a:spcAft>
              <a:spcPct val="35000"/>
            </a:spcAft>
          </a:pPr>
          <a:r>
            <a:rPr lang="es-PE" sz="2800" b="1" kern="1200" dirty="0">
              <a:solidFill>
                <a:srgbClr val="002060"/>
              </a:solidFill>
            </a:rPr>
            <a:t>¿Qué es la estimulación temprana?</a:t>
          </a:r>
        </a:p>
      </dsp:txBody>
      <dsp:txXfrm>
        <a:off x="4127" y="705644"/>
        <a:ext cx="3821588" cy="1411980"/>
      </dsp:txXfrm>
    </dsp:sp>
    <dsp:sp modelId="{594F562F-5034-4C81-89DC-17178EBCD2BD}">
      <dsp:nvSpPr>
        <dsp:cNvPr id="0" name=""/>
        <dsp:cNvSpPr/>
      </dsp:nvSpPr>
      <dsp:spPr>
        <a:xfrm>
          <a:off x="29765" y="2117624"/>
          <a:ext cx="3770312" cy="2595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s-PE" sz="3100" kern="1200" dirty="0"/>
            <a:t>Conjunto de actividades para potenciar el desarrollo integral de los niños.</a:t>
          </a:r>
        </a:p>
      </dsp:txBody>
      <dsp:txXfrm>
        <a:off x="29765" y="2117624"/>
        <a:ext cx="3770312" cy="2595397"/>
      </dsp:txXfrm>
    </dsp:sp>
    <dsp:sp modelId="{EF3AD49A-D1D8-4BE8-965F-43587BEE3EC9}">
      <dsp:nvSpPr>
        <dsp:cNvPr id="0" name=""/>
        <dsp:cNvSpPr/>
      </dsp:nvSpPr>
      <dsp:spPr>
        <a:xfrm>
          <a:off x="4357687" y="705644"/>
          <a:ext cx="3770312" cy="141198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0472" tIns="125984" rIns="220472" bIns="125984" numCol="1" spcCol="1270" anchor="ctr" anchorCtr="0">
          <a:noAutofit/>
        </a:bodyPr>
        <a:lstStyle/>
        <a:p>
          <a:pPr lvl="0" algn="ctr" defTabSz="1377950">
            <a:lnSpc>
              <a:spcPct val="90000"/>
            </a:lnSpc>
            <a:spcBef>
              <a:spcPct val="0"/>
            </a:spcBef>
            <a:spcAft>
              <a:spcPct val="35000"/>
            </a:spcAft>
          </a:pPr>
          <a:r>
            <a:rPr lang="es-PE" sz="3100" b="1" kern="1200" dirty="0">
              <a:solidFill>
                <a:srgbClr val="002060"/>
              </a:solidFill>
            </a:rPr>
            <a:t>¿Qué es la estimulación visual?</a:t>
          </a:r>
        </a:p>
      </dsp:txBody>
      <dsp:txXfrm>
        <a:off x="4357687" y="705644"/>
        <a:ext cx="3770312" cy="1411980"/>
      </dsp:txXfrm>
    </dsp:sp>
    <dsp:sp modelId="{51D7504B-CE78-47D6-AE99-27C7DF1CEEB5}">
      <dsp:nvSpPr>
        <dsp:cNvPr id="0" name=""/>
        <dsp:cNvSpPr/>
      </dsp:nvSpPr>
      <dsp:spPr>
        <a:xfrm>
          <a:off x="4353560" y="2117624"/>
          <a:ext cx="3770312" cy="2595397"/>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65354" tIns="165354" rIns="220472" bIns="248031" numCol="1" spcCol="1270" anchor="t" anchorCtr="0">
          <a:noAutofit/>
        </a:bodyPr>
        <a:lstStyle/>
        <a:p>
          <a:pPr marL="285750" lvl="1" indent="-285750" algn="l" defTabSz="1377950">
            <a:lnSpc>
              <a:spcPct val="90000"/>
            </a:lnSpc>
            <a:spcBef>
              <a:spcPct val="0"/>
            </a:spcBef>
            <a:spcAft>
              <a:spcPct val="15000"/>
            </a:spcAft>
            <a:buChar char="••"/>
          </a:pPr>
          <a:r>
            <a:rPr lang="es-PE" sz="3100" kern="1200" dirty="0"/>
            <a:t>Es sinónimo de “enseñar a ver”</a:t>
          </a:r>
        </a:p>
      </dsp:txBody>
      <dsp:txXfrm>
        <a:off x="4353560" y="2117624"/>
        <a:ext cx="3770312" cy="259539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2376F6-501D-43CB-9D9E-E22C15AD048D}">
      <dsp:nvSpPr>
        <dsp:cNvPr id="0" name=""/>
        <dsp:cNvSpPr/>
      </dsp:nvSpPr>
      <dsp:spPr>
        <a:xfrm>
          <a:off x="0" y="504"/>
          <a:ext cx="48601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D858F095-B6D7-4295-B4E6-2276D2874E4F}">
      <dsp:nvSpPr>
        <dsp:cNvPr id="0" name=""/>
        <dsp:cNvSpPr/>
      </dsp:nvSpPr>
      <dsp:spPr>
        <a:xfrm>
          <a:off x="0" y="504"/>
          <a:ext cx="4860120" cy="82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MX" sz="2300" kern="1200" dirty="0"/>
            <a:t>Recibir el tratamiento oftalmológico adecuado</a:t>
          </a:r>
          <a:endParaRPr lang="es-PE" sz="2300" kern="1200" dirty="0"/>
        </a:p>
      </dsp:txBody>
      <dsp:txXfrm>
        <a:off x="0" y="504"/>
        <a:ext cx="4860120" cy="826220"/>
      </dsp:txXfrm>
    </dsp:sp>
    <dsp:sp modelId="{B6D522F7-B347-4B14-920F-E55CB919070B}">
      <dsp:nvSpPr>
        <dsp:cNvPr id="0" name=""/>
        <dsp:cNvSpPr/>
      </dsp:nvSpPr>
      <dsp:spPr>
        <a:xfrm>
          <a:off x="0" y="826725"/>
          <a:ext cx="48601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67F344D5-4099-4C66-9B2E-1CBFE3F19570}">
      <dsp:nvSpPr>
        <dsp:cNvPr id="0" name=""/>
        <dsp:cNvSpPr/>
      </dsp:nvSpPr>
      <dsp:spPr>
        <a:xfrm>
          <a:off x="0" y="826725"/>
          <a:ext cx="4860120" cy="82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PE" sz="2300" kern="1200" dirty="0"/>
            <a:t>Las rutinas: hora de sueño, alimentación otras citas.</a:t>
          </a:r>
        </a:p>
      </dsp:txBody>
      <dsp:txXfrm>
        <a:off x="0" y="826725"/>
        <a:ext cx="4860120" cy="826220"/>
      </dsp:txXfrm>
    </dsp:sp>
    <dsp:sp modelId="{83913A1E-583D-46F8-8B0C-F07204512C69}">
      <dsp:nvSpPr>
        <dsp:cNvPr id="0" name=""/>
        <dsp:cNvSpPr/>
      </dsp:nvSpPr>
      <dsp:spPr>
        <a:xfrm>
          <a:off x="0" y="1652945"/>
          <a:ext cx="48601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9C2F00E-B8BA-4005-83E5-1027DE20DEFA}">
      <dsp:nvSpPr>
        <dsp:cNvPr id="0" name=""/>
        <dsp:cNvSpPr/>
      </dsp:nvSpPr>
      <dsp:spPr>
        <a:xfrm>
          <a:off x="0" y="1652945"/>
          <a:ext cx="4860120" cy="82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PE" sz="2300" kern="1200" dirty="0"/>
            <a:t>Edad y el desarrollo psicomotor del niño.</a:t>
          </a:r>
        </a:p>
      </dsp:txBody>
      <dsp:txXfrm>
        <a:off x="0" y="1652945"/>
        <a:ext cx="4860120" cy="826220"/>
      </dsp:txXfrm>
    </dsp:sp>
    <dsp:sp modelId="{D4144B7B-38EC-4C1A-8002-D6EE87D678C2}">
      <dsp:nvSpPr>
        <dsp:cNvPr id="0" name=""/>
        <dsp:cNvSpPr/>
      </dsp:nvSpPr>
      <dsp:spPr>
        <a:xfrm>
          <a:off x="0" y="2479166"/>
          <a:ext cx="48601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95F9544B-6866-4339-892E-9A0E0806AB26}">
      <dsp:nvSpPr>
        <dsp:cNvPr id="0" name=""/>
        <dsp:cNvSpPr/>
      </dsp:nvSpPr>
      <dsp:spPr>
        <a:xfrm>
          <a:off x="0" y="2479166"/>
          <a:ext cx="4860120" cy="82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PE" sz="2300" kern="1200" dirty="0"/>
            <a:t>El ambiente y La  iluminación</a:t>
          </a:r>
        </a:p>
      </dsp:txBody>
      <dsp:txXfrm>
        <a:off x="0" y="2479166"/>
        <a:ext cx="4860120" cy="826220"/>
      </dsp:txXfrm>
    </dsp:sp>
    <dsp:sp modelId="{75B6EE36-23E4-459A-99B4-5283989A608E}">
      <dsp:nvSpPr>
        <dsp:cNvPr id="0" name=""/>
        <dsp:cNvSpPr/>
      </dsp:nvSpPr>
      <dsp:spPr>
        <a:xfrm>
          <a:off x="0" y="3305386"/>
          <a:ext cx="4860120"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sp>
    <dsp:sp modelId="{E13DBD54-1798-4788-B655-50DD2766E117}">
      <dsp:nvSpPr>
        <dsp:cNvPr id="0" name=""/>
        <dsp:cNvSpPr/>
      </dsp:nvSpPr>
      <dsp:spPr>
        <a:xfrm>
          <a:off x="0" y="3305386"/>
          <a:ext cx="4860120" cy="8262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s-PE" sz="2300" kern="1200" dirty="0"/>
            <a:t>Tener un plan de trabajo y el material necesario.</a:t>
          </a:r>
        </a:p>
      </dsp:txBody>
      <dsp:txXfrm>
        <a:off x="0" y="3305386"/>
        <a:ext cx="4860120" cy="82622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s-PE"/>
          </a:p>
        </p:txBody>
      </p:sp>
      <p:sp>
        <p:nvSpPr>
          <p:cNvPr id="3" name="Marcador de fecha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CBF38FC9-6F9B-40B5-B7B8-56E5AC0D55B4}" type="datetimeFigureOut">
              <a:rPr lang="es-PE" smtClean="0"/>
              <a:t>16/08/2025</a:t>
            </a:fld>
            <a:endParaRPr lang="es-PE"/>
          </a:p>
        </p:txBody>
      </p:sp>
      <p:sp>
        <p:nvSpPr>
          <p:cNvPr id="4" name="Marcador de imagen de diapositiva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s-PE"/>
          </a:p>
        </p:txBody>
      </p:sp>
      <p:sp>
        <p:nvSpPr>
          <p:cNvPr id="5" name="Marcador de notas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PE"/>
          </a:p>
        </p:txBody>
      </p:sp>
      <p:sp>
        <p:nvSpPr>
          <p:cNvPr id="6" name="Marcador de pie de página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s-PE"/>
          </a:p>
        </p:txBody>
      </p:sp>
      <p:sp>
        <p:nvSpPr>
          <p:cNvPr id="7" name="Marcador de número de diapositiva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9CD9E351-CF26-4917-9B88-37B3E06A05DE}" type="slidenum">
              <a:rPr lang="es-PE" smtClean="0"/>
              <a:t>‹Nº›</a:t>
            </a:fld>
            <a:endParaRPr lang="es-PE"/>
          </a:p>
        </p:txBody>
      </p:sp>
    </p:spTree>
    <p:extLst>
      <p:ext uri="{BB962C8B-B14F-4D97-AF65-F5344CB8AC3E}">
        <p14:creationId xmlns:p14="http://schemas.microsoft.com/office/powerpoint/2010/main" val="568002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91501F32-AB3F-4BE7-BE58-023E6FC09D7F}" type="datetimeFigureOut">
              <a:rPr lang="es-PE" smtClean="0"/>
              <a:t>16/08/2025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2758698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501F32-AB3F-4BE7-BE58-023E6FC09D7F}" type="datetimeFigureOut">
              <a:rPr lang="es-PE" smtClean="0"/>
              <a:t>16/08/2025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2176242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501F32-AB3F-4BE7-BE58-023E6FC09D7F}" type="datetimeFigureOut">
              <a:rPr lang="es-PE" smtClean="0"/>
              <a:t>16/08/2025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22733316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91501F32-AB3F-4BE7-BE58-023E6FC09D7F}" type="datetimeFigureOut">
              <a:rPr lang="es-PE" smtClean="0"/>
              <a:t>16/08/2025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25283534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Date Placeholder 3"/>
          <p:cNvSpPr>
            <a:spLocks noGrp="1"/>
          </p:cNvSpPr>
          <p:nvPr>
            <p:ph type="dt" sz="half" idx="10"/>
          </p:nvPr>
        </p:nvSpPr>
        <p:spPr/>
        <p:txBody>
          <a:bodyPr/>
          <a:lstStyle/>
          <a:p>
            <a:fld id="{91501F32-AB3F-4BE7-BE58-023E6FC09D7F}" type="datetimeFigureOut">
              <a:rPr lang="es-PE" smtClean="0"/>
              <a:t>16/08/2025</a:t>
            </a:fld>
            <a:endParaRPr lang="es-PE"/>
          </a:p>
        </p:txBody>
      </p:sp>
      <p:sp>
        <p:nvSpPr>
          <p:cNvPr id="5" name="Footer Placeholder 4"/>
          <p:cNvSpPr>
            <a:spLocks noGrp="1"/>
          </p:cNvSpPr>
          <p:nvPr>
            <p:ph type="ftr" sz="quarter" idx="11"/>
          </p:nvPr>
        </p:nvSpPr>
        <p:spPr/>
        <p:txBody>
          <a:bodyPr/>
          <a:lstStyle/>
          <a:p>
            <a:endParaRPr lang="es-PE"/>
          </a:p>
        </p:txBody>
      </p:sp>
      <p:sp>
        <p:nvSpPr>
          <p:cNvPr id="6" name="Slide Number Placeholder 5"/>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6261459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91501F32-AB3F-4BE7-BE58-023E6FC09D7F}" type="datetimeFigureOut">
              <a:rPr lang="es-PE" smtClean="0"/>
              <a:t>16/08/2025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17253835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Content Placeholder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Content Placeholder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91501F32-AB3F-4BE7-BE58-023E6FC09D7F}" type="datetimeFigureOut">
              <a:rPr lang="es-PE" smtClean="0"/>
              <a:t>16/08/2025</a:t>
            </a:fld>
            <a:endParaRPr lang="es-PE"/>
          </a:p>
        </p:txBody>
      </p:sp>
      <p:sp>
        <p:nvSpPr>
          <p:cNvPr id="8" name="Footer Placeholder 7"/>
          <p:cNvSpPr>
            <a:spLocks noGrp="1"/>
          </p:cNvSpPr>
          <p:nvPr>
            <p:ph type="ftr" sz="quarter" idx="11"/>
          </p:nvPr>
        </p:nvSpPr>
        <p:spPr/>
        <p:txBody>
          <a:bodyPr/>
          <a:lstStyle/>
          <a:p>
            <a:endParaRPr lang="es-PE"/>
          </a:p>
        </p:txBody>
      </p:sp>
      <p:sp>
        <p:nvSpPr>
          <p:cNvPr id="9" name="Slide Number Placeholder 8"/>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8571704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91501F32-AB3F-4BE7-BE58-023E6FC09D7F}" type="datetimeFigureOut">
              <a:rPr lang="es-PE" smtClean="0"/>
              <a:t>16/08/2025</a:t>
            </a:fld>
            <a:endParaRPr lang="es-PE"/>
          </a:p>
        </p:txBody>
      </p:sp>
      <p:sp>
        <p:nvSpPr>
          <p:cNvPr id="4" name="Footer Placeholder 3"/>
          <p:cNvSpPr>
            <a:spLocks noGrp="1"/>
          </p:cNvSpPr>
          <p:nvPr>
            <p:ph type="ftr" sz="quarter" idx="11"/>
          </p:nvPr>
        </p:nvSpPr>
        <p:spPr/>
        <p:txBody>
          <a:bodyPr/>
          <a:lstStyle/>
          <a:p>
            <a:endParaRPr lang="es-PE"/>
          </a:p>
        </p:txBody>
      </p:sp>
      <p:sp>
        <p:nvSpPr>
          <p:cNvPr id="5" name="Slide Number Placeholder 4"/>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3355621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1501F32-AB3F-4BE7-BE58-023E6FC09D7F}" type="datetimeFigureOut">
              <a:rPr lang="es-PE" smtClean="0"/>
              <a:t>16/08/2025</a:t>
            </a:fld>
            <a:endParaRPr lang="es-PE"/>
          </a:p>
        </p:txBody>
      </p:sp>
      <p:sp>
        <p:nvSpPr>
          <p:cNvPr id="3" name="Footer Placeholder 2"/>
          <p:cNvSpPr>
            <a:spLocks noGrp="1"/>
          </p:cNvSpPr>
          <p:nvPr>
            <p:ph type="ftr" sz="quarter" idx="11"/>
          </p:nvPr>
        </p:nvSpPr>
        <p:spPr/>
        <p:txBody>
          <a:bodyPr/>
          <a:lstStyle/>
          <a:p>
            <a:endParaRPr lang="es-PE"/>
          </a:p>
        </p:txBody>
      </p:sp>
      <p:sp>
        <p:nvSpPr>
          <p:cNvPr id="4" name="Slide Number Placeholder 3"/>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2139777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1501F32-AB3F-4BE7-BE58-023E6FC09D7F}" type="datetimeFigureOut">
              <a:rPr lang="es-PE" smtClean="0"/>
              <a:t>16/08/2025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3881816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Date Placeholder 4"/>
          <p:cNvSpPr>
            <a:spLocks noGrp="1"/>
          </p:cNvSpPr>
          <p:nvPr>
            <p:ph type="dt" sz="half" idx="10"/>
          </p:nvPr>
        </p:nvSpPr>
        <p:spPr/>
        <p:txBody>
          <a:bodyPr/>
          <a:lstStyle/>
          <a:p>
            <a:fld id="{91501F32-AB3F-4BE7-BE58-023E6FC09D7F}" type="datetimeFigureOut">
              <a:rPr lang="es-PE" smtClean="0"/>
              <a:t>16/08/2025</a:t>
            </a:fld>
            <a:endParaRPr lang="es-PE"/>
          </a:p>
        </p:txBody>
      </p:sp>
      <p:sp>
        <p:nvSpPr>
          <p:cNvPr id="6" name="Footer Placeholder 5"/>
          <p:cNvSpPr>
            <a:spLocks noGrp="1"/>
          </p:cNvSpPr>
          <p:nvPr>
            <p:ph type="ftr" sz="quarter" idx="11"/>
          </p:nvPr>
        </p:nvSpPr>
        <p:spPr/>
        <p:txBody>
          <a:bodyPr/>
          <a:lstStyle/>
          <a:p>
            <a:endParaRPr lang="es-PE"/>
          </a:p>
        </p:txBody>
      </p:sp>
      <p:sp>
        <p:nvSpPr>
          <p:cNvPr id="7" name="Slide Number Placeholder 6"/>
          <p:cNvSpPr>
            <a:spLocks noGrp="1"/>
          </p:cNvSpPr>
          <p:nvPr>
            <p:ph type="sldNum" sz="quarter" idx="12"/>
          </p:nvPr>
        </p:nvSpPr>
        <p:spPr/>
        <p:txBody>
          <a:bodyPr/>
          <a:lstStyle/>
          <a:p>
            <a:fld id="{7BC3D94D-4336-40FB-89A5-F73ECAA6C42B}" type="slidenum">
              <a:rPr lang="es-PE" smtClean="0"/>
              <a:t>‹Nº›</a:t>
            </a:fld>
            <a:endParaRPr lang="es-PE"/>
          </a:p>
        </p:txBody>
      </p:sp>
    </p:spTree>
    <p:extLst>
      <p:ext uri="{BB962C8B-B14F-4D97-AF65-F5344CB8AC3E}">
        <p14:creationId xmlns:p14="http://schemas.microsoft.com/office/powerpoint/2010/main" val="37602087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1501F32-AB3F-4BE7-BE58-023E6FC09D7F}" type="datetimeFigureOut">
              <a:rPr lang="es-PE" smtClean="0"/>
              <a:t>16/08/2025</a:t>
            </a:fld>
            <a:endParaRPr lang="es-P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3D94D-4336-40FB-89A5-F73ECAA6C42B}" type="slidenum">
              <a:rPr lang="es-PE" smtClean="0"/>
              <a:t>‹Nº›</a:t>
            </a:fld>
            <a:endParaRPr lang="es-PE"/>
          </a:p>
        </p:txBody>
      </p:sp>
    </p:spTree>
    <p:extLst>
      <p:ext uri="{BB962C8B-B14F-4D97-AF65-F5344CB8AC3E}">
        <p14:creationId xmlns:p14="http://schemas.microsoft.com/office/powerpoint/2010/main" val="561928755"/>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jpeg"/><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PE" dirty="0">
                <a:latin typeface="Aharoni" panose="02010803020104030203" pitchFamily="2" charset="-79"/>
                <a:cs typeface="Aharoni" panose="02010803020104030203" pitchFamily="2" charset="-79"/>
              </a:rPr>
              <a:t>ESTIMULACION VISUAL EN NIÑOS</a:t>
            </a:r>
          </a:p>
        </p:txBody>
      </p:sp>
      <p:sp>
        <p:nvSpPr>
          <p:cNvPr id="3" name="Subtítulo 2"/>
          <p:cNvSpPr>
            <a:spLocks noGrp="1"/>
          </p:cNvSpPr>
          <p:nvPr>
            <p:ph type="subTitle" idx="1"/>
          </p:nvPr>
        </p:nvSpPr>
        <p:spPr/>
        <p:txBody>
          <a:bodyPr>
            <a:normAutofit/>
          </a:bodyPr>
          <a:lstStyle/>
          <a:p>
            <a:endParaRPr lang="es-PE" sz="2800" dirty="0">
              <a:latin typeface="Arial" panose="020B0604020202020204" pitchFamily="34" charset="0"/>
              <a:cs typeface="Arial" panose="020B0604020202020204" pitchFamily="34" charset="0"/>
            </a:endParaRPr>
          </a:p>
          <a:p>
            <a:r>
              <a:rPr lang="es-PE" sz="2800" dirty="0">
                <a:latin typeface="Arial" panose="020B0604020202020204" pitchFamily="34" charset="0"/>
                <a:cs typeface="Arial" panose="020B0604020202020204" pitchFamily="34" charset="0"/>
              </a:rPr>
              <a:t>Lic. Maritza </a:t>
            </a:r>
            <a:r>
              <a:rPr lang="es-PE" sz="2800" dirty="0" err="1">
                <a:latin typeface="Arial" panose="020B0604020202020204" pitchFamily="34" charset="0"/>
                <a:cs typeface="Arial" panose="020B0604020202020204" pitchFamily="34" charset="0"/>
              </a:rPr>
              <a:t>Zuasnabar</a:t>
            </a:r>
            <a:endParaRPr lang="es-PE" sz="2800" dirty="0">
              <a:latin typeface="Arial" panose="020B0604020202020204" pitchFamily="34" charset="0"/>
              <a:cs typeface="Arial" panose="020B0604020202020204" pitchFamily="34" charset="0"/>
            </a:endParaRPr>
          </a:p>
          <a:p>
            <a:r>
              <a:rPr lang="es-PE" sz="2800" dirty="0">
                <a:latin typeface="Arial" panose="020B0604020202020204" pitchFamily="34" charset="0"/>
                <a:cs typeface="Arial" panose="020B0604020202020204" pitchFamily="34" charset="0"/>
              </a:rPr>
              <a:t>Baja Visión</a:t>
            </a:r>
          </a:p>
        </p:txBody>
      </p:sp>
    </p:spTree>
    <p:extLst>
      <p:ext uri="{BB962C8B-B14F-4D97-AF65-F5344CB8AC3E}">
        <p14:creationId xmlns:p14="http://schemas.microsoft.com/office/powerpoint/2010/main" val="5632333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diagonal 2"/>
          <p:cNvSpPr/>
          <p:nvPr/>
        </p:nvSpPr>
        <p:spPr>
          <a:xfrm>
            <a:off x="838200" y="521303"/>
            <a:ext cx="3625114" cy="75062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3600" dirty="0"/>
              <a:t>2-4 años</a:t>
            </a:r>
          </a:p>
        </p:txBody>
      </p:sp>
      <p:sp>
        <p:nvSpPr>
          <p:cNvPr id="4" name="Rectángulo redondeado 3"/>
          <p:cNvSpPr/>
          <p:nvPr/>
        </p:nvSpPr>
        <p:spPr>
          <a:xfrm>
            <a:off x="491318" y="1365828"/>
            <a:ext cx="5431810" cy="2717539"/>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Construye una torre de mas de 6 cubos</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Traza líneas o formas simples.</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Reconoce información básica, colores, números, vocales. </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Abre y cierra botones, cierres.</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Corta entre líneas y pega</a:t>
            </a:r>
            <a:r>
              <a:rPr lang="es-PE" sz="2000" dirty="0" smtClean="0">
                <a:latin typeface="Arial" panose="020B0604020202020204" pitchFamily="34" charset="0"/>
                <a:cs typeface="Arial" panose="020B0604020202020204" pitchFamily="34" charset="0"/>
              </a:rPr>
              <a:t>.</a:t>
            </a:r>
          </a:p>
          <a:p>
            <a:pPr marL="285750" lvl="0" indent="-285750">
              <a:buFont typeface="Arial" panose="020B0604020202020204" pitchFamily="34" charset="0"/>
              <a:buChar char="•"/>
            </a:pPr>
            <a:r>
              <a:rPr lang="es-PE" sz="2000" dirty="0" smtClean="0">
                <a:latin typeface="Arial" panose="020B0604020202020204" pitchFamily="34" charset="0"/>
                <a:cs typeface="Arial" panose="020B0604020202020204" pitchFamily="34" charset="0"/>
              </a:rPr>
              <a:t>Actividades al aire libre.// Deporte.</a:t>
            </a:r>
            <a:endParaRPr lang="es-PE"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3504" y="622111"/>
            <a:ext cx="4876800" cy="4876800"/>
          </a:xfrm>
          <a:prstGeom prst="rect">
            <a:avLst/>
          </a:prstGeom>
        </p:spPr>
      </p:pic>
      <p:sp>
        <p:nvSpPr>
          <p:cNvPr id="6" name="Rectángulo redondeado 5"/>
          <p:cNvSpPr/>
          <p:nvPr/>
        </p:nvSpPr>
        <p:spPr>
          <a:xfrm>
            <a:off x="838200" y="4585648"/>
            <a:ext cx="4552666" cy="208810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Cubos, legos, juguetes de encaje.</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Pizarras, cartulina, libros de dibujo.</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Crayolas, plumones, lápiz</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Tijeras, goma, </a:t>
            </a:r>
            <a:r>
              <a:rPr lang="es-PE" sz="2000" dirty="0" err="1">
                <a:latin typeface="Arial" panose="020B0604020202020204" pitchFamily="34" charset="0"/>
                <a:cs typeface="Arial" panose="020B0604020202020204" pitchFamily="34" charset="0"/>
              </a:rPr>
              <a:t>stickers</a:t>
            </a:r>
            <a:endParaRPr lang="es-PE"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Imágenes o fotografías complejas.</a:t>
            </a:r>
          </a:p>
        </p:txBody>
      </p:sp>
      <p:cxnSp>
        <p:nvCxnSpPr>
          <p:cNvPr id="8" name="Conector curvado 7"/>
          <p:cNvCxnSpPr/>
          <p:nvPr/>
        </p:nvCxnSpPr>
        <p:spPr>
          <a:xfrm rot="16200000" flipH="1">
            <a:off x="-106339" y="3991626"/>
            <a:ext cx="1433015" cy="237699"/>
          </a:xfrm>
          <a:prstGeom prst="curvedConnector3">
            <a:avLst>
              <a:gd name="adj1" fmla="val 56667"/>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11429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diagonal 2"/>
          <p:cNvSpPr/>
          <p:nvPr/>
        </p:nvSpPr>
        <p:spPr>
          <a:xfrm>
            <a:off x="838200" y="521303"/>
            <a:ext cx="3625114" cy="75062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3600" dirty="0"/>
              <a:t>5 - 7 años</a:t>
            </a:r>
          </a:p>
        </p:txBody>
      </p:sp>
      <p:sp>
        <p:nvSpPr>
          <p:cNvPr id="4" name="Rectángulo redondeado 3"/>
          <p:cNvSpPr/>
          <p:nvPr/>
        </p:nvSpPr>
        <p:spPr>
          <a:xfrm>
            <a:off x="838200" y="1569492"/>
            <a:ext cx="3924869" cy="170597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indent="-285750">
              <a:buFont typeface="Arial" panose="020B0604020202020204" pitchFamily="34" charset="0"/>
              <a:buChar char="•"/>
            </a:pPr>
            <a:endParaRPr lang="es-PE" dirty="0"/>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Inicio de la escolaridad.</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Dibuja escenas completas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Lee y escribe</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Comprensión lectora, hace operaciones sencillas.</a:t>
            </a:r>
          </a:p>
          <a:p>
            <a:pPr marL="285750" indent="-285750" algn="ctr">
              <a:buFont typeface="Arial" panose="020B0604020202020204" pitchFamily="34" charset="0"/>
              <a:buChar char="•"/>
            </a:pPr>
            <a:endParaRPr lang="es-PE" dirty="0"/>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521303"/>
            <a:ext cx="4876800" cy="4876800"/>
          </a:xfrm>
          <a:prstGeom prst="rect">
            <a:avLst/>
          </a:prstGeom>
        </p:spPr>
      </p:pic>
      <p:sp>
        <p:nvSpPr>
          <p:cNvPr id="6" name="Rectángulo redondeado 5"/>
          <p:cNvSpPr/>
          <p:nvPr/>
        </p:nvSpPr>
        <p:spPr>
          <a:xfrm>
            <a:off x="805713" y="4012442"/>
            <a:ext cx="3957355" cy="229282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Cuentos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Hojas de escritura.</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Atril</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Domino, cartas, </a:t>
            </a:r>
            <a:r>
              <a:rPr lang="es-PE" sz="2000" dirty="0" err="1">
                <a:latin typeface="Arial" panose="020B0604020202020204" pitchFamily="34" charset="0"/>
                <a:cs typeface="Arial" panose="020B0604020202020204" pitchFamily="34" charset="0"/>
              </a:rPr>
              <a:t>jenga</a:t>
            </a:r>
            <a:r>
              <a:rPr lang="es-PE" sz="2000" dirty="0">
                <a:latin typeface="Arial" panose="020B0604020202020204" pitchFamily="34" charset="0"/>
                <a:cs typeface="Arial" panose="020B0604020202020204" pitchFamily="34" charset="0"/>
              </a:rPr>
              <a:t>, doublé, donde esta </a:t>
            </a:r>
            <a:r>
              <a:rPr lang="es-PE" sz="2000" dirty="0" err="1">
                <a:latin typeface="Arial" panose="020B0604020202020204" pitchFamily="34" charset="0"/>
                <a:cs typeface="Arial" panose="020B0604020202020204" pitchFamily="34" charset="0"/>
              </a:rPr>
              <a:t>Wally</a:t>
            </a:r>
            <a:r>
              <a:rPr lang="es-PE" sz="2000" dirty="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Deporte.</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Juegos en la Tablet. </a:t>
            </a:r>
          </a:p>
        </p:txBody>
      </p:sp>
      <p:cxnSp>
        <p:nvCxnSpPr>
          <p:cNvPr id="8" name="Conector curvado 7"/>
          <p:cNvCxnSpPr/>
          <p:nvPr/>
        </p:nvCxnSpPr>
        <p:spPr>
          <a:xfrm>
            <a:off x="3357348" y="3480180"/>
            <a:ext cx="1405720" cy="559558"/>
          </a:xfrm>
          <a:prstGeom prst="curvedConnector3">
            <a:avLst>
              <a:gd name="adj1" fmla="val 170388"/>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63600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865496" y="4800647"/>
            <a:ext cx="10515600" cy="1325563"/>
          </a:xfrm>
        </p:spPr>
        <p:txBody>
          <a:bodyPr/>
          <a:lstStyle/>
          <a:p>
            <a:r>
              <a:rPr lang="es-PE" dirty="0"/>
              <a:t>Gracias!!</a:t>
            </a:r>
          </a:p>
        </p:txBody>
      </p:sp>
      <p:sp>
        <p:nvSpPr>
          <p:cNvPr id="4" name="Rectángulo redondeado 3"/>
          <p:cNvSpPr/>
          <p:nvPr/>
        </p:nvSpPr>
        <p:spPr>
          <a:xfrm>
            <a:off x="1787857" y="982639"/>
            <a:ext cx="7847462" cy="3125337"/>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s-PE" sz="2400" dirty="0"/>
              <a:t>La estimulación visual temprana y la intervención adecuada son fundamentales para maximizar el potencial visual del niño y minimizar las dificultades asociadas con la baja visión. </a:t>
            </a:r>
            <a:endParaRPr lang="es-PE"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0791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CEGUERA Y DISCAPACIDAD VISUAL</a:t>
            </a:r>
            <a:br>
              <a:rPr lang="es-PE" dirty="0"/>
            </a:br>
            <a:r>
              <a:rPr lang="es-PE" sz="2000" dirty="0"/>
              <a:t>10 de Agosto del 2023 - OMS</a:t>
            </a:r>
          </a:p>
        </p:txBody>
      </p:sp>
      <p:sp>
        <p:nvSpPr>
          <p:cNvPr id="3" name="Rectángulo 2"/>
          <p:cNvSpPr/>
          <p:nvPr/>
        </p:nvSpPr>
        <p:spPr>
          <a:xfrm>
            <a:off x="973540" y="1834571"/>
            <a:ext cx="4239906" cy="4247317"/>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marL="285750" indent="-285750" algn="just">
              <a:buFont typeface="Arial" panose="020B0604020202020204" pitchFamily="34" charset="0"/>
              <a:buChar char="•"/>
            </a:pPr>
            <a:r>
              <a:rPr lang="es-PE" b="1" dirty="0"/>
              <a:t>En el mundo hay al menos 2200 millones de personas con deterioro de la visión cercana o lejana</a:t>
            </a:r>
            <a:r>
              <a:rPr lang="es-PE" b="1" dirty="0" smtClean="0"/>
              <a:t>.</a:t>
            </a:r>
          </a:p>
          <a:p>
            <a:pPr marL="285750" indent="-285750" algn="just">
              <a:buFont typeface="Arial" panose="020B0604020202020204" pitchFamily="34" charset="0"/>
              <a:buChar char="•"/>
            </a:pPr>
            <a:r>
              <a:rPr lang="es-PE" b="1" dirty="0"/>
              <a:t>Las principales causas a nivel mundial de la discapacidad visual y la ceguera son los errores de refracción y las cataratas</a:t>
            </a:r>
            <a:r>
              <a:rPr lang="es-PE" b="1" dirty="0" smtClean="0"/>
              <a:t>.</a:t>
            </a:r>
            <a:endParaRPr lang="es-PE"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endParaRPr lang="es-PE" dirty="0">
              <a:solidFill>
                <a:schemeClr val="bg1"/>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s-PE" b="1" dirty="0"/>
              <a:t>Entre los niños, las cataratas congénitas son una de las principales causas de discapacidad visual en los países de ingreso bajo, mientras que en los países de ingreso mediano es más probable que la causa principal sea la retinopatía del prematuro.</a:t>
            </a:r>
          </a:p>
        </p:txBody>
      </p:sp>
      <p:sp>
        <p:nvSpPr>
          <p:cNvPr id="5" name="Rectángulo 4"/>
          <p:cNvSpPr/>
          <p:nvPr/>
        </p:nvSpPr>
        <p:spPr>
          <a:xfrm>
            <a:off x="6741994" y="2470245"/>
            <a:ext cx="3534770" cy="328911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r>
              <a:rPr lang="es-PE" u="sng" dirty="0">
                <a:latin typeface="Arial" panose="020B0604020202020204" pitchFamily="34" charset="0"/>
                <a:cs typeface="Arial" panose="020B0604020202020204" pitchFamily="34" charset="0"/>
              </a:rPr>
              <a:t>En el Perú la causa de la baja visión en niños:</a:t>
            </a:r>
          </a:p>
          <a:p>
            <a:pPr algn="ctr"/>
            <a:endParaRPr lang="es-PE"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Retinopatía de la prematuridad.</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Catarata congénitas.</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Ambliopía. </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Desordenes genéticos.</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Ceguera cortical.</a:t>
            </a:r>
          </a:p>
          <a:p>
            <a:pPr marL="285750" indent="-285750">
              <a:buFont typeface="Arial" panose="020B0604020202020204" pitchFamily="34" charset="0"/>
              <a:buChar char="•"/>
            </a:pPr>
            <a:r>
              <a:rPr lang="es-PE" dirty="0">
                <a:latin typeface="Arial" panose="020B0604020202020204" pitchFamily="34" charset="0"/>
                <a:cs typeface="Arial" panose="020B0604020202020204" pitchFamily="34" charset="0"/>
              </a:rPr>
              <a:t>Glaucoma congénito.</a:t>
            </a:r>
          </a:p>
          <a:p>
            <a:pPr algn="ctr"/>
            <a:endParaRPr lang="es-PE" dirty="0"/>
          </a:p>
        </p:txBody>
      </p:sp>
    </p:spTree>
    <p:extLst>
      <p:ext uri="{BB962C8B-B14F-4D97-AF65-F5344CB8AC3E}">
        <p14:creationId xmlns:p14="http://schemas.microsoft.com/office/powerpoint/2010/main" val="101346155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a 3"/>
          <p:cNvGraphicFramePr/>
          <p:nvPr>
            <p:extLst>
              <p:ext uri="{D42A27DB-BD31-4B8C-83A1-F6EECF244321}">
                <p14:modId xmlns:p14="http://schemas.microsoft.com/office/powerpoint/2010/main" val="2099724613"/>
              </p:ext>
            </p:extLst>
          </p:nvPr>
        </p:nvGraphicFramePr>
        <p:xfrm>
          <a:off x="1854580" y="96899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9090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846161" y="337830"/>
            <a:ext cx="9559925" cy="1325563"/>
          </a:xfrm>
        </p:spPr>
        <p:txBody>
          <a:bodyPr/>
          <a:lstStyle/>
          <a:p>
            <a:r>
              <a:rPr lang="es-PE" dirty="0"/>
              <a:t>Consideraciones a tomar antes de la estimulación:</a:t>
            </a:r>
          </a:p>
        </p:txBody>
      </p:sp>
      <p:graphicFrame>
        <p:nvGraphicFramePr>
          <p:cNvPr id="4" name="Diagrama 3"/>
          <p:cNvGraphicFramePr/>
          <p:nvPr>
            <p:extLst>
              <p:ext uri="{D42A27DB-BD31-4B8C-83A1-F6EECF244321}">
                <p14:modId xmlns:p14="http://schemas.microsoft.com/office/powerpoint/2010/main" val="3277435018"/>
              </p:ext>
            </p:extLst>
          </p:nvPr>
        </p:nvGraphicFramePr>
        <p:xfrm>
          <a:off x="1267725" y="1897039"/>
          <a:ext cx="4860120" cy="41321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AutoShape 2" descr="Imagen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6" name="Imagen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89126" y="1663393"/>
            <a:ext cx="3856630" cy="3856630"/>
          </a:xfrm>
          <a:prstGeom prst="rect">
            <a:avLst/>
          </a:prstGeom>
        </p:spPr>
      </p:pic>
    </p:spTree>
    <p:extLst>
      <p:ext uri="{BB962C8B-B14F-4D97-AF65-F5344CB8AC3E}">
        <p14:creationId xmlns:p14="http://schemas.microsoft.com/office/powerpoint/2010/main" val="1465701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PE" dirty="0"/>
              <a:t>¿Cómo es la visión del recién nacido?</a:t>
            </a:r>
          </a:p>
        </p:txBody>
      </p:sp>
      <p:sp>
        <p:nvSpPr>
          <p:cNvPr id="5" name="Rectángulo redondeado 4"/>
          <p:cNvSpPr/>
          <p:nvPr/>
        </p:nvSpPr>
        <p:spPr>
          <a:xfrm>
            <a:off x="838200" y="1690688"/>
            <a:ext cx="3802039" cy="3522757"/>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Pupilas reactivas a la luz</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Parpadeo a la luz.</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Ojos y cabeza giran hacia la luz</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Fija en la cara de su </a:t>
            </a:r>
            <a:r>
              <a:rPr lang="es-PE" sz="2000" dirty="0" smtClean="0">
                <a:latin typeface="Arial" panose="020B0604020202020204" pitchFamily="34" charset="0"/>
                <a:cs typeface="Arial" panose="020B0604020202020204" pitchFamily="34" charset="0"/>
              </a:rPr>
              <a:t>madre</a:t>
            </a:r>
            <a:endParaRPr lang="es-PE" sz="2000" dirty="0">
              <a:latin typeface="Arial" panose="020B0604020202020204" pitchFamily="34" charset="0"/>
              <a:cs typeface="Arial" panose="020B0604020202020204" pitchFamily="34" charset="0"/>
            </a:endParaRPr>
          </a:p>
        </p:txBody>
      </p:sp>
      <p:sp>
        <p:nvSpPr>
          <p:cNvPr id="7" name="AutoShape 2" descr="Imagen de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sp>
        <p:nvSpPr>
          <p:cNvPr id="8" name="AutoShape 4" descr="Imagen de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PE"/>
          </a:p>
        </p:txBody>
      </p:sp>
      <p:pic>
        <p:nvPicPr>
          <p:cNvPr id="9" name="Imagen 8"/>
          <p:cNvPicPr>
            <a:picLocks noChangeAspect="1"/>
          </p:cNvPicPr>
          <p:nvPr/>
        </p:nvPicPr>
        <p:blipFill>
          <a:blip r:embed="rId2"/>
          <a:stretch>
            <a:fillRect/>
          </a:stretch>
        </p:blipFill>
        <p:spPr>
          <a:xfrm>
            <a:off x="5841241" y="1690688"/>
            <a:ext cx="4876800" cy="4876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946757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r>
              <a:rPr lang="es-ES_tradnl" b="1" dirty="0"/>
              <a:t>Desarrollo secuenciado de conductas visuales según la edad – DRA. BARRAGA</a:t>
            </a:r>
            <a:r>
              <a:rPr lang="es-PE" dirty="0"/>
              <a:t/>
            </a:r>
            <a:br>
              <a:rPr lang="es-PE" dirty="0"/>
            </a:br>
            <a:endParaRPr lang="es-PE" dirty="0"/>
          </a:p>
        </p:txBody>
      </p:sp>
      <p:sp>
        <p:nvSpPr>
          <p:cNvPr id="3" name="Rectángulo redondeado 2"/>
          <p:cNvSpPr/>
          <p:nvPr/>
        </p:nvSpPr>
        <p:spPr>
          <a:xfrm>
            <a:off x="701722" y="2856706"/>
            <a:ext cx="4948451" cy="293590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Observa el rostro humano que está cerca.</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Explora el ambiente </a:t>
            </a:r>
            <a:r>
              <a:rPr lang="es-PE" sz="2000" dirty="0" smtClean="0">
                <a:latin typeface="Arial" panose="020B0604020202020204" pitchFamily="34" charset="0"/>
                <a:cs typeface="Arial" panose="020B0604020202020204" pitchFamily="34" charset="0"/>
              </a:rPr>
              <a:t>visualmente.</a:t>
            </a:r>
            <a:endParaRPr lang="es-PE" sz="2000" dirty="0">
              <a:latin typeface="Arial" panose="020B0604020202020204" pitchFamily="34" charset="0"/>
              <a:cs typeface="Arial" panose="020B0604020202020204" pitchFamily="34" charset="0"/>
            </a:endParaRP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Sigue los movimientos de una persona que se halla cerca</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Sigue el juguete que se mueve a 6-10cm </a:t>
            </a:r>
            <a:r>
              <a:rPr lang="es-PE" sz="2000" dirty="0" smtClean="0">
                <a:latin typeface="Arial" panose="020B0604020202020204" pitchFamily="34" charset="0"/>
                <a:cs typeface="Arial" panose="020B0604020202020204" pitchFamily="34" charset="0"/>
              </a:rPr>
              <a:t>horizontal.</a:t>
            </a:r>
            <a:endParaRPr lang="es-PE" sz="2000" dirty="0">
              <a:latin typeface="Arial" panose="020B0604020202020204" pitchFamily="34" charset="0"/>
              <a:cs typeface="Arial" panose="020B0604020202020204" pitchFamily="34" charset="0"/>
            </a:endParaRPr>
          </a:p>
        </p:txBody>
      </p:sp>
      <p:sp>
        <p:nvSpPr>
          <p:cNvPr id="4" name="Rectángulo redondeado 3"/>
          <p:cNvSpPr/>
          <p:nvPr/>
        </p:nvSpPr>
        <p:spPr>
          <a:xfrm>
            <a:off x="6306404" y="5297154"/>
            <a:ext cx="4598158" cy="148924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Luces de colores u objetos luminosos.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Tarjetas en blanco y negro</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Juguetes en blanco y negro</a:t>
            </a:r>
          </a:p>
        </p:txBody>
      </p:sp>
      <p:pic>
        <p:nvPicPr>
          <p:cNvPr id="9" name="Imagen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14951" y="1621866"/>
            <a:ext cx="3452883" cy="345288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Recortar rectángulo de esquina diagonal 9"/>
          <p:cNvSpPr/>
          <p:nvPr/>
        </p:nvSpPr>
        <p:spPr>
          <a:xfrm>
            <a:off x="838200" y="1626772"/>
            <a:ext cx="3625114" cy="75062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3600" dirty="0"/>
              <a:t>1 – 3 meses</a:t>
            </a:r>
          </a:p>
        </p:txBody>
      </p:sp>
      <p:cxnSp>
        <p:nvCxnSpPr>
          <p:cNvPr id="12" name="Conector curvado 11"/>
          <p:cNvCxnSpPr/>
          <p:nvPr/>
        </p:nvCxnSpPr>
        <p:spPr>
          <a:xfrm>
            <a:off x="2142699" y="5923128"/>
            <a:ext cx="3739486" cy="559559"/>
          </a:xfrm>
          <a:prstGeom prst="curvedConnector3">
            <a:avLst>
              <a:gd name="adj1" fmla="val 50000"/>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5089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diagonal 2"/>
          <p:cNvSpPr/>
          <p:nvPr/>
        </p:nvSpPr>
        <p:spPr>
          <a:xfrm>
            <a:off x="838200" y="521303"/>
            <a:ext cx="3625114" cy="75062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3600" dirty="0"/>
              <a:t>3-7 meses</a:t>
            </a:r>
          </a:p>
        </p:txBody>
      </p:sp>
      <p:sp>
        <p:nvSpPr>
          <p:cNvPr id="4" name="Rectángulo redondeado 3"/>
          <p:cNvSpPr/>
          <p:nvPr/>
        </p:nvSpPr>
        <p:spPr>
          <a:xfrm>
            <a:off x="742097" y="1700489"/>
            <a:ext cx="4594745" cy="232694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Arial" panose="020B0604020202020204" pitchFamily="34" charset="0"/>
              <a:buChar char="•"/>
            </a:pPr>
            <a:r>
              <a:rPr lang="es-PE" sz="2000" dirty="0" err="1">
                <a:latin typeface="Arial" panose="020B0604020202020204" pitchFamily="34" charset="0"/>
                <a:cs typeface="Arial" panose="020B0604020202020204" pitchFamily="34" charset="0"/>
              </a:rPr>
              <a:t>Sonrie</a:t>
            </a:r>
            <a:r>
              <a:rPr lang="es-PE" sz="2000" dirty="0">
                <a:latin typeface="Arial" panose="020B0604020202020204" pitchFamily="34" charset="0"/>
                <a:cs typeface="Arial" panose="020B0604020202020204" pitchFamily="34" charset="0"/>
              </a:rPr>
              <a:t> a su propia imagen.</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Sigue y explora el ambiente muy atentamente.</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Mira los movimientos de sus manos.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Sigue con atención el movimiento de una pelota colgada a 15-25cm.</a:t>
            </a:r>
          </a:p>
        </p:txBody>
      </p:sp>
      <p:pic>
        <p:nvPicPr>
          <p:cNvPr id="6" name="Imagen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82686" y="1473958"/>
            <a:ext cx="3821373" cy="382137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7" name="Rectángulo redondeado 6"/>
          <p:cNvSpPr/>
          <p:nvPr/>
        </p:nvSpPr>
        <p:spPr>
          <a:xfrm>
            <a:off x="879143" y="5295331"/>
            <a:ext cx="4320654" cy="1323833"/>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Tarjetas </a:t>
            </a:r>
            <a:r>
              <a:rPr lang="es-PE" sz="2000" dirty="0" smtClean="0">
                <a:latin typeface="Arial" panose="020B0604020202020204" pitchFamily="34" charset="0"/>
                <a:cs typeface="Arial" panose="020B0604020202020204" pitchFamily="34" charset="0"/>
              </a:rPr>
              <a:t>colores primarios</a:t>
            </a:r>
            <a:endParaRPr lang="es-PE"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Juguetes o sonajas de colores fuertes</a:t>
            </a:r>
            <a:r>
              <a:rPr lang="es-PE" dirty="0" smtClean="0"/>
              <a:t>.</a:t>
            </a:r>
            <a:endParaRPr lang="es-PE" dirty="0"/>
          </a:p>
          <a:p>
            <a:pPr marL="285750" indent="-285750">
              <a:buFont typeface="Arial" panose="020B0604020202020204" pitchFamily="34" charset="0"/>
              <a:buChar char="•"/>
            </a:pPr>
            <a:r>
              <a:rPr lang="es-PE" dirty="0" smtClean="0"/>
              <a:t>Pompones luminosos.</a:t>
            </a:r>
          </a:p>
        </p:txBody>
      </p:sp>
      <p:cxnSp>
        <p:nvCxnSpPr>
          <p:cNvPr id="12" name="Conector recto de flecha 11"/>
          <p:cNvCxnSpPr/>
          <p:nvPr/>
        </p:nvCxnSpPr>
        <p:spPr>
          <a:xfrm flipH="1">
            <a:off x="2434989" y="4388426"/>
            <a:ext cx="21608" cy="74995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91292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diagonal 2"/>
          <p:cNvSpPr/>
          <p:nvPr/>
        </p:nvSpPr>
        <p:spPr>
          <a:xfrm>
            <a:off x="838200" y="521303"/>
            <a:ext cx="3625114" cy="75062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3600" dirty="0"/>
              <a:t>8 - 12 meses</a:t>
            </a:r>
          </a:p>
        </p:txBody>
      </p:sp>
      <p:sp>
        <p:nvSpPr>
          <p:cNvPr id="4" name="Rectángulo redondeado 3"/>
          <p:cNvSpPr/>
          <p:nvPr/>
        </p:nvSpPr>
        <p:spPr>
          <a:xfrm>
            <a:off x="838197" y="1690687"/>
            <a:ext cx="5371531" cy="2813073"/>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Cuando observa un objeto pequeño puede cogerlo extendiendo su cuerpo</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Pasa los objetos de una mano a otra</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Empuja un juguete apoyándose en una superficie</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Busca los juguetes caídos mirando</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Observa las actividades de un adulto a 3mts. De </a:t>
            </a:r>
            <a:r>
              <a:rPr lang="es-PE" sz="2000" dirty="0" smtClean="0">
                <a:latin typeface="Arial" panose="020B0604020202020204" pitchFamily="34" charset="0"/>
                <a:cs typeface="Arial" panose="020B0604020202020204" pitchFamily="34" charset="0"/>
              </a:rPr>
              <a:t>distancia</a:t>
            </a:r>
            <a:endParaRPr lang="es-PE" sz="2000" dirty="0">
              <a:latin typeface="Arial" panose="020B0604020202020204" pitchFamily="34" charset="0"/>
              <a:cs typeface="Arial" panose="020B0604020202020204" pitchFamily="34" charset="0"/>
            </a:endParaRPr>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60107" y="1690688"/>
            <a:ext cx="4467367" cy="4467367"/>
          </a:xfrm>
          <a:prstGeom prst="rect">
            <a:avLst/>
          </a:prstGeom>
        </p:spPr>
      </p:pic>
      <p:sp>
        <p:nvSpPr>
          <p:cNvPr id="6" name="Rectángulo redondeado 5"/>
          <p:cNvSpPr/>
          <p:nvPr/>
        </p:nvSpPr>
        <p:spPr>
          <a:xfrm>
            <a:off x="838198" y="4723760"/>
            <a:ext cx="5371531" cy="192270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Pelotas de piscina o pelotas sensoriales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juguetes de colores intensos.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Juguetes musicales, para presionar botones.</a:t>
            </a:r>
          </a:p>
          <a:p>
            <a:pPr marL="28575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Argollas para encajar</a:t>
            </a:r>
          </a:p>
          <a:p>
            <a:pPr marL="285750" indent="-285750" algn="ctr">
              <a:buFont typeface="Arial" panose="020B0604020202020204" pitchFamily="34" charset="0"/>
              <a:buChar char="•"/>
            </a:pPr>
            <a:endParaRPr lang="es-PE" dirty="0"/>
          </a:p>
        </p:txBody>
      </p:sp>
    </p:spTree>
    <p:extLst>
      <p:ext uri="{BB962C8B-B14F-4D97-AF65-F5344CB8AC3E}">
        <p14:creationId xmlns:p14="http://schemas.microsoft.com/office/powerpoint/2010/main" val="22766147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ortar rectángulo de esquina diagonal 2"/>
          <p:cNvSpPr/>
          <p:nvPr/>
        </p:nvSpPr>
        <p:spPr>
          <a:xfrm>
            <a:off x="838200" y="521303"/>
            <a:ext cx="3625114" cy="750627"/>
          </a:xfrm>
          <a:prstGeom prst="snip2Diag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s-PE" sz="3600" dirty="0"/>
              <a:t>1 -2 años</a:t>
            </a:r>
          </a:p>
        </p:txBody>
      </p:sp>
      <p:sp>
        <p:nvSpPr>
          <p:cNvPr id="4" name="Rectángulo redondeado 3"/>
          <p:cNvSpPr/>
          <p:nvPr/>
        </p:nvSpPr>
        <p:spPr>
          <a:xfrm>
            <a:off x="1332180" y="1572471"/>
            <a:ext cx="4648201" cy="2552131"/>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Coge objetos pequeños con pinza</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Garabatea con la mano preferida</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Reconoce imágenes simples</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Construye una torre de máximo de 6 cubos.</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Patea la pelota.</a:t>
            </a:r>
          </a:p>
          <a:p>
            <a:pPr marL="285750" lvl="0" indent="-285750">
              <a:buFont typeface="Arial" panose="020B0604020202020204" pitchFamily="34" charset="0"/>
              <a:buChar char="•"/>
            </a:pPr>
            <a:endParaRPr lang="es-PE" dirty="0"/>
          </a:p>
        </p:txBody>
      </p:sp>
      <p:pic>
        <p:nvPicPr>
          <p:cNvPr id="1026" name="Picture 2" descr="Imagen d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4935" y="742344"/>
            <a:ext cx="4738865" cy="4738866"/>
          </a:xfrm>
          <a:prstGeom prst="rect">
            <a:avLst/>
          </a:prstGeom>
          <a:noFill/>
          <a:extLst>
            <a:ext uri="{909E8E84-426E-40DD-AFC4-6F175D3DCCD1}">
              <a14:hiddenFill xmlns:a14="http://schemas.microsoft.com/office/drawing/2010/main">
                <a:solidFill>
                  <a:srgbClr val="FFFFFF"/>
                </a:solidFill>
              </a14:hiddenFill>
            </a:ext>
          </a:extLst>
        </p:spPr>
      </p:pic>
      <p:sp>
        <p:nvSpPr>
          <p:cNvPr id="6" name="Rectángulo redondeado 5"/>
          <p:cNvSpPr/>
          <p:nvPr/>
        </p:nvSpPr>
        <p:spPr>
          <a:xfrm>
            <a:off x="688073" y="4425143"/>
            <a:ext cx="4743736" cy="21121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Tarjetas de animales, partes del cuerpo, alimentos, etc.</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Imágenes o juguetes pequeños</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Cubos, rompecabezas de encaje</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Plastilina, arena mágica.</a:t>
            </a:r>
          </a:p>
          <a:p>
            <a:pPr marL="285750" lvl="0" indent="-285750">
              <a:buFont typeface="Arial" panose="020B0604020202020204" pitchFamily="34" charset="0"/>
              <a:buChar char="•"/>
            </a:pPr>
            <a:r>
              <a:rPr lang="es-PE" sz="2000" dirty="0">
                <a:latin typeface="Arial" panose="020B0604020202020204" pitchFamily="34" charset="0"/>
                <a:cs typeface="Arial" panose="020B0604020202020204" pitchFamily="34" charset="0"/>
              </a:rPr>
              <a:t>Tempera, crayones gruesos.</a:t>
            </a:r>
          </a:p>
          <a:p>
            <a:pPr marL="285750" lvl="0" indent="-285750">
              <a:buFont typeface="Arial" panose="020B0604020202020204" pitchFamily="34" charset="0"/>
              <a:buChar char="•"/>
            </a:pPr>
            <a:endParaRPr lang="es-PE" dirty="0"/>
          </a:p>
        </p:txBody>
      </p:sp>
      <p:cxnSp>
        <p:nvCxnSpPr>
          <p:cNvPr id="7" name="Conector curvado 6"/>
          <p:cNvCxnSpPr/>
          <p:nvPr/>
        </p:nvCxnSpPr>
        <p:spPr>
          <a:xfrm rot="5400000">
            <a:off x="-267269" y="3243645"/>
            <a:ext cx="2210936" cy="582259"/>
          </a:xfrm>
          <a:prstGeom prst="curvedConnector3">
            <a:avLst>
              <a:gd name="adj1" fmla="val 50000"/>
            </a:avLst>
          </a:prstGeom>
          <a:ln w="762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08433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ema de Office">
      <a:dk1>
        <a:sysClr val="windowText" lastClr="000000"/>
      </a:dk1>
      <a:lt1>
        <a:sysClr val="window" lastClr="FFFFFF"/>
      </a:lt1>
      <a:dk2>
        <a:srgbClr val="44546A"/>
      </a:dk2>
      <a:lt2>
        <a:srgbClr val="E7E6E6"/>
      </a:lt2>
      <a:accent1>
        <a:srgbClr val="29AF8C"/>
      </a:accent1>
      <a:accent2>
        <a:srgbClr val="97BE49"/>
      </a:accent2>
      <a:accent3>
        <a:srgbClr val="3D9CCC"/>
      </a:accent3>
      <a:accent4>
        <a:srgbClr val="7C60C6"/>
      </a:accent4>
      <a:accent5>
        <a:srgbClr val="C9492C"/>
      </a:accent5>
      <a:accent6>
        <a:srgbClr val="D58C2E"/>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3E4F19A7-A959-40BB-972C-4880BAF8EB0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500</TotalTime>
  <Words>638</Words>
  <Application>Microsoft Office PowerPoint</Application>
  <PresentationFormat>Panorámica</PresentationFormat>
  <Paragraphs>96</Paragraphs>
  <Slides>12</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12</vt:i4>
      </vt:variant>
    </vt:vector>
  </HeadingPairs>
  <TitlesOfParts>
    <vt:vector size="18" baseType="lpstr">
      <vt:lpstr>Aharoni</vt:lpstr>
      <vt:lpstr>Aptos</vt:lpstr>
      <vt:lpstr>Arial</vt:lpstr>
      <vt:lpstr>Calibri</vt:lpstr>
      <vt:lpstr>Calibri Light</vt:lpstr>
      <vt:lpstr>Office Theme</vt:lpstr>
      <vt:lpstr>ESTIMULACION VISUAL EN NIÑOS</vt:lpstr>
      <vt:lpstr>CEGUERA Y DISCAPACIDAD VISUAL 10 de Agosto del 2023 - OMS</vt:lpstr>
      <vt:lpstr>Presentación de PowerPoint</vt:lpstr>
      <vt:lpstr>Consideraciones a tomar antes de la estimulación:</vt:lpstr>
      <vt:lpstr>¿Cómo es la visión del recién nacido?</vt:lpstr>
      <vt:lpstr>Desarrollo secuenciado de conductas visuales según la edad – DRA. BARRAGA </vt:lpstr>
      <vt:lpstr>Presentación de PowerPoint</vt:lpstr>
      <vt:lpstr>Presentación de PowerPoint</vt:lpstr>
      <vt:lpstr>Presentación de PowerPoint</vt:lpstr>
      <vt:lpstr>Presentación de PowerPoint</vt:lpstr>
      <vt:lpstr>Presentación de PowerPoint</vt:lpstr>
      <vt:lpstr>Gracias!!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Admin</dc:creator>
  <cp:lastModifiedBy>Admin</cp:lastModifiedBy>
  <cp:revision>35</cp:revision>
  <cp:lastPrinted>2025-08-12T19:26:23Z</cp:lastPrinted>
  <dcterms:created xsi:type="dcterms:W3CDTF">2025-08-01T03:24:44Z</dcterms:created>
  <dcterms:modified xsi:type="dcterms:W3CDTF">2025-08-16T13:21:04Z</dcterms:modified>
</cp:coreProperties>
</file>