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18288000" cy="10287000"/>
  <p:notesSz cx="6858000" cy="9144000"/>
  <p:embeddedFontLst>
    <p:embeddedFont>
      <p:font typeface="Anton" charset="1" panose="00000500000000000000"/>
      <p:regular r:id="rId23"/>
    </p:embeddedFont>
    <p:embeddedFont>
      <p:font typeface="Calibri (MS)" charset="1" panose="020F0502020204030204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5.png" Type="http://schemas.openxmlformats.org/officeDocument/2006/relationships/image"/><Relationship Id="rId4" Target="../media/image5.png" Type="http://schemas.openxmlformats.org/officeDocument/2006/relationships/image"/><Relationship Id="rId5" Target="../media/image26.jpeg" Type="http://schemas.openxmlformats.org/officeDocument/2006/relationships/image"/><Relationship Id="rId6" Target="../media/image27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8.jpeg" Type="http://schemas.openxmlformats.org/officeDocument/2006/relationships/image"/><Relationship Id="rId4" Target="../media/image29.jpeg" Type="http://schemas.openxmlformats.org/officeDocument/2006/relationships/image"/><Relationship Id="rId5" Target="../media/image5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0.jpeg" Type="http://schemas.openxmlformats.org/officeDocument/2006/relationships/image"/><Relationship Id="rId4" Target="../media/image5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1.jpeg" Type="http://schemas.openxmlformats.org/officeDocument/2006/relationships/image"/><Relationship Id="rId4" Target="../media/image5.png" Type="http://schemas.openxmlformats.org/officeDocument/2006/relationships/image"/><Relationship Id="rId5" Target="../media/image32.jpeg" Type="http://schemas.openxmlformats.org/officeDocument/2006/relationships/image"/><Relationship Id="rId6" Target="../media/image3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4.png" Type="http://schemas.openxmlformats.org/officeDocument/2006/relationships/image"/><Relationship Id="rId4" Target="../media/image35.png" Type="http://schemas.openxmlformats.org/officeDocument/2006/relationships/image"/><Relationship Id="rId5" Target="../media/image36.png" Type="http://schemas.openxmlformats.org/officeDocument/2006/relationships/image"/><Relationship Id="rId6" Target="../media/image37.jpeg" Type="http://schemas.openxmlformats.org/officeDocument/2006/relationships/image"/><Relationship Id="rId7" Target="../media/image5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8.png" Type="http://schemas.openxmlformats.org/officeDocument/2006/relationships/image"/><Relationship Id="rId4" Target="../media/image5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../media/image6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7.png" Type="http://schemas.openxmlformats.org/officeDocument/2006/relationships/image"/><Relationship Id="rId4" Target="../media/image5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8.jpeg" Type="http://schemas.openxmlformats.org/officeDocument/2006/relationships/image"/><Relationship Id="rId4" Target="../media/image9.jpeg" Type="http://schemas.openxmlformats.org/officeDocument/2006/relationships/image"/><Relationship Id="rId5" Target="../media/image10.jpeg" Type="http://schemas.openxmlformats.org/officeDocument/2006/relationships/image"/><Relationship Id="rId6" Target="../media/image11.png" Type="http://schemas.openxmlformats.org/officeDocument/2006/relationships/image"/><Relationship Id="rId7" Target="../media/image12.png" Type="http://schemas.openxmlformats.org/officeDocument/2006/relationships/image"/><Relationship Id="rId8" Target="../media/image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3.png" Type="http://schemas.openxmlformats.org/officeDocument/2006/relationships/image"/><Relationship Id="rId4" Target="../media/image14.png" Type="http://schemas.openxmlformats.org/officeDocument/2006/relationships/image"/><Relationship Id="rId5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5.png" Type="http://schemas.openxmlformats.org/officeDocument/2006/relationships/image"/><Relationship Id="rId4" Target="../media/image16.png" Type="http://schemas.openxmlformats.org/officeDocument/2006/relationships/image"/><Relationship Id="rId5" Target="../media/image17.png" Type="http://schemas.openxmlformats.org/officeDocument/2006/relationships/image"/><Relationship Id="rId6" Target="../media/image5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8.jpeg" Type="http://schemas.openxmlformats.org/officeDocument/2006/relationships/image"/><Relationship Id="rId4" Target="../media/image19.png" Type="http://schemas.openxmlformats.org/officeDocument/2006/relationships/image"/><Relationship Id="rId5" Target="../media/image5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0.png" Type="http://schemas.openxmlformats.org/officeDocument/2006/relationships/image"/><Relationship Id="rId4" Target="../media/image21.png" Type="http://schemas.openxmlformats.org/officeDocument/2006/relationships/image"/><Relationship Id="rId5" Target="../media/image22.jpeg" Type="http://schemas.openxmlformats.org/officeDocument/2006/relationships/image"/><Relationship Id="rId6" Target="../media/image5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3.png" Type="http://schemas.openxmlformats.org/officeDocument/2006/relationships/image"/><Relationship Id="rId4" Target="../media/image24.png" Type="http://schemas.openxmlformats.org/officeDocument/2006/relationships/image"/><Relationship Id="rId5" Target="../media/image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7C4C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46010" y="158024"/>
            <a:ext cx="3725185" cy="1615906"/>
          </a:xfrm>
          <a:custGeom>
            <a:avLst/>
            <a:gdLst/>
            <a:ahLst/>
            <a:cxnLst/>
            <a:rect r="r" b="b" t="t" l="l"/>
            <a:pathLst>
              <a:path h="1615906" w="3725185">
                <a:moveTo>
                  <a:pt x="0" y="0"/>
                </a:moveTo>
                <a:lnTo>
                  <a:pt x="3725185" y="0"/>
                </a:lnTo>
                <a:lnTo>
                  <a:pt x="3725185" y="1615907"/>
                </a:lnTo>
                <a:lnTo>
                  <a:pt x="0" y="1615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1527" r="0" b="-6900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67721" y="1579145"/>
            <a:ext cx="8558561" cy="4880737"/>
            <a:chOff x="0" y="0"/>
            <a:chExt cx="8114784" cy="462766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14784" cy="4627662"/>
            </a:xfrm>
            <a:custGeom>
              <a:avLst/>
              <a:gdLst/>
              <a:ahLst/>
              <a:cxnLst/>
              <a:rect r="r" b="b" t="t" l="l"/>
              <a:pathLst>
                <a:path h="4627662" w="8114784">
                  <a:moveTo>
                    <a:pt x="0" y="0"/>
                  </a:moveTo>
                  <a:lnTo>
                    <a:pt x="8114784" y="0"/>
                  </a:lnTo>
                  <a:lnTo>
                    <a:pt x="8114784" y="4627662"/>
                  </a:lnTo>
                  <a:lnTo>
                    <a:pt x="0" y="46276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9525"/>
              <a:ext cx="8114784" cy="4618137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8399"/>
                </a:lnSpc>
              </a:pPr>
              <a:r>
                <a:rPr lang="en-US" sz="6999">
                  <a:solidFill>
                    <a:srgbClr val="FFFFFF"/>
                  </a:solidFill>
                  <a:latin typeface="Anton"/>
                  <a:ea typeface="Anton"/>
                  <a:cs typeface="Anton"/>
                  <a:sym typeface="Anton"/>
                </a:rPr>
                <a:t>Interpretación y cuidados de enfermería en exámenes de diagnóstico de catarata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1058354" y="3226759"/>
            <a:ext cx="12063081" cy="12063081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8C8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71438" lIns="71438" bIns="71438" rIns="71438"/>
            <a:lstStyle/>
            <a:p>
              <a:pPr algn="ctr">
                <a:lnSpc>
                  <a:spcPts val="2756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8735326" y="570966"/>
            <a:ext cx="5867192" cy="5311587"/>
          </a:xfrm>
          <a:custGeom>
            <a:avLst/>
            <a:gdLst/>
            <a:ahLst/>
            <a:cxnLst/>
            <a:rect r="r" b="b" t="t" l="l"/>
            <a:pathLst>
              <a:path h="5311587" w="5867192">
                <a:moveTo>
                  <a:pt x="0" y="0"/>
                </a:moveTo>
                <a:lnTo>
                  <a:pt x="5867192" y="0"/>
                </a:lnTo>
                <a:lnTo>
                  <a:pt x="5867192" y="5311587"/>
                </a:lnTo>
                <a:lnTo>
                  <a:pt x="0" y="53115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256084" y="6459881"/>
            <a:ext cx="4692869" cy="3379480"/>
          </a:xfrm>
          <a:custGeom>
            <a:avLst/>
            <a:gdLst/>
            <a:ahLst/>
            <a:cxnLst/>
            <a:rect r="r" b="b" t="t" l="l"/>
            <a:pathLst>
              <a:path h="3379480" w="4692869">
                <a:moveTo>
                  <a:pt x="0" y="0"/>
                </a:moveTo>
                <a:lnTo>
                  <a:pt x="4692869" y="0"/>
                </a:lnTo>
                <a:lnTo>
                  <a:pt x="4692869" y="3379480"/>
                </a:lnTo>
                <a:lnTo>
                  <a:pt x="0" y="33794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037986" y="2807097"/>
            <a:ext cx="4509521" cy="3945831"/>
          </a:xfrm>
          <a:custGeom>
            <a:avLst/>
            <a:gdLst/>
            <a:ahLst/>
            <a:cxnLst/>
            <a:rect r="r" b="b" t="t" l="l"/>
            <a:pathLst>
              <a:path h="3945831" w="4509521">
                <a:moveTo>
                  <a:pt x="0" y="0"/>
                </a:moveTo>
                <a:lnTo>
                  <a:pt x="4509522" y="0"/>
                </a:lnTo>
                <a:lnTo>
                  <a:pt x="4509522" y="3945831"/>
                </a:lnTo>
                <a:lnTo>
                  <a:pt x="0" y="39458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734581" y="570966"/>
            <a:ext cx="1902546" cy="1464354"/>
          </a:xfrm>
          <a:custGeom>
            <a:avLst/>
            <a:gdLst/>
            <a:ahLst/>
            <a:cxnLst/>
            <a:rect r="r" b="b" t="t" l="l"/>
            <a:pathLst>
              <a:path h="1464354" w="1902546">
                <a:moveTo>
                  <a:pt x="0" y="0"/>
                </a:moveTo>
                <a:lnTo>
                  <a:pt x="1902546" y="0"/>
                </a:lnTo>
                <a:lnTo>
                  <a:pt x="1902546" y="1464354"/>
                </a:lnTo>
                <a:lnTo>
                  <a:pt x="0" y="14643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167721" y="6667500"/>
            <a:ext cx="12032837" cy="2590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21"/>
              </a:lnSpc>
            </a:pPr>
            <a:r>
              <a:rPr lang="en-US" sz="4268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CONGRESO NACIONAL DE ENFERMERÍA EN OFTALMOLOGÍA</a:t>
            </a:r>
          </a:p>
          <a:p>
            <a:pPr algn="l">
              <a:lnSpc>
                <a:spcPts val="5121"/>
              </a:lnSpc>
            </a:pPr>
          </a:p>
          <a:p>
            <a:pPr algn="l">
              <a:lnSpc>
                <a:spcPts val="5121"/>
              </a:lnSpc>
            </a:pPr>
            <a:r>
              <a:rPr lang="en-US" sz="4268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Maria Isabel Ramirez Ruiz</a:t>
            </a:r>
          </a:p>
          <a:p>
            <a:pPr algn="l">
              <a:lnSpc>
                <a:spcPts val="5121"/>
              </a:lnSpc>
            </a:pPr>
            <a:r>
              <a:rPr lang="en-US" sz="4268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Licenciada en Enfermería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7C4C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46010" y="158024"/>
            <a:ext cx="3725185" cy="1615906"/>
          </a:xfrm>
          <a:custGeom>
            <a:avLst/>
            <a:gdLst/>
            <a:ahLst/>
            <a:cxnLst/>
            <a:rect r="r" b="b" t="t" l="l"/>
            <a:pathLst>
              <a:path h="1615906" w="3725185">
                <a:moveTo>
                  <a:pt x="0" y="0"/>
                </a:moveTo>
                <a:lnTo>
                  <a:pt x="3725185" y="0"/>
                </a:lnTo>
                <a:lnTo>
                  <a:pt x="3725185" y="1615907"/>
                </a:lnTo>
                <a:lnTo>
                  <a:pt x="0" y="1615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1527" r="0" b="-6900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058354" y="3226759"/>
            <a:ext cx="12063081" cy="12063081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8C8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71438" lIns="71438" bIns="71438" rIns="71438"/>
            <a:lstStyle/>
            <a:p>
              <a:pPr algn="ctr">
                <a:lnSpc>
                  <a:spcPts val="2756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3533277" y="0"/>
            <a:ext cx="11221446" cy="2442202"/>
            <a:chOff x="0" y="0"/>
            <a:chExt cx="10149751" cy="220896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149751" cy="2208962"/>
            </a:xfrm>
            <a:custGeom>
              <a:avLst/>
              <a:gdLst/>
              <a:ahLst/>
              <a:cxnLst/>
              <a:rect r="r" b="b" t="t" l="l"/>
              <a:pathLst>
                <a:path h="2208962" w="10149751">
                  <a:moveTo>
                    <a:pt x="0" y="0"/>
                  </a:moveTo>
                  <a:lnTo>
                    <a:pt x="10149751" y="0"/>
                  </a:lnTo>
                  <a:lnTo>
                    <a:pt x="10149751" y="2208962"/>
                  </a:lnTo>
                  <a:lnTo>
                    <a:pt x="0" y="22089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0"/>
              <a:ext cx="10149751" cy="220896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7416"/>
                </a:lnSpc>
              </a:pPr>
              <a:r>
                <a:rPr lang="en-US" sz="6180" spc="1266">
                  <a:solidFill>
                    <a:srgbClr val="FFFFFF"/>
                  </a:solidFill>
                  <a:latin typeface="Anton"/>
                  <a:ea typeface="Anton"/>
                  <a:cs typeface="Anton"/>
                  <a:sym typeface="Anton"/>
                </a:rPr>
                <a:t>EXÁMENES DE DIAGNÓSTICO</a:t>
              </a:r>
            </a:p>
          </p:txBody>
        </p:sp>
      </p:grpSp>
      <p:sp>
        <p:nvSpPr>
          <p:cNvPr name="AutoShape 9" id="9"/>
          <p:cNvSpPr/>
          <p:nvPr/>
        </p:nvSpPr>
        <p:spPr>
          <a:xfrm flipH="true">
            <a:off x="9144000" y="2442202"/>
            <a:ext cx="0" cy="7084690"/>
          </a:xfrm>
          <a:prstGeom prst="line">
            <a:avLst/>
          </a:prstGeom>
          <a:ln cap="flat" w="38100">
            <a:solidFill>
              <a:srgbClr val="FFFFFF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2411801" y="3226759"/>
            <a:ext cx="4948901" cy="3149089"/>
          </a:xfrm>
          <a:custGeom>
            <a:avLst/>
            <a:gdLst/>
            <a:ahLst/>
            <a:cxnLst/>
            <a:rect r="r" b="b" t="t" l="l"/>
            <a:pathLst>
              <a:path h="3149089" w="4948901">
                <a:moveTo>
                  <a:pt x="0" y="0"/>
                </a:moveTo>
                <a:lnTo>
                  <a:pt x="4948902" y="0"/>
                </a:lnTo>
                <a:lnTo>
                  <a:pt x="4948902" y="3149089"/>
                </a:lnTo>
                <a:lnTo>
                  <a:pt x="0" y="31490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575" r="0" b="-6575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734581" y="570966"/>
            <a:ext cx="1902546" cy="1464354"/>
          </a:xfrm>
          <a:custGeom>
            <a:avLst/>
            <a:gdLst/>
            <a:ahLst/>
            <a:cxnLst/>
            <a:rect r="r" b="b" t="t" l="l"/>
            <a:pathLst>
              <a:path h="1464354" w="1902546">
                <a:moveTo>
                  <a:pt x="0" y="0"/>
                </a:moveTo>
                <a:lnTo>
                  <a:pt x="1902546" y="0"/>
                </a:lnTo>
                <a:lnTo>
                  <a:pt x="1902546" y="1464354"/>
                </a:lnTo>
                <a:lnTo>
                  <a:pt x="0" y="14643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161248" y="2035320"/>
            <a:ext cx="6804431" cy="4466566"/>
          </a:xfrm>
          <a:custGeom>
            <a:avLst/>
            <a:gdLst/>
            <a:ahLst/>
            <a:cxnLst/>
            <a:rect r="r" b="b" t="t" l="l"/>
            <a:pathLst>
              <a:path h="4466566" w="6804431">
                <a:moveTo>
                  <a:pt x="0" y="0"/>
                </a:moveTo>
                <a:lnTo>
                  <a:pt x="6804431" y="0"/>
                </a:lnTo>
                <a:lnTo>
                  <a:pt x="6804431" y="4466566"/>
                </a:lnTo>
                <a:lnTo>
                  <a:pt x="0" y="44665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8683" r="0" b="-12415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090839" y="6610863"/>
            <a:ext cx="6595015" cy="3676137"/>
          </a:xfrm>
          <a:custGeom>
            <a:avLst/>
            <a:gdLst/>
            <a:ahLst/>
            <a:cxnLst/>
            <a:rect r="r" b="b" t="t" l="l"/>
            <a:pathLst>
              <a:path h="3676137" w="6595015">
                <a:moveTo>
                  <a:pt x="0" y="0"/>
                </a:moveTo>
                <a:lnTo>
                  <a:pt x="6595015" y="0"/>
                </a:lnTo>
                <a:lnTo>
                  <a:pt x="6595015" y="3676137"/>
                </a:lnTo>
                <a:lnTo>
                  <a:pt x="0" y="36761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27463" r="0" b="-21588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083334" y="2712409"/>
            <a:ext cx="7397254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95"/>
              </a:lnSpc>
            </a:pPr>
            <a:r>
              <a:rPr lang="en-US" sz="3413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7</a:t>
            </a:r>
            <a:r>
              <a:rPr lang="en-US" sz="3413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. Tomografia de coherencia optica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83334" y="6681212"/>
            <a:ext cx="6972598" cy="30260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6938" indent="-368469" lvl="1">
              <a:lnSpc>
                <a:spcPts val="6143"/>
              </a:lnSpc>
              <a:buFont typeface="Arial"/>
              <a:buChar char="•"/>
            </a:pPr>
            <a:r>
              <a:rPr lang="en-US" sz="3413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Prueba no invasiva </a:t>
            </a:r>
          </a:p>
          <a:p>
            <a:pPr algn="l" marL="736938" indent="-368469" lvl="1">
              <a:lnSpc>
                <a:spcPts val="6143"/>
              </a:lnSpc>
              <a:buFont typeface="Arial"/>
              <a:buChar char="•"/>
            </a:pPr>
            <a:r>
              <a:rPr lang="en-US" sz="3413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Estudio de la retina y nervio óptico</a:t>
            </a:r>
          </a:p>
          <a:p>
            <a:pPr algn="l" marL="736938" indent="-368469" lvl="1">
              <a:lnSpc>
                <a:spcPts val="6143"/>
              </a:lnSpc>
              <a:buFont typeface="Arial"/>
              <a:buChar char="•"/>
            </a:pPr>
            <a:r>
              <a:rPr lang="en-US" sz="3413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Pl</a:t>
            </a:r>
            <a:r>
              <a:rPr lang="en-US" sz="3413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anificación quirúrgica</a:t>
            </a:r>
          </a:p>
          <a:p>
            <a:pPr algn="l" marL="736938" indent="-368469" lvl="1">
              <a:lnSpc>
                <a:spcPts val="6143"/>
              </a:lnSpc>
              <a:buFont typeface="Arial"/>
              <a:buChar char="•"/>
            </a:pPr>
            <a:r>
              <a:rPr lang="en-US" sz="3413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Sin maquillaje ni lentes de contacto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7C4C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46010" y="158024"/>
            <a:ext cx="3725185" cy="1615906"/>
          </a:xfrm>
          <a:custGeom>
            <a:avLst/>
            <a:gdLst/>
            <a:ahLst/>
            <a:cxnLst/>
            <a:rect r="r" b="b" t="t" l="l"/>
            <a:pathLst>
              <a:path h="1615906" w="3725185">
                <a:moveTo>
                  <a:pt x="0" y="0"/>
                </a:moveTo>
                <a:lnTo>
                  <a:pt x="3725185" y="0"/>
                </a:lnTo>
                <a:lnTo>
                  <a:pt x="3725185" y="1615907"/>
                </a:lnTo>
                <a:lnTo>
                  <a:pt x="0" y="1615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1527" r="0" b="-6900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058354" y="3226759"/>
            <a:ext cx="12063081" cy="12063081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8C8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71438" lIns="71438" bIns="71438" rIns="71438"/>
            <a:lstStyle/>
            <a:p>
              <a:pPr algn="ctr">
                <a:lnSpc>
                  <a:spcPts val="2756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3533277" y="138974"/>
            <a:ext cx="11221446" cy="2442202"/>
            <a:chOff x="0" y="0"/>
            <a:chExt cx="10149751" cy="220896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149751" cy="2208962"/>
            </a:xfrm>
            <a:custGeom>
              <a:avLst/>
              <a:gdLst/>
              <a:ahLst/>
              <a:cxnLst/>
              <a:rect r="r" b="b" t="t" l="l"/>
              <a:pathLst>
                <a:path h="2208962" w="10149751">
                  <a:moveTo>
                    <a:pt x="0" y="0"/>
                  </a:moveTo>
                  <a:lnTo>
                    <a:pt x="10149751" y="0"/>
                  </a:lnTo>
                  <a:lnTo>
                    <a:pt x="10149751" y="2208962"/>
                  </a:lnTo>
                  <a:lnTo>
                    <a:pt x="0" y="22089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0"/>
              <a:ext cx="10149751" cy="220896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7416"/>
                </a:lnSpc>
              </a:pPr>
              <a:r>
                <a:rPr lang="en-US" sz="6180" spc="1266">
                  <a:solidFill>
                    <a:srgbClr val="FFFFFF"/>
                  </a:solidFill>
                  <a:latin typeface="Anton"/>
                  <a:ea typeface="Anton"/>
                  <a:cs typeface="Anton"/>
                  <a:sym typeface="Anton"/>
                </a:rPr>
                <a:t>EXÁMENES DE DIAGNÓSTICO</a:t>
              </a: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258401" y="3625717"/>
            <a:ext cx="2812794" cy="1811081"/>
          </a:xfrm>
          <a:custGeom>
            <a:avLst/>
            <a:gdLst/>
            <a:ahLst/>
            <a:cxnLst/>
            <a:rect r="r" b="b" t="t" l="l"/>
            <a:pathLst>
              <a:path h="1811081" w="2812794">
                <a:moveTo>
                  <a:pt x="0" y="0"/>
                </a:moveTo>
                <a:lnTo>
                  <a:pt x="2812794" y="0"/>
                </a:lnTo>
                <a:lnTo>
                  <a:pt x="2812794" y="1811081"/>
                </a:lnTo>
                <a:lnTo>
                  <a:pt x="0" y="18110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5555" r="0" b="-5555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79641" y="5598723"/>
            <a:ext cx="4634585" cy="4409588"/>
          </a:xfrm>
          <a:custGeom>
            <a:avLst/>
            <a:gdLst/>
            <a:ahLst/>
            <a:cxnLst/>
            <a:rect r="r" b="b" t="t" l="l"/>
            <a:pathLst>
              <a:path h="4409588" w="4634585">
                <a:moveTo>
                  <a:pt x="0" y="0"/>
                </a:moveTo>
                <a:lnTo>
                  <a:pt x="4634585" y="0"/>
                </a:lnTo>
                <a:lnTo>
                  <a:pt x="4634585" y="4409588"/>
                </a:lnTo>
                <a:lnTo>
                  <a:pt x="0" y="4409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4412" r="0" b="-689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506823" y="2953033"/>
            <a:ext cx="8260822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95"/>
              </a:lnSpc>
            </a:pPr>
            <a:r>
              <a:rPr lang="en-US" sz="3413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8. Biometria ocular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367623" y="2753008"/>
            <a:ext cx="9565184" cy="53406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6938" indent="-368469" lvl="1">
              <a:lnSpc>
                <a:spcPts val="6143"/>
              </a:lnSpc>
              <a:buFont typeface="Arial"/>
              <a:buChar char="•"/>
            </a:pPr>
            <a:r>
              <a:rPr lang="en-US" sz="3413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No invasivo . Interferometria </a:t>
            </a:r>
          </a:p>
          <a:p>
            <a:pPr algn="l" marL="736938" indent="-368469" lvl="1">
              <a:lnSpc>
                <a:spcPts val="6143"/>
              </a:lnSpc>
              <a:buFont typeface="Arial"/>
              <a:buChar char="•"/>
            </a:pPr>
            <a:r>
              <a:rPr lang="en-US" sz="3413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Mide la longitud axial ( tamaño del globo ocular ) y</a:t>
            </a:r>
          </a:p>
          <a:p>
            <a:pPr algn="l">
              <a:lnSpc>
                <a:spcPts val="6143"/>
              </a:lnSpc>
            </a:pPr>
            <a:r>
              <a:rPr lang="en-US" sz="3413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la curvatura de superficie ocular </a:t>
            </a:r>
          </a:p>
          <a:p>
            <a:pPr algn="l">
              <a:lnSpc>
                <a:spcPts val="6143"/>
              </a:lnSpc>
            </a:pPr>
            <a:r>
              <a:rPr lang="en-US" sz="3413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calculo de lente a implantar.</a:t>
            </a:r>
          </a:p>
          <a:p>
            <a:pPr algn="l" marL="736938" indent="-368469" lvl="1">
              <a:lnSpc>
                <a:spcPts val="6143"/>
              </a:lnSpc>
              <a:buFont typeface="Arial"/>
              <a:buChar char="•"/>
            </a:pPr>
            <a:r>
              <a:rPr lang="en-US" sz="3413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Calibración del equipo </a:t>
            </a:r>
          </a:p>
          <a:p>
            <a:pPr algn="l" marL="736938" indent="-368469" lvl="1">
              <a:lnSpc>
                <a:spcPts val="6143"/>
              </a:lnSpc>
              <a:buFont typeface="Arial"/>
              <a:buChar char="•"/>
            </a:pPr>
            <a:r>
              <a:rPr lang="en-US" sz="3413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alineamineto de paciente </a:t>
            </a:r>
          </a:p>
          <a:p>
            <a:pPr algn="l" marL="736938" indent="-368469" lvl="1">
              <a:lnSpc>
                <a:spcPts val="6143"/>
              </a:lnSpc>
              <a:buFont typeface="Arial"/>
              <a:buChar char="•"/>
            </a:pPr>
            <a:r>
              <a:rPr lang="en-US" sz="3413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Educación 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5734581" y="570966"/>
            <a:ext cx="1902546" cy="1464354"/>
          </a:xfrm>
          <a:custGeom>
            <a:avLst/>
            <a:gdLst/>
            <a:ahLst/>
            <a:cxnLst/>
            <a:rect r="r" b="b" t="t" l="l"/>
            <a:pathLst>
              <a:path h="1464354" w="1902546">
                <a:moveTo>
                  <a:pt x="0" y="0"/>
                </a:moveTo>
                <a:lnTo>
                  <a:pt x="1902546" y="0"/>
                </a:lnTo>
                <a:lnTo>
                  <a:pt x="1902546" y="1464354"/>
                </a:lnTo>
                <a:lnTo>
                  <a:pt x="0" y="14643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7C4C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46010" y="158024"/>
            <a:ext cx="3725185" cy="1615906"/>
          </a:xfrm>
          <a:custGeom>
            <a:avLst/>
            <a:gdLst/>
            <a:ahLst/>
            <a:cxnLst/>
            <a:rect r="r" b="b" t="t" l="l"/>
            <a:pathLst>
              <a:path h="1615906" w="3725185">
                <a:moveTo>
                  <a:pt x="0" y="0"/>
                </a:moveTo>
                <a:lnTo>
                  <a:pt x="3725185" y="0"/>
                </a:lnTo>
                <a:lnTo>
                  <a:pt x="3725185" y="1615907"/>
                </a:lnTo>
                <a:lnTo>
                  <a:pt x="0" y="1615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1527" r="0" b="-6900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058354" y="3226759"/>
            <a:ext cx="12063081" cy="12063081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8C8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71438" lIns="71438" bIns="71438" rIns="71438"/>
            <a:lstStyle/>
            <a:p>
              <a:pPr algn="ctr">
                <a:lnSpc>
                  <a:spcPts val="2756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3533277" y="138974"/>
            <a:ext cx="11221446" cy="2442202"/>
            <a:chOff x="0" y="0"/>
            <a:chExt cx="10149751" cy="220896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149751" cy="2208962"/>
            </a:xfrm>
            <a:custGeom>
              <a:avLst/>
              <a:gdLst/>
              <a:ahLst/>
              <a:cxnLst/>
              <a:rect r="r" b="b" t="t" l="l"/>
              <a:pathLst>
                <a:path h="2208962" w="10149751">
                  <a:moveTo>
                    <a:pt x="0" y="0"/>
                  </a:moveTo>
                  <a:lnTo>
                    <a:pt x="10149751" y="0"/>
                  </a:lnTo>
                  <a:lnTo>
                    <a:pt x="10149751" y="2208962"/>
                  </a:lnTo>
                  <a:lnTo>
                    <a:pt x="0" y="22089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0"/>
              <a:ext cx="10149751" cy="220896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7416"/>
                </a:lnSpc>
              </a:pPr>
              <a:r>
                <a:rPr lang="en-US" sz="6180" spc="1266">
                  <a:solidFill>
                    <a:srgbClr val="FFFFFF"/>
                  </a:solidFill>
                  <a:latin typeface="Anton"/>
                  <a:ea typeface="Anton"/>
                  <a:cs typeface="Anton"/>
                  <a:sym typeface="Anton"/>
                </a:rPr>
                <a:t>EXÁMENES DE DIAGNÓSTICO</a:t>
              </a: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290170" y="3226759"/>
            <a:ext cx="6486214" cy="5886181"/>
          </a:xfrm>
          <a:custGeom>
            <a:avLst/>
            <a:gdLst/>
            <a:ahLst/>
            <a:cxnLst/>
            <a:rect r="r" b="b" t="t" l="l"/>
            <a:pathLst>
              <a:path h="5886181" w="6486214">
                <a:moveTo>
                  <a:pt x="0" y="0"/>
                </a:moveTo>
                <a:lnTo>
                  <a:pt x="6486214" y="0"/>
                </a:lnTo>
                <a:lnTo>
                  <a:pt x="6486214" y="5886182"/>
                </a:lnTo>
                <a:lnTo>
                  <a:pt x="0" y="58861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10193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734581" y="570966"/>
            <a:ext cx="1902546" cy="1464354"/>
          </a:xfrm>
          <a:custGeom>
            <a:avLst/>
            <a:gdLst/>
            <a:ahLst/>
            <a:cxnLst/>
            <a:rect r="r" b="b" t="t" l="l"/>
            <a:pathLst>
              <a:path h="1464354" w="1902546">
                <a:moveTo>
                  <a:pt x="0" y="0"/>
                </a:moveTo>
                <a:lnTo>
                  <a:pt x="1902546" y="0"/>
                </a:lnTo>
                <a:lnTo>
                  <a:pt x="1902546" y="1464354"/>
                </a:lnTo>
                <a:lnTo>
                  <a:pt x="0" y="14643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28700" y="2581177"/>
            <a:ext cx="7397254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95"/>
              </a:lnSpc>
            </a:pPr>
            <a:r>
              <a:rPr lang="en-US" sz="3413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9</a:t>
            </a:r>
            <a:r>
              <a:rPr lang="en-US" sz="3413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. Tomografia  corneal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591245" y="2013235"/>
            <a:ext cx="10696755" cy="8528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13099" indent="-456550" lvl="1">
              <a:lnSpc>
                <a:spcPts val="7612"/>
              </a:lnSpc>
              <a:buFont typeface="Arial"/>
              <a:buChar char="•"/>
            </a:pPr>
            <a:r>
              <a:rPr lang="en-US" sz="422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Mide la profundidad del ángulo y el volumen de la cámara anterior  .</a:t>
            </a:r>
          </a:p>
          <a:p>
            <a:pPr algn="l" marL="913099" indent="-456550" lvl="1">
              <a:lnSpc>
                <a:spcPts val="7612"/>
              </a:lnSpc>
              <a:buFont typeface="Arial"/>
              <a:buChar char="•"/>
            </a:pPr>
            <a:r>
              <a:rPr lang="en-US" sz="422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Analiza el cristalino y lios artificiales .</a:t>
            </a:r>
          </a:p>
          <a:p>
            <a:pPr algn="l" marL="913099" indent="-456550" lvl="1">
              <a:lnSpc>
                <a:spcPts val="7612"/>
              </a:lnSpc>
              <a:buFont typeface="Arial"/>
              <a:buChar char="•"/>
            </a:pPr>
            <a:r>
              <a:rPr lang="en-US" sz="422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cuantifica las aberraciones corneales </a:t>
            </a:r>
          </a:p>
          <a:p>
            <a:pPr algn="l" marL="913099" indent="-456550" lvl="1">
              <a:lnSpc>
                <a:spcPts val="7612"/>
              </a:lnSpc>
              <a:buFont typeface="Arial"/>
              <a:buChar char="•"/>
            </a:pPr>
            <a:r>
              <a:rPr lang="en-US" sz="422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mapa paquimétrico preciso</a:t>
            </a:r>
          </a:p>
          <a:p>
            <a:pPr algn="l" marL="913099" indent="-456550" lvl="1">
              <a:lnSpc>
                <a:spcPts val="7612"/>
              </a:lnSpc>
              <a:buFont typeface="Arial"/>
              <a:buChar char="•"/>
            </a:pPr>
            <a:r>
              <a:rPr lang="en-US" sz="422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22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Pl</a:t>
            </a:r>
            <a:r>
              <a:rPr lang="en-US" sz="422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anificación quirúrgica</a:t>
            </a:r>
          </a:p>
          <a:p>
            <a:pPr algn="l" marL="913099" indent="-456550" lvl="1">
              <a:lnSpc>
                <a:spcPts val="7612"/>
              </a:lnSpc>
              <a:buFont typeface="Arial"/>
              <a:buChar char="•"/>
            </a:pPr>
            <a:r>
              <a:rPr lang="en-US" sz="422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Sin maquillaje ni lentes de contacto</a:t>
            </a:r>
          </a:p>
          <a:p>
            <a:pPr algn="l" marL="913099" indent="-456550" lvl="1">
              <a:lnSpc>
                <a:spcPts val="7612"/>
              </a:lnSpc>
              <a:buFont typeface="Arial"/>
              <a:buChar char="•"/>
            </a:pPr>
            <a:r>
              <a:rPr lang="en-US" sz="422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Buena lubricación</a:t>
            </a:r>
          </a:p>
          <a:p>
            <a:pPr algn="l" marL="913099" indent="-456550" lvl="1">
              <a:lnSpc>
                <a:spcPts val="7612"/>
              </a:lnSpc>
              <a:buFont typeface="Arial"/>
              <a:buChar char="•"/>
            </a:pPr>
            <a:r>
              <a:rPr lang="en-US" sz="422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Educación 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7C4C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46010" y="158024"/>
            <a:ext cx="3725185" cy="1615906"/>
          </a:xfrm>
          <a:custGeom>
            <a:avLst/>
            <a:gdLst/>
            <a:ahLst/>
            <a:cxnLst/>
            <a:rect r="r" b="b" t="t" l="l"/>
            <a:pathLst>
              <a:path h="1615906" w="3725185">
                <a:moveTo>
                  <a:pt x="0" y="0"/>
                </a:moveTo>
                <a:lnTo>
                  <a:pt x="3725185" y="0"/>
                </a:lnTo>
                <a:lnTo>
                  <a:pt x="3725185" y="1615907"/>
                </a:lnTo>
                <a:lnTo>
                  <a:pt x="0" y="1615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1527" r="0" b="-6900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058354" y="3226759"/>
            <a:ext cx="12063081" cy="12063081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8C8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71438" lIns="71438" bIns="71438" rIns="71438"/>
            <a:lstStyle/>
            <a:p>
              <a:pPr algn="ctr">
                <a:lnSpc>
                  <a:spcPts val="2756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3533277" y="138974"/>
            <a:ext cx="11221446" cy="2442202"/>
            <a:chOff x="0" y="0"/>
            <a:chExt cx="10149751" cy="220896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149751" cy="2208962"/>
            </a:xfrm>
            <a:custGeom>
              <a:avLst/>
              <a:gdLst/>
              <a:ahLst/>
              <a:cxnLst/>
              <a:rect r="r" b="b" t="t" l="l"/>
              <a:pathLst>
                <a:path h="2208962" w="10149751">
                  <a:moveTo>
                    <a:pt x="0" y="0"/>
                  </a:moveTo>
                  <a:lnTo>
                    <a:pt x="10149751" y="0"/>
                  </a:lnTo>
                  <a:lnTo>
                    <a:pt x="10149751" y="2208962"/>
                  </a:lnTo>
                  <a:lnTo>
                    <a:pt x="0" y="22089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0"/>
              <a:ext cx="10149751" cy="220896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7416"/>
                </a:lnSpc>
              </a:pPr>
              <a:r>
                <a:rPr lang="en-US" sz="6180" spc="1266">
                  <a:solidFill>
                    <a:srgbClr val="FFFFFF"/>
                  </a:solidFill>
                  <a:latin typeface="Anton"/>
                  <a:ea typeface="Anton"/>
                  <a:cs typeface="Anton"/>
                  <a:sym typeface="Anton"/>
                </a:rPr>
                <a:t>EXÁMENES DE DIAGNÓSTICO</a:t>
              </a: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840586" y="3708967"/>
            <a:ext cx="4501414" cy="4287100"/>
          </a:xfrm>
          <a:custGeom>
            <a:avLst/>
            <a:gdLst/>
            <a:ahLst/>
            <a:cxnLst/>
            <a:rect r="r" b="b" t="t" l="l"/>
            <a:pathLst>
              <a:path h="4287100" w="4501414">
                <a:moveTo>
                  <a:pt x="0" y="0"/>
                </a:moveTo>
                <a:lnTo>
                  <a:pt x="4501414" y="0"/>
                </a:lnTo>
                <a:lnTo>
                  <a:pt x="4501414" y="4287099"/>
                </a:lnTo>
                <a:lnTo>
                  <a:pt x="0" y="42870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499" r="0" b="-2499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734581" y="570966"/>
            <a:ext cx="1902546" cy="1464354"/>
          </a:xfrm>
          <a:custGeom>
            <a:avLst/>
            <a:gdLst/>
            <a:ahLst/>
            <a:cxnLst/>
            <a:rect r="r" b="b" t="t" l="l"/>
            <a:pathLst>
              <a:path h="1464354" w="1902546">
                <a:moveTo>
                  <a:pt x="0" y="0"/>
                </a:moveTo>
                <a:lnTo>
                  <a:pt x="1902546" y="0"/>
                </a:lnTo>
                <a:lnTo>
                  <a:pt x="1902546" y="1464354"/>
                </a:lnTo>
                <a:lnTo>
                  <a:pt x="0" y="14643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223935" y="2826860"/>
            <a:ext cx="7123050" cy="4301542"/>
          </a:xfrm>
          <a:custGeom>
            <a:avLst/>
            <a:gdLst/>
            <a:ahLst/>
            <a:cxnLst/>
            <a:rect r="r" b="b" t="t" l="l"/>
            <a:pathLst>
              <a:path h="4301542" w="7123050">
                <a:moveTo>
                  <a:pt x="0" y="0"/>
                </a:moveTo>
                <a:lnTo>
                  <a:pt x="7123050" y="0"/>
                </a:lnTo>
                <a:lnTo>
                  <a:pt x="7123050" y="4301541"/>
                </a:lnTo>
                <a:lnTo>
                  <a:pt x="0" y="43015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679" t="0" r="-3679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752865" y="7238029"/>
            <a:ext cx="4309675" cy="2782042"/>
          </a:xfrm>
          <a:custGeom>
            <a:avLst/>
            <a:gdLst/>
            <a:ahLst/>
            <a:cxnLst/>
            <a:rect r="r" b="b" t="t" l="l"/>
            <a:pathLst>
              <a:path h="2782042" w="4309675">
                <a:moveTo>
                  <a:pt x="0" y="0"/>
                </a:moveTo>
                <a:lnTo>
                  <a:pt x="4309675" y="0"/>
                </a:lnTo>
                <a:lnTo>
                  <a:pt x="4309675" y="2782042"/>
                </a:lnTo>
                <a:lnTo>
                  <a:pt x="0" y="27820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1451" t="-3088" r="0" b="-3436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506823" y="2953033"/>
            <a:ext cx="8260822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95"/>
              </a:lnSpc>
            </a:pPr>
            <a:r>
              <a:rPr lang="en-US" sz="3413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10.Microscopia Especular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46010" y="8043913"/>
            <a:ext cx="13689955" cy="14829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6938" indent="-368469" lvl="1">
              <a:lnSpc>
                <a:spcPts val="6143"/>
              </a:lnSpc>
              <a:buFont typeface="Arial"/>
              <a:buChar char="•"/>
            </a:pPr>
            <a:r>
              <a:rPr lang="en-US" sz="3413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Prueba no invasiva . Recuento endotelial celular, número, forma y tamaño </a:t>
            </a:r>
          </a:p>
          <a:p>
            <a:pPr algn="l" marL="736938" indent="-368469" lvl="1">
              <a:lnSpc>
                <a:spcPts val="6143"/>
              </a:lnSpc>
              <a:buFont typeface="Arial"/>
              <a:buChar char="•"/>
            </a:pPr>
            <a:r>
              <a:rPr lang="en-US" sz="3413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Posición , Educación 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7C4C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46010" y="158024"/>
            <a:ext cx="3725185" cy="1615906"/>
          </a:xfrm>
          <a:custGeom>
            <a:avLst/>
            <a:gdLst/>
            <a:ahLst/>
            <a:cxnLst/>
            <a:rect r="r" b="b" t="t" l="l"/>
            <a:pathLst>
              <a:path h="1615906" w="3725185">
                <a:moveTo>
                  <a:pt x="0" y="0"/>
                </a:moveTo>
                <a:lnTo>
                  <a:pt x="3725185" y="0"/>
                </a:lnTo>
                <a:lnTo>
                  <a:pt x="3725185" y="1615907"/>
                </a:lnTo>
                <a:lnTo>
                  <a:pt x="0" y="1615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1527" r="0" b="-6900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058354" y="3226759"/>
            <a:ext cx="12063081" cy="12063081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8C8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71438" lIns="71438" bIns="71438" rIns="71438"/>
            <a:lstStyle/>
            <a:p>
              <a:pPr algn="ctr">
                <a:lnSpc>
                  <a:spcPts val="2756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2014422" y="274324"/>
            <a:ext cx="15005903" cy="1508752"/>
            <a:chOff x="0" y="0"/>
            <a:chExt cx="13572776" cy="136466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3572776" cy="1364660"/>
            </a:xfrm>
            <a:custGeom>
              <a:avLst/>
              <a:gdLst/>
              <a:ahLst/>
              <a:cxnLst/>
              <a:rect r="r" b="b" t="t" l="l"/>
              <a:pathLst>
                <a:path h="1364660" w="13572776">
                  <a:moveTo>
                    <a:pt x="0" y="0"/>
                  </a:moveTo>
                  <a:lnTo>
                    <a:pt x="13572776" y="0"/>
                  </a:lnTo>
                  <a:lnTo>
                    <a:pt x="13572776" y="1364660"/>
                  </a:lnTo>
                  <a:lnTo>
                    <a:pt x="0" y="136466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0"/>
              <a:ext cx="13572776" cy="136466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7416"/>
                </a:lnSpc>
              </a:pPr>
              <a:r>
                <a:rPr lang="en-US" sz="6180" spc="1266">
                  <a:solidFill>
                    <a:srgbClr val="FFFFFF"/>
                  </a:solidFill>
                  <a:latin typeface="Anton"/>
                  <a:ea typeface="Anton"/>
                  <a:cs typeface="Anton"/>
                  <a:sym typeface="Anton"/>
                </a:rPr>
                <a:t>CUIDADOS DE ENFERMERÍA</a:t>
              </a: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1047145" y="3022289"/>
            <a:ext cx="5351532" cy="2886381"/>
          </a:xfrm>
          <a:custGeom>
            <a:avLst/>
            <a:gdLst/>
            <a:ahLst/>
            <a:cxnLst/>
            <a:rect r="r" b="b" t="t" l="l"/>
            <a:pathLst>
              <a:path h="2886381" w="5351532">
                <a:moveTo>
                  <a:pt x="0" y="0"/>
                </a:moveTo>
                <a:lnTo>
                  <a:pt x="5351532" y="0"/>
                </a:lnTo>
                <a:lnTo>
                  <a:pt x="5351532" y="2886381"/>
                </a:lnTo>
                <a:lnTo>
                  <a:pt x="0" y="28863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5498" r="0" b="-8193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774138" y="7042463"/>
            <a:ext cx="5897546" cy="2948773"/>
          </a:xfrm>
          <a:custGeom>
            <a:avLst/>
            <a:gdLst/>
            <a:ahLst/>
            <a:cxnLst/>
            <a:rect r="r" b="b" t="t" l="l"/>
            <a:pathLst>
              <a:path h="2948773" w="5897546">
                <a:moveTo>
                  <a:pt x="0" y="0"/>
                </a:moveTo>
                <a:lnTo>
                  <a:pt x="5897546" y="0"/>
                </a:lnTo>
                <a:lnTo>
                  <a:pt x="5897546" y="2948773"/>
                </a:lnTo>
                <a:lnTo>
                  <a:pt x="0" y="29487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43782" y="3075854"/>
            <a:ext cx="5335443" cy="2832817"/>
          </a:xfrm>
          <a:custGeom>
            <a:avLst/>
            <a:gdLst/>
            <a:ahLst/>
            <a:cxnLst/>
            <a:rect r="r" b="b" t="t" l="l"/>
            <a:pathLst>
              <a:path h="2832817" w="5335443">
                <a:moveTo>
                  <a:pt x="0" y="0"/>
                </a:moveTo>
                <a:lnTo>
                  <a:pt x="5335443" y="0"/>
                </a:lnTo>
                <a:lnTo>
                  <a:pt x="5335443" y="2832816"/>
                </a:lnTo>
                <a:lnTo>
                  <a:pt x="0" y="28328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88344"/>
            </a:stretch>
          </a:blipFill>
        </p:spPr>
      </p:sp>
      <p:sp>
        <p:nvSpPr>
          <p:cNvPr name="AutoShape 12" id="12"/>
          <p:cNvSpPr/>
          <p:nvPr/>
        </p:nvSpPr>
        <p:spPr>
          <a:xfrm>
            <a:off x="9144000" y="2349323"/>
            <a:ext cx="0" cy="7641912"/>
          </a:xfrm>
          <a:prstGeom prst="line">
            <a:avLst/>
          </a:prstGeom>
          <a:ln cap="flat" w="38100">
            <a:solidFill>
              <a:srgbClr val="FFFFFF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Freeform 13" id="13"/>
          <p:cNvSpPr/>
          <p:nvPr/>
        </p:nvSpPr>
        <p:spPr>
          <a:xfrm flipH="false" flipV="false" rot="0">
            <a:off x="1443782" y="7042463"/>
            <a:ext cx="5335443" cy="2833371"/>
          </a:xfrm>
          <a:custGeom>
            <a:avLst/>
            <a:gdLst/>
            <a:ahLst/>
            <a:cxnLst/>
            <a:rect r="r" b="b" t="t" l="l"/>
            <a:pathLst>
              <a:path h="2833371" w="5335443">
                <a:moveTo>
                  <a:pt x="0" y="0"/>
                </a:moveTo>
                <a:lnTo>
                  <a:pt x="5335443" y="0"/>
                </a:lnTo>
                <a:lnTo>
                  <a:pt x="5335443" y="2833370"/>
                </a:lnTo>
                <a:lnTo>
                  <a:pt x="0" y="28333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2317" t="-46916" r="-18013" b="-41688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640562" y="2164722"/>
            <a:ext cx="6941882" cy="590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Comunicación clara y empática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186523" y="2164722"/>
            <a:ext cx="7072777" cy="590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Ritmo adaptado al adulto mayor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07603" y="6185213"/>
            <a:ext cx="6295909" cy="590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Prevención de infecciones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425498" y="6185213"/>
            <a:ext cx="6594826" cy="590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Registro y vigilancia continua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15734581" y="570966"/>
            <a:ext cx="1902546" cy="1464354"/>
          </a:xfrm>
          <a:custGeom>
            <a:avLst/>
            <a:gdLst/>
            <a:ahLst/>
            <a:cxnLst/>
            <a:rect r="r" b="b" t="t" l="l"/>
            <a:pathLst>
              <a:path h="1464354" w="1902546">
                <a:moveTo>
                  <a:pt x="0" y="0"/>
                </a:moveTo>
                <a:lnTo>
                  <a:pt x="1902546" y="0"/>
                </a:lnTo>
                <a:lnTo>
                  <a:pt x="1902546" y="1464354"/>
                </a:lnTo>
                <a:lnTo>
                  <a:pt x="0" y="14643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7C4C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46010" y="158024"/>
            <a:ext cx="3725185" cy="1615906"/>
          </a:xfrm>
          <a:custGeom>
            <a:avLst/>
            <a:gdLst/>
            <a:ahLst/>
            <a:cxnLst/>
            <a:rect r="r" b="b" t="t" l="l"/>
            <a:pathLst>
              <a:path h="1615906" w="3725185">
                <a:moveTo>
                  <a:pt x="0" y="0"/>
                </a:moveTo>
                <a:lnTo>
                  <a:pt x="3725185" y="0"/>
                </a:lnTo>
                <a:lnTo>
                  <a:pt x="3725185" y="1615907"/>
                </a:lnTo>
                <a:lnTo>
                  <a:pt x="0" y="1615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1527" r="0" b="-6900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058354" y="3226759"/>
            <a:ext cx="12063081" cy="12063081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8C8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71438" lIns="71438" bIns="71438" rIns="71438"/>
            <a:lstStyle/>
            <a:p>
              <a:pPr algn="ctr">
                <a:lnSpc>
                  <a:spcPts val="2756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4071195" y="158024"/>
            <a:ext cx="11542885" cy="2442202"/>
            <a:chOff x="0" y="0"/>
            <a:chExt cx="10440491" cy="220896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440491" cy="2208962"/>
            </a:xfrm>
            <a:custGeom>
              <a:avLst/>
              <a:gdLst/>
              <a:ahLst/>
              <a:cxnLst/>
              <a:rect r="r" b="b" t="t" l="l"/>
              <a:pathLst>
                <a:path h="2208962" w="10440491">
                  <a:moveTo>
                    <a:pt x="0" y="0"/>
                  </a:moveTo>
                  <a:lnTo>
                    <a:pt x="10440491" y="0"/>
                  </a:lnTo>
                  <a:lnTo>
                    <a:pt x="10440491" y="2208962"/>
                  </a:lnTo>
                  <a:lnTo>
                    <a:pt x="0" y="22089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0"/>
              <a:ext cx="10440491" cy="220896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7416"/>
                </a:lnSpc>
              </a:pPr>
              <a:r>
                <a:rPr lang="en-US" sz="6180" spc="1266">
                  <a:solidFill>
                    <a:srgbClr val="FFFFFF"/>
                  </a:solidFill>
                  <a:latin typeface="Anton"/>
                  <a:ea typeface="Anton"/>
                  <a:cs typeface="Anton"/>
                  <a:sym typeface="Anton"/>
                </a:rPr>
                <a:t>ROL DE LA ENFERMERÍA EN OFTALMOLOGÍA</a:t>
              </a: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0084515" y="2901342"/>
            <a:ext cx="6356958" cy="6356958"/>
          </a:xfrm>
          <a:custGeom>
            <a:avLst/>
            <a:gdLst/>
            <a:ahLst/>
            <a:cxnLst/>
            <a:rect r="r" b="b" t="t" l="l"/>
            <a:pathLst>
              <a:path h="6356958" w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754194" y="3075636"/>
            <a:ext cx="8595360" cy="5789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20421" indent="-410210" lvl="1">
              <a:lnSpc>
                <a:spcPts val="6840"/>
              </a:lnSpc>
              <a:buAutoNum type="arabicPeriod" startAt="1"/>
            </a:pPr>
            <a:r>
              <a:rPr lang="en-US" sz="38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Liderazgo en la atención diagnóstica</a:t>
            </a:r>
          </a:p>
          <a:p>
            <a:pPr algn="l" marL="820421" indent="-410210" lvl="1">
              <a:lnSpc>
                <a:spcPts val="6840"/>
              </a:lnSpc>
              <a:buAutoNum type="arabicPeriod" startAt="1"/>
            </a:pPr>
            <a:r>
              <a:rPr lang="en-US" sz="38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Preparación, monitoreo y educación</a:t>
            </a:r>
          </a:p>
          <a:p>
            <a:pPr algn="l" marL="820421" indent="-410210" lvl="1">
              <a:lnSpc>
                <a:spcPts val="6840"/>
              </a:lnSpc>
              <a:buAutoNum type="arabicPeriod" startAt="1"/>
            </a:pPr>
            <a:r>
              <a:rPr lang="en-US" sz="38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Atención segura y humanizada</a:t>
            </a:r>
          </a:p>
          <a:p>
            <a:pPr algn="l" marL="820421" indent="-410210" lvl="1">
              <a:lnSpc>
                <a:spcPts val="6840"/>
              </a:lnSpc>
              <a:buAutoNum type="arabicPeriod" startAt="1"/>
            </a:pPr>
            <a:r>
              <a:rPr lang="en-US" sz="38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Indicar con claridad y motivar al paciente</a:t>
            </a:r>
          </a:p>
          <a:p>
            <a:pPr algn="l" marL="820421" indent="-410210" lvl="1">
              <a:lnSpc>
                <a:spcPts val="6840"/>
              </a:lnSpc>
              <a:buAutoNum type="arabicPeriod" startAt="1"/>
            </a:pPr>
            <a:r>
              <a:rPr lang="en-US" sz="38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Posición correcta y limpieza del equipo</a:t>
            </a:r>
          </a:p>
          <a:p>
            <a:pPr algn="l">
              <a:lnSpc>
                <a:spcPts val="4095"/>
              </a:lnSpc>
            </a:pP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5734581" y="570966"/>
            <a:ext cx="1902546" cy="1464354"/>
          </a:xfrm>
          <a:custGeom>
            <a:avLst/>
            <a:gdLst/>
            <a:ahLst/>
            <a:cxnLst/>
            <a:rect r="r" b="b" t="t" l="l"/>
            <a:pathLst>
              <a:path h="1464354" w="1902546">
                <a:moveTo>
                  <a:pt x="0" y="0"/>
                </a:moveTo>
                <a:lnTo>
                  <a:pt x="1902546" y="0"/>
                </a:lnTo>
                <a:lnTo>
                  <a:pt x="1902546" y="1464354"/>
                </a:lnTo>
                <a:lnTo>
                  <a:pt x="0" y="14643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7C4C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46010" y="158024"/>
            <a:ext cx="3725185" cy="1615906"/>
          </a:xfrm>
          <a:custGeom>
            <a:avLst/>
            <a:gdLst/>
            <a:ahLst/>
            <a:cxnLst/>
            <a:rect r="r" b="b" t="t" l="l"/>
            <a:pathLst>
              <a:path h="1615906" w="3725185">
                <a:moveTo>
                  <a:pt x="0" y="0"/>
                </a:moveTo>
                <a:lnTo>
                  <a:pt x="3725185" y="0"/>
                </a:lnTo>
                <a:lnTo>
                  <a:pt x="3725185" y="1615907"/>
                </a:lnTo>
                <a:lnTo>
                  <a:pt x="0" y="1615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1527" r="0" b="-6900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058354" y="3226759"/>
            <a:ext cx="12063081" cy="12063081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8C8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71438" lIns="71438" bIns="71438" rIns="71438"/>
            <a:lstStyle/>
            <a:p>
              <a:pPr algn="ctr">
                <a:lnSpc>
                  <a:spcPts val="2756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2673920" y="274324"/>
            <a:ext cx="12940159" cy="1508752"/>
            <a:chOff x="0" y="0"/>
            <a:chExt cx="11704320" cy="136466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1704320" cy="1364660"/>
            </a:xfrm>
            <a:custGeom>
              <a:avLst/>
              <a:gdLst/>
              <a:ahLst/>
              <a:cxnLst/>
              <a:rect r="r" b="b" t="t" l="l"/>
              <a:pathLst>
                <a:path h="1364660" w="11704320">
                  <a:moveTo>
                    <a:pt x="0" y="0"/>
                  </a:moveTo>
                  <a:lnTo>
                    <a:pt x="11704320" y="0"/>
                  </a:lnTo>
                  <a:lnTo>
                    <a:pt x="11704320" y="1364660"/>
                  </a:lnTo>
                  <a:lnTo>
                    <a:pt x="0" y="136466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0"/>
              <a:ext cx="11704320" cy="136466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7416"/>
                </a:lnSpc>
              </a:pPr>
              <a:r>
                <a:rPr lang="en-US" sz="6180" spc="1266">
                  <a:solidFill>
                    <a:srgbClr val="FFFFFF"/>
                  </a:solidFill>
                  <a:latin typeface="Anton"/>
                  <a:ea typeface="Anton"/>
                  <a:cs typeface="Anton"/>
                  <a:sym typeface="Anton"/>
                </a:rPr>
                <a:t>CONCLUSIONES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616804" y="2095140"/>
            <a:ext cx="17054393" cy="10017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863599" indent="-431800" lvl="1">
              <a:lnSpc>
                <a:spcPts val="7999"/>
              </a:lnSpc>
              <a:buAutoNum type="arabicPeriod" startAt="1"/>
            </a:pPr>
            <a:r>
              <a:rPr lang="en-US" sz="399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Cada tipo de examen oftalmológico requiere cuidados y procedimientos específicos para garantizar resultados precisos y seguros.</a:t>
            </a:r>
          </a:p>
          <a:p>
            <a:pPr algn="just" marL="863599" indent="-431800" lvl="1">
              <a:lnSpc>
                <a:spcPts val="7999"/>
              </a:lnSpc>
              <a:buAutoNum type="arabicPeriod" startAt="1"/>
            </a:pPr>
            <a:r>
              <a:rPr lang="en-US" sz="399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El personal de enfermería desempeña un papel clave en asegurar la calidad del procedimiento y el bienestar físico y emocional del paciente en todo momento.</a:t>
            </a:r>
          </a:p>
          <a:p>
            <a:pPr algn="just" marL="863599" indent="-431800" lvl="1">
              <a:lnSpc>
                <a:spcPts val="7999"/>
              </a:lnSpc>
              <a:buAutoNum type="arabicPeriod" startAt="1"/>
            </a:pPr>
            <a:r>
              <a:rPr lang="en-US" sz="399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Se mantiene un compromiso constante con brindar una atención digna, empática y centrada en las necesidades individuales de cada persona.</a:t>
            </a:r>
          </a:p>
          <a:p>
            <a:pPr algn="ctr">
              <a:lnSpc>
                <a:spcPts val="5632"/>
              </a:lnSpc>
              <a:spcBef>
                <a:spcPct val="0"/>
              </a:spcBef>
            </a:pPr>
          </a:p>
          <a:p>
            <a:pPr algn="ctr">
              <a:lnSpc>
                <a:spcPts val="5632"/>
              </a:lnSpc>
              <a:spcBef>
                <a:spcPct val="0"/>
              </a:spcBef>
            </a:pPr>
          </a:p>
          <a:p>
            <a:pPr algn="ctr">
              <a:lnSpc>
                <a:spcPts val="5632"/>
              </a:lnSpc>
              <a:spcBef>
                <a:spcPct val="0"/>
              </a:spcBef>
            </a:pPr>
          </a:p>
          <a:p>
            <a:pPr algn="ctr">
              <a:lnSpc>
                <a:spcPts val="5632"/>
              </a:lnSpc>
              <a:spcBef>
                <a:spcPct val="0"/>
              </a:spcBef>
            </a:pP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5734581" y="570966"/>
            <a:ext cx="1902546" cy="1464354"/>
          </a:xfrm>
          <a:custGeom>
            <a:avLst/>
            <a:gdLst/>
            <a:ahLst/>
            <a:cxnLst/>
            <a:rect r="r" b="b" t="t" l="l"/>
            <a:pathLst>
              <a:path h="1464354" w="1902546">
                <a:moveTo>
                  <a:pt x="0" y="0"/>
                </a:moveTo>
                <a:lnTo>
                  <a:pt x="1902546" y="0"/>
                </a:lnTo>
                <a:lnTo>
                  <a:pt x="1902546" y="1464354"/>
                </a:lnTo>
                <a:lnTo>
                  <a:pt x="0" y="14643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7C4C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46010" y="158024"/>
            <a:ext cx="3725185" cy="1615906"/>
          </a:xfrm>
          <a:custGeom>
            <a:avLst/>
            <a:gdLst/>
            <a:ahLst/>
            <a:cxnLst/>
            <a:rect r="r" b="b" t="t" l="l"/>
            <a:pathLst>
              <a:path h="1615906" w="3725185">
                <a:moveTo>
                  <a:pt x="0" y="0"/>
                </a:moveTo>
                <a:lnTo>
                  <a:pt x="3725185" y="0"/>
                </a:lnTo>
                <a:lnTo>
                  <a:pt x="3725185" y="1615907"/>
                </a:lnTo>
                <a:lnTo>
                  <a:pt x="0" y="1615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1527" r="0" b="-6900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058354" y="3226759"/>
            <a:ext cx="12063081" cy="12063081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8C8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71438" lIns="71438" bIns="71438" rIns="71438"/>
            <a:lstStyle/>
            <a:p>
              <a:pPr algn="ctr">
                <a:lnSpc>
                  <a:spcPts val="2756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2673920" y="1773931"/>
            <a:ext cx="12940159" cy="4909822"/>
            <a:chOff x="0" y="0"/>
            <a:chExt cx="11704320" cy="444091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1704320" cy="4440914"/>
            </a:xfrm>
            <a:custGeom>
              <a:avLst/>
              <a:gdLst/>
              <a:ahLst/>
              <a:cxnLst/>
              <a:rect r="r" b="b" t="t" l="l"/>
              <a:pathLst>
                <a:path h="4440914" w="11704320">
                  <a:moveTo>
                    <a:pt x="0" y="0"/>
                  </a:moveTo>
                  <a:lnTo>
                    <a:pt x="11704320" y="0"/>
                  </a:lnTo>
                  <a:lnTo>
                    <a:pt x="11704320" y="4440914"/>
                  </a:lnTo>
                  <a:lnTo>
                    <a:pt x="0" y="444091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9525"/>
              <a:ext cx="11704320" cy="4450439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4000"/>
                </a:lnSpc>
              </a:pPr>
              <a:r>
                <a:rPr lang="en-US" sz="20000" spc="4100">
                  <a:solidFill>
                    <a:srgbClr val="FFFFFF"/>
                  </a:solidFill>
                  <a:latin typeface="Anton"/>
                  <a:ea typeface="Anton"/>
                  <a:cs typeface="Anton"/>
                  <a:sym typeface="Anton"/>
                </a:rPr>
                <a:t>GRACIAS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4754880" y="5689025"/>
            <a:ext cx="8778240" cy="1989455"/>
            <a:chOff x="0" y="0"/>
            <a:chExt cx="11704320" cy="265260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1704320" cy="2652607"/>
            </a:xfrm>
            <a:custGeom>
              <a:avLst/>
              <a:gdLst/>
              <a:ahLst/>
              <a:cxnLst/>
              <a:rect r="r" b="b" t="t" l="l"/>
              <a:pathLst>
                <a:path h="2652607" w="11704320">
                  <a:moveTo>
                    <a:pt x="0" y="0"/>
                  </a:moveTo>
                  <a:lnTo>
                    <a:pt x="11704320" y="0"/>
                  </a:lnTo>
                  <a:lnTo>
                    <a:pt x="11704320" y="2652607"/>
                  </a:lnTo>
                  <a:lnTo>
                    <a:pt x="0" y="26526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9525"/>
              <a:ext cx="11704320" cy="266213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6000"/>
                </a:lnSpc>
              </a:pPr>
              <a:r>
                <a:rPr lang="en-US" sz="5000" spc="1025">
                  <a:solidFill>
                    <a:srgbClr val="FFFFFF"/>
                  </a:solidFill>
                  <a:latin typeface="Anton"/>
                  <a:ea typeface="Anton"/>
                  <a:cs typeface="Anton"/>
                  <a:sym typeface="Anton"/>
                </a:rPr>
                <a:t>¿PREGUNTAS O COMENTARIOS?</a:t>
              </a: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5734581" y="570966"/>
            <a:ext cx="1902546" cy="1464354"/>
          </a:xfrm>
          <a:custGeom>
            <a:avLst/>
            <a:gdLst/>
            <a:ahLst/>
            <a:cxnLst/>
            <a:rect r="r" b="b" t="t" l="l"/>
            <a:pathLst>
              <a:path h="1464354" w="1902546">
                <a:moveTo>
                  <a:pt x="0" y="0"/>
                </a:moveTo>
                <a:lnTo>
                  <a:pt x="1902546" y="0"/>
                </a:lnTo>
                <a:lnTo>
                  <a:pt x="1902546" y="1464354"/>
                </a:lnTo>
                <a:lnTo>
                  <a:pt x="0" y="14643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7C4C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46010" y="158024"/>
            <a:ext cx="3725185" cy="1615906"/>
          </a:xfrm>
          <a:custGeom>
            <a:avLst/>
            <a:gdLst/>
            <a:ahLst/>
            <a:cxnLst/>
            <a:rect r="r" b="b" t="t" l="l"/>
            <a:pathLst>
              <a:path h="1615906" w="3725185">
                <a:moveTo>
                  <a:pt x="0" y="0"/>
                </a:moveTo>
                <a:lnTo>
                  <a:pt x="3725185" y="0"/>
                </a:lnTo>
                <a:lnTo>
                  <a:pt x="3725185" y="1615907"/>
                </a:lnTo>
                <a:lnTo>
                  <a:pt x="0" y="1615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1527" r="0" b="-6900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058354" y="3226759"/>
            <a:ext cx="12063081" cy="12063081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8C8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71438" lIns="71438" bIns="71438" rIns="71438"/>
            <a:lstStyle/>
            <a:p>
              <a:pPr algn="ctr">
                <a:lnSpc>
                  <a:spcPts val="2756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4754880" y="419100"/>
            <a:ext cx="8778240" cy="1519515"/>
            <a:chOff x="0" y="0"/>
            <a:chExt cx="11704320" cy="20260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1704320" cy="2026020"/>
            </a:xfrm>
            <a:custGeom>
              <a:avLst/>
              <a:gdLst/>
              <a:ahLst/>
              <a:cxnLst/>
              <a:rect r="r" b="b" t="t" l="l"/>
              <a:pathLst>
                <a:path h="2026020" w="11704320">
                  <a:moveTo>
                    <a:pt x="0" y="0"/>
                  </a:moveTo>
                  <a:lnTo>
                    <a:pt x="11704320" y="0"/>
                  </a:lnTo>
                  <a:lnTo>
                    <a:pt x="11704320" y="2026020"/>
                  </a:lnTo>
                  <a:lnTo>
                    <a:pt x="0" y="202602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0"/>
              <a:ext cx="11704320" cy="202602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7431"/>
                </a:lnSpc>
              </a:pPr>
              <a:r>
                <a:rPr lang="en-US" sz="6193" spc="1269">
                  <a:solidFill>
                    <a:srgbClr val="FFFFFF"/>
                  </a:solidFill>
                  <a:latin typeface="Anton"/>
                  <a:ea typeface="Anton"/>
                  <a:cs typeface="Anton"/>
                  <a:sym typeface="Anton"/>
                </a:rPr>
                <a:t>INTRODUCCIÓN</a:t>
              </a:r>
            </a:p>
          </p:txBody>
        </p:sp>
      </p:grpSp>
      <p:sp>
        <p:nvSpPr>
          <p:cNvPr name="AutoShape 9" id="9"/>
          <p:cNvSpPr/>
          <p:nvPr/>
        </p:nvSpPr>
        <p:spPr>
          <a:xfrm>
            <a:off x="346010" y="5183203"/>
            <a:ext cx="17595017" cy="0"/>
          </a:xfrm>
          <a:prstGeom prst="line">
            <a:avLst/>
          </a:prstGeom>
          <a:ln cap="flat" w="38100">
            <a:solidFill>
              <a:srgbClr val="FFFFFF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15734581" y="570966"/>
            <a:ext cx="1902546" cy="1464354"/>
          </a:xfrm>
          <a:custGeom>
            <a:avLst/>
            <a:gdLst/>
            <a:ahLst/>
            <a:cxnLst/>
            <a:rect r="r" b="b" t="t" l="l"/>
            <a:pathLst>
              <a:path h="1464354" w="1902546">
                <a:moveTo>
                  <a:pt x="0" y="0"/>
                </a:moveTo>
                <a:lnTo>
                  <a:pt x="1902546" y="0"/>
                </a:lnTo>
                <a:lnTo>
                  <a:pt x="1902546" y="1464354"/>
                </a:lnTo>
                <a:lnTo>
                  <a:pt x="0" y="14643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078989" y="5297699"/>
            <a:ext cx="7209011" cy="4803003"/>
          </a:xfrm>
          <a:custGeom>
            <a:avLst/>
            <a:gdLst/>
            <a:ahLst/>
            <a:cxnLst/>
            <a:rect r="r" b="b" t="t" l="l"/>
            <a:pathLst>
              <a:path h="4803003" w="7209011">
                <a:moveTo>
                  <a:pt x="0" y="0"/>
                </a:moveTo>
                <a:lnTo>
                  <a:pt x="7209011" y="0"/>
                </a:lnTo>
                <a:lnTo>
                  <a:pt x="7209011" y="4803003"/>
                </a:lnTo>
                <a:lnTo>
                  <a:pt x="0" y="48030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708638" y="5736018"/>
            <a:ext cx="16764558" cy="71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27"/>
              </a:lnSpc>
            </a:pPr>
            <a:r>
              <a:rPr lang="en-US" sz="468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OBJETIVO: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08638" y="2844449"/>
            <a:ext cx="2999929" cy="71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32"/>
              </a:lnSpc>
              <a:spcBef>
                <a:spcPct val="0"/>
              </a:spcBef>
            </a:pPr>
            <a:r>
              <a:rPr lang="en-US" sz="4693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LA CATARATA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205587" y="2190273"/>
            <a:ext cx="12320692" cy="19179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15"/>
              </a:lnSpc>
            </a:pPr>
            <a:r>
              <a:rPr lang="en-US" sz="341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Principal causa de ceguera curable en el mundo, representa el 33 % de los casos. Su prevalencia sigue en aumento, pese a los esfuerzos de la OMS, debido al envejecimiento progresivo de la población.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205587" y="5583618"/>
            <a:ext cx="6160346" cy="37670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064"/>
              </a:lnSpc>
              <a:spcBef>
                <a:spcPct val="0"/>
              </a:spcBef>
            </a:pPr>
            <a:r>
              <a:rPr lang="en-US" sz="2813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Brindarles una visión clara sobre los principales exámenes diagnósticos utilizados en la evaluación de cataratas, así como los cuidados de enfermería necesarios para garantizar una atención segura, cálida y de calidad.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7C4C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46010" y="158024"/>
            <a:ext cx="3725185" cy="1615906"/>
          </a:xfrm>
          <a:custGeom>
            <a:avLst/>
            <a:gdLst/>
            <a:ahLst/>
            <a:cxnLst/>
            <a:rect r="r" b="b" t="t" l="l"/>
            <a:pathLst>
              <a:path h="1615906" w="3725185">
                <a:moveTo>
                  <a:pt x="0" y="0"/>
                </a:moveTo>
                <a:lnTo>
                  <a:pt x="3725185" y="0"/>
                </a:lnTo>
                <a:lnTo>
                  <a:pt x="3725185" y="1615907"/>
                </a:lnTo>
                <a:lnTo>
                  <a:pt x="0" y="1615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1527" r="0" b="-6900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058354" y="3226759"/>
            <a:ext cx="12063081" cy="12063081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8C8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71438" lIns="71438" bIns="71438" rIns="71438"/>
            <a:lstStyle/>
            <a:p>
              <a:pPr algn="ctr">
                <a:lnSpc>
                  <a:spcPts val="2756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4999468" y="419103"/>
            <a:ext cx="8778240" cy="1519208"/>
            <a:chOff x="0" y="0"/>
            <a:chExt cx="11704320" cy="202561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1704320" cy="2025611"/>
            </a:xfrm>
            <a:custGeom>
              <a:avLst/>
              <a:gdLst/>
              <a:ahLst/>
              <a:cxnLst/>
              <a:rect r="r" b="b" t="t" l="l"/>
              <a:pathLst>
                <a:path h="2025611" w="11704320">
                  <a:moveTo>
                    <a:pt x="0" y="0"/>
                  </a:moveTo>
                  <a:lnTo>
                    <a:pt x="11704320" y="0"/>
                  </a:lnTo>
                  <a:lnTo>
                    <a:pt x="11704320" y="2025611"/>
                  </a:lnTo>
                  <a:lnTo>
                    <a:pt x="0" y="20256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0"/>
              <a:ext cx="11704320" cy="202561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7427"/>
                </a:lnSpc>
              </a:pPr>
              <a:r>
                <a:rPr lang="en-US" sz="6189" spc="1268">
                  <a:solidFill>
                    <a:srgbClr val="FFFFFF"/>
                  </a:solidFill>
                  <a:latin typeface="Anton"/>
                  <a:ea typeface="Anton"/>
                  <a:cs typeface="Anton"/>
                  <a:sym typeface="Anton"/>
                </a:rPr>
                <a:t>CATARATA </a:t>
              </a: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5948928" y="5066310"/>
            <a:ext cx="6390144" cy="4167486"/>
          </a:xfrm>
          <a:custGeom>
            <a:avLst/>
            <a:gdLst/>
            <a:ahLst/>
            <a:cxnLst/>
            <a:rect r="r" b="b" t="t" l="l"/>
            <a:pathLst>
              <a:path h="4167486" w="6390144">
                <a:moveTo>
                  <a:pt x="0" y="0"/>
                </a:moveTo>
                <a:lnTo>
                  <a:pt x="6390144" y="0"/>
                </a:lnTo>
                <a:lnTo>
                  <a:pt x="6390144" y="4167486"/>
                </a:lnTo>
                <a:lnTo>
                  <a:pt x="0" y="41674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164566" y="1824011"/>
            <a:ext cx="16343500" cy="5760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700"/>
              </a:lnSpc>
            </a:pPr>
            <a:r>
              <a:rPr lang="en-US" sz="38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Se describe </a:t>
            </a:r>
            <a:r>
              <a:rPr lang="en-US" sz="38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como la pérdida parcial o total de la transparencia del cristalino, lo que impide el paso de la luz y afecta su función refractiva, provocando una disminución de la agudeza visual. </a:t>
            </a:r>
          </a:p>
          <a:p>
            <a:pPr algn="just">
              <a:lnSpc>
                <a:spcPts val="5700"/>
              </a:lnSpc>
            </a:pPr>
            <a:r>
              <a:rPr lang="en-US" sz="38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Esta condición puede presentarse desde el nacimiento hasta edades avanzadas.</a:t>
            </a:r>
          </a:p>
          <a:p>
            <a:pPr algn="just">
              <a:lnSpc>
                <a:spcPts val="5700"/>
              </a:lnSpc>
            </a:pPr>
          </a:p>
          <a:p>
            <a:pPr algn="just">
              <a:lnSpc>
                <a:spcPts val="5700"/>
              </a:lnSpc>
            </a:pPr>
          </a:p>
          <a:p>
            <a:pPr algn="just">
              <a:lnSpc>
                <a:spcPts val="5700"/>
              </a:lnSpc>
            </a:pPr>
          </a:p>
          <a:p>
            <a:pPr algn="just">
              <a:lnSpc>
                <a:spcPts val="5700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346010" y="9582400"/>
            <a:ext cx="16079244" cy="504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1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Fuente: </a:t>
            </a:r>
            <a:r>
              <a:rPr lang="en-US" sz="1599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Pérez, M. P. (2022). Servicios quirúrgicos de catarata (RACSS, por sus siglas en inglés) desarrollados en la región. Acta Médica, 23(1), 1-8. https://www.medigraphic.com/pdfs/actamedica/acm-2022/acm221f.pdf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5734581" y="570966"/>
            <a:ext cx="1902546" cy="1464354"/>
          </a:xfrm>
          <a:custGeom>
            <a:avLst/>
            <a:gdLst/>
            <a:ahLst/>
            <a:cxnLst/>
            <a:rect r="r" b="b" t="t" l="l"/>
            <a:pathLst>
              <a:path h="1464354" w="1902546">
                <a:moveTo>
                  <a:pt x="0" y="0"/>
                </a:moveTo>
                <a:lnTo>
                  <a:pt x="1902546" y="0"/>
                </a:lnTo>
                <a:lnTo>
                  <a:pt x="1902546" y="1464354"/>
                </a:lnTo>
                <a:lnTo>
                  <a:pt x="0" y="14643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7C4C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46010" y="158024"/>
            <a:ext cx="3725185" cy="1615906"/>
          </a:xfrm>
          <a:custGeom>
            <a:avLst/>
            <a:gdLst/>
            <a:ahLst/>
            <a:cxnLst/>
            <a:rect r="r" b="b" t="t" l="l"/>
            <a:pathLst>
              <a:path h="1615906" w="3725185">
                <a:moveTo>
                  <a:pt x="0" y="0"/>
                </a:moveTo>
                <a:lnTo>
                  <a:pt x="3725185" y="0"/>
                </a:lnTo>
                <a:lnTo>
                  <a:pt x="3725185" y="1615907"/>
                </a:lnTo>
                <a:lnTo>
                  <a:pt x="0" y="1615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1527" r="0" b="-6900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058354" y="3226759"/>
            <a:ext cx="12063081" cy="12063081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8C8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71438" lIns="71438" bIns="71438" rIns="71438"/>
            <a:lstStyle/>
            <a:p>
              <a:pPr algn="ctr">
                <a:lnSpc>
                  <a:spcPts val="2756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4999468" y="419103"/>
            <a:ext cx="8778240" cy="1519208"/>
            <a:chOff x="0" y="0"/>
            <a:chExt cx="11704320" cy="202561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1704320" cy="2025611"/>
            </a:xfrm>
            <a:custGeom>
              <a:avLst/>
              <a:gdLst/>
              <a:ahLst/>
              <a:cxnLst/>
              <a:rect r="r" b="b" t="t" l="l"/>
              <a:pathLst>
                <a:path h="2025611" w="11704320">
                  <a:moveTo>
                    <a:pt x="0" y="0"/>
                  </a:moveTo>
                  <a:lnTo>
                    <a:pt x="11704320" y="0"/>
                  </a:lnTo>
                  <a:lnTo>
                    <a:pt x="11704320" y="2025611"/>
                  </a:lnTo>
                  <a:lnTo>
                    <a:pt x="0" y="20256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0"/>
              <a:ext cx="11704320" cy="202561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7427"/>
                </a:lnSpc>
              </a:pPr>
              <a:r>
                <a:rPr lang="en-US" sz="6189" spc="1268">
                  <a:solidFill>
                    <a:srgbClr val="FFFFFF"/>
                  </a:solidFill>
                  <a:latin typeface="Anton"/>
                  <a:ea typeface="Anton"/>
                  <a:cs typeface="Anton"/>
                  <a:sym typeface="Anton"/>
                </a:rPr>
                <a:t>FACTORES</a:t>
              </a: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028700" y="3181397"/>
            <a:ext cx="3970768" cy="2645524"/>
          </a:xfrm>
          <a:custGeom>
            <a:avLst/>
            <a:gdLst/>
            <a:ahLst/>
            <a:cxnLst/>
            <a:rect r="r" b="b" t="t" l="l"/>
            <a:pathLst>
              <a:path h="2645524" w="3970768">
                <a:moveTo>
                  <a:pt x="0" y="0"/>
                </a:moveTo>
                <a:lnTo>
                  <a:pt x="3970768" y="0"/>
                </a:lnTo>
                <a:lnTo>
                  <a:pt x="3970768" y="2645524"/>
                </a:lnTo>
                <a:lnTo>
                  <a:pt x="0" y="26455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349403" y="3516922"/>
            <a:ext cx="3460673" cy="2309999"/>
          </a:xfrm>
          <a:custGeom>
            <a:avLst/>
            <a:gdLst/>
            <a:ahLst/>
            <a:cxnLst/>
            <a:rect r="r" b="b" t="t" l="l"/>
            <a:pathLst>
              <a:path h="2309999" w="3460673">
                <a:moveTo>
                  <a:pt x="0" y="0"/>
                </a:moveTo>
                <a:lnTo>
                  <a:pt x="3460672" y="0"/>
                </a:lnTo>
                <a:lnTo>
                  <a:pt x="3460672" y="2309999"/>
                </a:lnTo>
                <a:lnTo>
                  <a:pt x="0" y="23099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292665" y="3254156"/>
            <a:ext cx="3861561" cy="2572765"/>
          </a:xfrm>
          <a:custGeom>
            <a:avLst/>
            <a:gdLst/>
            <a:ahLst/>
            <a:cxnLst/>
            <a:rect r="r" b="b" t="t" l="l"/>
            <a:pathLst>
              <a:path h="2572765" w="3861561">
                <a:moveTo>
                  <a:pt x="0" y="0"/>
                </a:moveTo>
                <a:lnTo>
                  <a:pt x="3861561" y="0"/>
                </a:lnTo>
                <a:lnTo>
                  <a:pt x="3861561" y="2572765"/>
                </a:lnTo>
                <a:lnTo>
                  <a:pt x="0" y="25727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186504" y="7195733"/>
            <a:ext cx="4806068" cy="2703413"/>
          </a:xfrm>
          <a:custGeom>
            <a:avLst/>
            <a:gdLst/>
            <a:ahLst/>
            <a:cxnLst/>
            <a:rect r="r" b="b" t="t" l="l"/>
            <a:pathLst>
              <a:path h="2703413" w="4806068">
                <a:moveTo>
                  <a:pt x="0" y="0"/>
                </a:moveTo>
                <a:lnTo>
                  <a:pt x="4806068" y="0"/>
                </a:lnTo>
                <a:lnTo>
                  <a:pt x="4806068" y="2703413"/>
                </a:lnTo>
                <a:lnTo>
                  <a:pt x="0" y="27034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188565" y="7195733"/>
            <a:ext cx="5617626" cy="2703413"/>
          </a:xfrm>
          <a:custGeom>
            <a:avLst/>
            <a:gdLst/>
            <a:ahLst/>
            <a:cxnLst/>
            <a:rect r="r" b="b" t="t" l="l"/>
            <a:pathLst>
              <a:path h="2703413" w="5617626">
                <a:moveTo>
                  <a:pt x="0" y="0"/>
                </a:moveTo>
                <a:lnTo>
                  <a:pt x="5617626" y="0"/>
                </a:lnTo>
                <a:lnTo>
                  <a:pt x="5617626" y="2703413"/>
                </a:lnTo>
                <a:lnTo>
                  <a:pt x="0" y="27034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-26756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2580213" y="2168306"/>
            <a:ext cx="867742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5"/>
              </a:lnSpc>
              <a:spcBef>
                <a:spcPct val="0"/>
              </a:spcBef>
            </a:pPr>
            <a:r>
              <a:rPr lang="en-US" sz="3613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Edad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147860" y="2168306"/>
            <a:ext cx="5992280" cy="1085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5"/>
              </a:lnSpc>
              <a:spcBef>
                <a:spcPct val="0"/>
              </a:spcBef>
            </a:pPr>
            <a:r>
              <a:rPr lang="en-US" sz="3613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Enfermedades metabólicas : Diabetes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3924139" y="2168306"/>
            <a:ext cx="2598613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5"/>
              </a:lnSpc>
              <a:spcBef>
                <a:spcPct val="0"/>
              </a:spcBef>
            </a:pPr>
            <a:r>
              <a:rPr lang="en-US" sz="3613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Altas miopias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200525" y="6485585"/>
            <a:ext cx="2778026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5"/>
              </a:lnSpc>
              <a:spcBef>
                <a:spcPct val="0"/>
              </a:spcBef>
            </a:pPr>
            <a:r>
              <a:rPr lang="en-US" sz="3613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R</a:t>
            </a:r>
            <a:r>
              <a:rPr lang="en-US" sz="3613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adiaciones UV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632215" y="6485585"/>
            <a:ext cx="2730326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5"/>
              </a:lnSpc>
              <a:spcBef>
                <a:spcPct val="0"/>
              </a:spcBef>
            </a:pPr>
            <a:r>
              <a:rPr lang="en-US" sz="3613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Traumatismos 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15734581" y="570966"/>
            <a:ext cx="1902546" cy="1464354"/>
          </a:xfrm>
          <a:custGeom>
            <a:avLst/>
            <a:gdLst/>
            <a:ahLst/>
            <a:cxnLst/>
            <a:rect r="r" b="b" t="t" l="l"/>
            <a:pathLst>
              <a:path h="1464354" w="1902546">
                <a:moveTo>
                  <a:pt x="0" y="0"/>
                </a:moveTo>
                <a:lnTo>
                  <a:pt x="1902546" y="0"/>
                </a:lnTo>
                <a:lnTo>
                  <a:pt x="1902546" y="1464354"/>
                </a:lnTo>
                <a:lnTo>
                  <a:pt x="0" y="14643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7C4C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46010" y="158024"/>
            <a:ext cx="3725185" cy="1615906"/>
          </a:xfrm>
          <a:custGeom>
            <a:avLst/>
            <a:gdLst/>
            <a:ahLst/>
            <a:cxnLst/>
            <a:rect r="r" b="b" t="t" l="l"/>
            <a:pathLst>
              <a:path h="1615906" w="3725185">
                <a:moveTo>
                  <a:pt x="0" y="0"/>
                </a:moveTo>
                <a:lnTo>
                  <a:pt x="3725185" y="0"/>
                </a:lnTo>
                <a:lnTo>
                  <a:pt x="3725185" y="1615907"/>
                </a:lnTo>
                <a:lnTo>
                  <a:pt x="0" y="1615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1527" r="0" b="-6900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058354" y="3226759"/>
            <a:ext cx="12063081" cy="12063081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8C8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71438" lIns="71438" bIns="71438" rIns="71438"/>
            <a:lstStyle/>
            <a:p>
              <a:pPr algn="ctr">
                <a:lnSpc>
                  <a:spcPts val="2756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3533277" y="158024"/>
            <a:ext cx="11221446" cy="2442202"/>
            <a:chOff x="0" y="0"/>
            <a:chExt cx="10149751" cy="220896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149751" cy="2208962"/>
            </a:xfrm>
            <a:custGeom>
              <a:avLst/>
              <a:gdLst/>
              <a:ahLst/>
              <a:cxnLst/>
              <a:rect r="r" b="b" t="t" l="l"/>
              <a:pathLst>
                <a:path h="2208962" w="10149751">
                  <a:moveTo>
                    <a:pt x="0" y="0"/>
                  </a:moveTo>
                  <a:lnTo>
                    <a:pt x="10149751" y="0"/>
                  </a:lnTo>
                  <a:lnTo>
                    <a:pt x="10149751" y="2208962"/>
                  </a:lnTo>
                  <a:lnTo>
                    <a:pt x="0" y="22089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0"/>
              <a:ext cx="10149751" cy="220896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7416"/>
                </a:lnSpc>
              </a:pPr>
              <a:r>
                <a:rPr lang="en-US" sz="6180" spc="1266">
                  <a:solidFill>
                    <a:srgbClr val="FFFFFF"/>
                  </a:solidFill>
                  <a:latin typeface="Anton"/>
                  <a:ea typeface="Anton"/>
                  <a:cs typeface="Anton"/>
                  <a:sym typeface="Anton"/>
                </a:rPr>
                <a:t>EXÁMENES DE DIAGNÓSTICO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3061286" y="4457740"/>
            <a:ext cx="5502232" cy="5502232"/>
            <a:chOff x="0" y="0"/>
            <a:chExt cx="13716000" cy="13716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3"/>
              <a:stretch>
                <a:fillRect l="-38888" t="0" r="-38888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508353" y="4240679"/>
            <a:ext cx="5719293" cy="5719293"/>
            <a:chOff x="0" y="0"/>
            <a:chExt cx="13716000" cy="13716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4"/>
              <a:stretch>
                <a:fillRect l="-24456" t="0" r="-24456" b="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1247229" y="2600227"/>
            <a:ext cx="16012071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6938" indent="-368469" lvl="1">
              <a:lnSpc>
                <a:spcPts val="4095"/>
              </a:lnSpc>
              <a:buAutoNum type="arabicPeriod" startAt="1"/>
            </a:pPr>
            <a:r>
              <a:rPr lang="en-US" sz="3413" spc="682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ANAMNESIS DETALLADA: </a:t>
            </a:r>
          </a:p>
          <a:p>
            <a:pPr algn="l">
              <a:lnSpc>
                <a:spcPts val="4095"/>
              </a:lnSpc>
            </a:pPr>
            <a:r>
              <a:rPr lang="en-US" sz="3413" spc="682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C</a:t>
            </a:r>
            <a:r>
              <a:rPr lang="en-US" sz="3413" spc="682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ausas, antecedentes, tratamientos.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5734581" y="570966"/>
            <a:ext cx="1902546" cy="1464354"/>
          </a:xfrm>
          <a:custGeom>
            <a:avLst/>
            <a:gdLst/>
            <a:ahLst/>
            <a:cxnLst/>
            <a:rect r="r" b="b" t="t" l="l"/>
            <a:pathLst>
              <a:path h="1464354" w="1902546">
                <a:moveTo>
                  <a:pt x="0" y="0"/>
                </a:moveTo>
                <a:lnTo>
                  <a:pt x="1902546" y="0"/>
                </a:lnTo>
                <a:lnTo>
                  <a:pt x="1902546" y="1464354"/>
                </a:lnTo>
                <a:lnTo>
                  <a:pt x="0" y="14643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7C4C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46010" y="158024"/>
            <a:ext cx="3725185" cy="1615906"/>
          </a:xfrm>
          <a:custGeom>
            <a:avLst/>
            <a:gdLst/>
            <a:ahLst/>
            <a:cxnLst/>
            <a:rect r="r" b="b" t="t" l="l"/>
            <a:pathLst>
              <a:path h="1615906" w="3725185">
                <a:moveTo>
                  <a:pt x="0" y="0"/>
                </a:moveTo>
                <a:lnTo>
                  <a:pt x="3725185" y="0"/>
                </a:lnTo>
                <a:lnTo>
                  <a:pt x="3725185" y="1615907"/>
                </a:lnTo>
                <a:lnTo>
                  <a:pt x="0" y="1615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1527" r="0" b="-6900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058354" y="3226759"/>
            <a:ext cx="12063081" cy="12063081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8C8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71438" lIns="71438" bIns="71438" rIns="71438"/>
            <a:lstStyle/>
            <a:p>
              <a:pPr algn="ctr">
                <a:lnSpc>
                  <a:spcPts val="2756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3533277" y="158024"/>
            <a:ext cx="11221446" cy="2442202"/>
            <a:chOff x="0" y="0"/>
            <a:chExt cx="10149751" cy="220896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149751" cy="2208962"/>
            </a:xfrm>
            <a:custGeom>
              <a:avLst/>
              <a:gdLst/>
              <a:ahLst/>
              <a:cxnLst/>
              <a:rect r="r" b="b" t="t" l="l"/>
              <a:pathLst>
                <a:path h="2208962" w="10149751">
                  <a:moveTo>
                    <a:pt x="0" y="0"/>
                  </a:moveTo>
                  <a:lnTo>
                    <a:pt x="10149751" y="0"/>
                  </a:lnTo>
                  <a:lnTo>
                    <a:pt x="10149751" y="2208962"/>
                  </a:lnTo>
                  <a:lnTo>
                    <a:pt x="0" y="22089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0"/>
              <a:ext cx="10149751" cy="220896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7416"/>
                </a:lnSpc>
              </a:pPr>
              <a:r>
                <a:rPr lang="en-US" sz="6180" spc="1266">
                  <a:solidFill>
                    <a:srgbClr val="FFFFFF"/>
                  </a:solidFill>
                  <a:latin typeface="Anton"/>
                  <a:ea typeface="Anton"/>
                  <a:cs typeface="Anton"/>
                  <a:sym typeface="Anton"/>
                </a:rPr>
                <a:t>EXÁMENES DE DIAGNÓSTICO</a:t>
              </a: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8467706" y="5455585"/>
            <a:ext cx="3507659" cy="3507659"/>
          </a:xfrm>
          <a:custGeom>
            <a:avLst/>
            <a:gdLst/>
            <a:ahLst/>
            <a:cxnLst/>
            <a:rect r="r" b="b" t="t" l="l"/>
            <a:pathLst>
              <a:path h="3507659" w="3507659">
                <a:moveTo>
                  <a:pt x="0" y="0"/>
                </a:moveTo>
                <a:lnTo>
                  <a:pt x="3507659" y="0"/>
                </a:lnTo>
                <a:lnTo>
                  <a:pt x="3507659" y="3507659"/>
                </a:lnTo>
                <a:lnTo>
                  <a:pt x="0" y="35076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554449" y="4074279"/>
            <a:ext cx="4535445" cy="5651645"/>
          </a:xfrm>
          <a:custGeom>
            <a:avLst/>
            <a:gdLst/>
            <a:ahLst/>
            <a:cxnLst/>
            <a:rect r="r" b="b" t="t" l="l"/>
            <a:pathLst>
              <a:path h="5651645" w="4535445">
                <a:moveTo>
                  <a:pt x="0" y="0"/>
                </a:moveTo>
                <a:lnTo>
                  <a:pt x="4535445" y="0"/>
                </a:lnTo>
                <a:lnTo>
                  <a:pt x="4535445" y="5651645"/>
                </a:lnTo>
                <a:lnTo>
                  <a:pt x="0" y="56516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47229" y="5432518"/>
            <a:ext cx="6346057" cy="3553792"/>
          </a:xfrm>
          <a:custGeom>
            <a:avLst/>
            <a:gdLst/>
            <a:ahLst/>
            <a:cxnLst/>
            <a:rect r="r" b="b" t="t" l="l"/>
            <a:pathLst>
              <a:path h="3553792" w="6346057">
                <a:moveTo>
                  <a:pt x="0" y="0"/>
                </a:moveTo>
                <a:lnTo>
                  <a:pt x="6346057" y="0"/>
                </a:lnTo>
                <a:lnTo>
                  <a:pt x="6346057" y="3553792"/>
                </a:lnTo>
                <a:lnTo>
                  <a:pt x="0" y="35537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247229" y="2600227"/>
            <a:ext cx="16012071" cy="2571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95"/>
              </a:lnSpc>
            </a:pPr>
            <a:r>
              <a:rPr lang="en-US" sz="3413" spc="682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2. AGUDEZA VISUAL: </a:t>
            </a:r>
          </a:p>
          <a:p>
            <a:pPr algn="l">
              <a:lnSpc>
                <a:spcPts val="4095"/>
              </a:lnSpc>
            </a:pPr>
            <a:r>
              <a:rPr lang="en-US" sz="3413" spc="682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Capacidad d</a:t>
            </a:r>
            <a:r>
              <a:rPr lang="en-US" sz="3413" spc="682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el sistema visual para detectar e identificar objetos a determinada distancia </a:t>
            </a:r>
          </a:p>
          <a:p>
            <a:pPr algn="l">
              <a:lnSpc>
                <a:spcPts val="4095"/>
              </a:lnSpc>
            </a:pPr>
            <a:r>
              <a:rPr lang="en-US" sz="3413" spc="682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Se usa optotipos, cartilla de Snellen</a:t>
            </a:r>
          </a:p>
          <a:p>
            <a:pPr algn="l">
              <a:lnSpc>
                <a:spcPts val="4095"/>
              </a:lnSpc>
            </a:pP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5734581" y="570966"/>
            <a:ext cx="1902546" cy="1464354"/>
          </a:xfrm>
          <a:custGeom>
            <a:avLst/>
            <a:gdLst/>
            <a:ahLst/>
            <a:cxnLst/>
            <a:rect r="r" b="b" t="t" l="l"/>
            <a:pathLst>
              <a:path h="1464354" w="1902546">
                <a:moveTo>
                  <a:pt x="0" y="0"/>
                </a:moveTo>
                <a:lnTo>
                  <a:pt x="1902546" y="0"/>
                </a:lnTo>
                <a:lnTo>
                  <a:pt x="1902546" y="1464354"/>
                </a:lnTo>
                <a:lnTo>
                  <a:pt x="0" y="14643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7C4C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46010" y="158024"/>
            <a:ext cx="3725185" cy="1615906"/>
          </a:xfrm>
          <a:custGeom>
            <a:avLst/>
            <a:gdLst/>
            <a:ahLst/>
            <a:cxnLst/>
            <a:rect r="r" b="b" t="t" l="l"/>
            <a:pathLst>
              <a:path h="1615906" w="3725185">
                <a:moveTo>
                  <a:pt x="0" y="0"/>
                </a:moveTo>
                <a:lnTo>
                  <a:pt x="3725185" y="0"/>
                </a:lnTo>
                <a:lnTo>
                  <a:pt x="3725185" y="1615907"/>
                </a:lnTo>
                <a:lnTo>
                  <a:pt x="0" y="1615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1527" r="0" b="-6900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058354" y="3226759"/>
            <a:ext cx="12063081" cy="12063081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8C8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71438" lIns="71438" bIns="71438" rIns="71438"/>
            <a:lstStyle/>
            <a:p>
              <a:pPr algn="ctr">
                <a:lnSpc>
                  <a:spcPts val="2756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3533277" y="158024"/>
            <a:ext cx="11221446" cy="2442202"/>
            <a:chOff x="0" y="0"/>
            <a:chExt cx="10149751" cy="220896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149751" cy="2208962"/>
            </a:xfrm>
            <a:custGeom>
              <a:avLst/>
              <a:gdLst/>
              <a:ahLst/>
              <a:cxnLst/>
              <a:rect r="r" b="b" t="t" l="l"/>
              <a:pathLst>
                <a:path h="2208962" w="10149751">
                  <a:moveTo>
                    <a:pt x="0" y="0"/>
                  </a:moveTo>
                  <a:lnTo>
                    <a:pt x="10149751" y="0"/>
                  </a:lnTo>
                  <a:lnTo>
                    <a:pt x="10149751" y="2208962"/>
                  </a:lnTo>
                  <a:lnTo>
                    <a:pt x="0" y="22089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0"/>
              <a:ext cx="10149751" cy="220896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7416"/>
                </a:lnSpc>
              </a:pPr>
              <a:r>
                <a:rPr lang="en-US" sz="6180" spc="1266">
                  <a:solidFill>
                    <a:srgbClr val="FFFFFF"/>
                  </a:solidFill>
                  <a:latin typeface="Anton"/>
                  <a:ea typeface="Anton"/>
                  <a:cs typeface="Anton"/>
                  <a:sym typeface="Anton"/>
                </a:rPr>
                <a:t>EXÁMENES DE DIAGNÓSTICO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3061286" y="4457740"/>
            <a:ext cx="5502232" cy="5502232"/>
            <a:chOff x="0" y="0"/>
            <a:chExt cx="13716000" cy="13716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508353" y="4240679"/>
            <a:ext cx="5719293" cy="5719293"/>
            <a:chOff x="0" y="0"/>
            <a:chExt cx="13716000" cy="13716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3716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25046" r="0" b="-25046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1247229" y="2600227"/>
            <a:ext cx="16012071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95"/>
              </a:lnSpc>
            </a:pPr>
            <a:r>
              <a:rPr lang="en-US" sz="3413" spc="682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3.BIOMICROSCOPIA: </a:t>
            </a:r>
          </a:p>
          <a:p>
            <a:pPr algn="l">
              <a:lnSpc>
                <a:spcPts val="4095"/>
              </a:lnSpc>
            </a:pPr>
            <a:r>
              <a:rPr lang="en-US" sz="3413" spc="682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Permite observar con gran aumento y detalle las estructuras anteriores y medias del ojo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5734581" y="570966"/>
            <a:ext cx="1902546" cy="1464354"/>
          </a:xfrm>
          <a:custGeom>
            <a:avLst/>
            <a:gdLst/>
            <a:ahLst/>
            <a:cxnLst/>
            <a:rect r="r" b="b" t="t" l="l"/>
            <a:pathLst>
              <a:path h="1464354" w="1902546">
                <a:moveTo>
                  <a:pt x="0" y="0"/>
                </a:moveTo>
                <a:lnTo>
                  <a:pt x="1902546" y="0"/>
                </a:lnTo>
                <a:lnTo>
                  <a:pt x="1902546" y="1464354"/>
                </a:lnTo>
                <a:lnTo>
                  <a:pt x="0" y="14643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7C4C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46010" y="158024"/>
            <a:ext cx="3725185" cy="1615906"/>
          </a:xfrm>
          <a:custGeom>
            <a:avLst/>
            <a:gdLst/>
            <a:ahLst/>
            <a:cxnLst/>
            <a:rect r="r" b="b" t="t" l="l"/>
            <a:pathLst>
              <a:path h="1615906" w="3725185">
                <a:moveTo>
                  <a:pt x="0" y="0"/>
                </a:moveTo>
                <a:lnTo>
                  <a:pt x="3725185" y="0"/>
                </a:lnTo>
                <a:lnTo>
                  <a:pt x="3725185" y="1615907"/>
                </a:lnTo>
                <a:lnTo>
                  <a:pt x="0" y="1615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1527" r="0" b="-6900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058354" y="3226759"/>
            <a:ext cx="12063081" cy="12063081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8C8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71438" lIns="71438" bIns="71438" rIns="71438"/>
            <a:lstStyle/>
            <a:p>
              <a:pPr algn="ctr">
                <a:lnSpc>
                  <a:spcPts val="2756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3533277" y="158024"/>
            <a:ext cx="11221446" cy="2442202"/>
            <a:chOff x="0" y="0"/>
            <a:chExt cx="10149751" cy="220896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149751" cy="2208962"/>
            </a:xfrm>
            <a:custGeom>
              <a:avLst/>
              <a:gdLst/>
              <a:ahLst/>
              <a:cxnLst/>
              <a:rect r="r" b="b" t="t" l="l"/>
              <a:pathLst>
                <a:path h="2208962" w="10149751">
                  <a:moveTo>
                    <a:pt x="0" y="0"/>
                  </a:moveTo>
                  <a:lnTo>
                    <a:pt x="10149751" y="0"/>
                  </a:lnTo>
                  <a:lnTo>
                    <a:pt x="10149751" y="2208962"/>
                  </a:lnTo>
                  <a:lnTo>
                    <a:pt x="0" y="22089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0"/>
              <a:ext cx="10149751" cy="220896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7416"/>
                </a:lnSpc>
              </a:pPr>
              <a:r>
                <a:rPr lang="en-US" sz="6180" spc="1266">
                  <a:solidFill>
                    <a:srgbClr val="FFFFFF"/>
                  </a:solidFill>
                  <a:latin typeface="Anton"/>
                  <a:ea typeface="Anton"/>
                  <a:cs typeface="Anton"/>
                  <a:sym typeface="Anton"/>
                </a:rPr>
                <a:t>EXÁMENES DE DIAGNÓSTICO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346010" y="7821585"/>
            <a:ext cx="8797990" cy="2196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12470" indent="-356235" lvl="1">
              <a:lnSpc>
                <a:spcPts val="5940"/>
              </a:lnSpc>
              <a:buFont typeface="Arial"/>
              <a:buChar char="•"/>
            </a:pPr>
            <a:r>
              <a:rPr lang="en-US" sz="33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M</a:t>
            </a:r>
            <a:r>
              <a:rPr lang="en-US" sz="33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ide presión intraocular</a:t>
            </a:r>
          </a:p>
          <a:p>
            <a:pPr algn="l" marL="712470" indent="-356235" lvl="1">
              <a:lnSpc>
                <a:spcPts val="5940"/>
              </a:lnSpc>
              <a:buFont typeface="Arial"/>
              <a:buChar char="•"/>
            </a:pPr>
            <a:r>
              <a:rPr lang="en-US" sz="33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Aplicar anestesia, higiene y contención emocional</a:t>
            </a:r>
          </a:p>
        </p:txBody>
      </p:sp>
      <p:sp>
        <p:nvSpPr>
          <p:cNvPr name="AutoShape 10" id="10"/>
          <p:cNvSpPr/>
          <p:nvPr/>
        </p:nvSpPr>
        <p:spPr>
          <a:xfrm flipH="true">
            <a:off x="9144000" y="2349323"/>
            <a:ext cx="0" cy="6945716"/>
          </a:xfrm>
          <a:prstGeom prst="line">
            <a:avLst/>
          </a:prstGeom>
          <a:ln cap="flat" w="38100">
            <a:solidFill>
              <a:srgbClr val="FFFFFF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Freeform 11" id="11"/>
          <p:cNvSpPr/>
          <p:nvPr/>
        </p:nvSpPr>
        <p:spPr>
          <a:xfrm flipH="false" flipV="false" rot="0">
            <a:off x="9165850" y="3604506"/>
            <a:ext cx="1902893" cy="1074626"/>
          </a:xfrm>
          <a:custGeom>
            <a:avLst/>
            <a:gdLst/>
            <a:ahLst/>
            <a:cxnLst/>
            <a:rect r="r" b="b" t="t" l="l"/>
            <a:pathLst>
              <a:path h="1074626" w="1902893">
                <a:moveTo>
                  <a:pt x="0" y="0"/>
                </a:moveTo>
                <a:lnTo>
                  <a:pt x="1902893" y="0"/>
                </a:lnTo>
                <a:lnTo>
                  <a:pt x="1902893" y="1074626"/>
                </a:lnTo>
                <a:lnTo>
                  <a:pt x="0" y="107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824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28700" y="3604506"/>
            <a:ext cx="7121729" cy="3923439"/>
          </a:xfrm>
          <a:custGeom>
            <a:avLst/>
            <a:gdLst/>
            <a:ahLst/>
            <a:cxnLst/>
            <a:rect r="r" b="b" t="t" l="l"/>
            <a:pathLst>
              <a:path h="3923439" w="7121729">
                <a:moveTo>
                  <a:pt x="0" y="0"/>
                </a:moveTo>
                <a:lnTo>
                  <a:pt x="7121729" y="0"/>
                </a:lnTo>
                <a:lnTo>
                  <a:pt x="7121729" y="3923439"/>
                </a:lnTo>
                <a:lnTo>
                  <a:pt x="0" y="39234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6848" r="0" b="-16869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1437363" y="3332153"/>
            <a:ext cx="5821937" cy="4468146"/>
          </a:xfrm>
          <a:custGeom>
            <a:avLst/>
            <a:gdLst/>
            <a:ahLst/>
            <a:cxnLst/>
            <a:rect r="r" b="b" t="t" l="l"/>
            <a:pathLst>
              <a:path h="4468146" w="5821937">
                <a:moveTo>
                  <a:pt x="0" y="0"/>
                </a:moveTo>
                <a:lnTo>
                  <a:pt x="5821937" y="0"/>
                </a:lnTo>
                <a:lnTo>
                  <a:pt x="5821937" y="4468146"/>
                </a:lnTo>
                <a:lnTo>
                  <a:pt x="0" y="44681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674092" y="2718681"/>
            <a:ext cx="8260822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95"/>
              </a:lnSpc>
            </a:pPr>
            <a:r>
              <a:rPr lang="en-US" sz="3413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4. Tonometría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367857" y="2718681"/>
            <a:ext cx="7397254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95"/>
              </a:lnSpc>
            </a:pPr>
            <a:r>
              <a:rPr lang="en-US" sz="3413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5. Oftalmoscopia directa e indirecta </a:t>
            </a:r>
          </a:p>
          <a:p>
            <a:pPr algn="ctr">
              <a:lnSpc>
                <a:spcPts val="4095"/>
              </a:lnSpc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10117297" y="7812060"/>
            <a:ext cx="7448550" cy="14829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6938" indent="-368469" lvl="1">
              <a:lnSpc>
                <a:spcPts val="6143"/>
              </a:lnSpc>
              <a:buFont typeface="Arial"/>
              <a:buChar char="•"/>
            </a:pPr>
            <a:r>
              <a:rPr lang="en-US" sz="3413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Visua</a:t>
            </a:r>
            <a:r>
              <a:rPr lang="en-US" sz="3413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liz</a:t>
            </a:r>
            <a:r>
              <a:rPr lang="en-US" sz="3413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a fondo de ojo :periferie retinal</a:t>
            </a:r>
          </a:p>
          <a:p>
            <a:pPr algn="l" marL="736938" indent="-368469" lvl="1">
              <a:lnSpc>
                <a:spcPts val="6143"/>
              </a:lnSpc>
              <a:buFont typeface="Arial"/>
              <a:buChar char="•"/>
            </a:pPr>
            <a:r>
              <a:rPr lang="en-US" sz="3413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Dilatar pupila y explicar efectos 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5734581" y="570966"/>
            <a:ext cx="1902546" cy="1464354"/>
          </a:xfrm>
          <a:custGeom>
            <a:avLst/>
            <a:gdLst/>
            <a:ahLst/>
            <a:cxnLst/>
            <a:rect r="r" b="b" t="t" l="l"/>
            <a:pathLst>
              <a:path h="1464354" w="1902546">
                <a:moveTo>
                  <a:pt x="0" y="0"/>
                </a:moveTo>
                <a:lnTo>
                  <a:pt x="1902546" y="0"/>
                </a:lnTo>
                <a:lnTo>
                  <a:pt x="1902546" y="1464354"/>
                </a:lnTo>
                <a:lnTo>
                  <a:pt x="0" y="14643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7C4C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46010" y="158024"/>
            <a:ext cx="3725185" cy="1615906"/>
          </a:xfrm>
          <a:custGeom>
            <a:avLst/>
            <a:gdLst/>
            <a:ahLst/>
            <a:cxnLst/>
            <a:rect r="r" b="b" t="t" l="l"/>
            <a:pathLst>
              <a:path h="1615906" w="3725185">
                <a:moveTo>
                  <a:pt x="0" y="0"/>
                </a:moveTo>
                <a:lnTo>
                  <a:pt x="3725185" y="0"/>
                </a:lnTo>
                <a:lnTo>
                  <a:pt x="3725185" y="1615907"/>
                </a:lnTo>
                <a:lnTo>
                  <a:pt x="0" y="1615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1527" r="0" b="-6900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058354" y="3226759"/>
            <a:ext cx="12063081" cy="12063081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8C8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71438" lIns="71438" bIns="71438" rIns="71438"/>
            <a:lstStyle/>
            <a:p>
              <a:pPr algn="ctr">
                <a:lnSpc>
                  <a:spcPts val="2756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3533277" y="138974"/>
            <a:ext cx="11221446" cy="2442202"/>
            <a:chOff x="0" y="0"/>
            <a:chExt cx="10149751" cy="220896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149751" cy="2208962"/>
            </a:xfrm>
            <a:custGeom>
              <a:avLst/>
              <a:gdLst/>
              <a:ahLst/>
              <a:cxnLst/>
              <a:rect r="r" b="b" t="t" l="l"/>
              <a:pathLst>
                <a:path h="2208962" w="10149751">
                  <a:moveTo>
                    <a:pt x="0" y="0"/>
                  </a:moveTo>
                  <a:lnTo>
                    <a:pt x="10149751" y="0"/>
                  </a:lnTo>
                  <a:lnTo>
                    <a:pt x="10149751" y="2208962"/>
                  </a:lnTo>
                  <a:lnTo>
                    <a:pt x="0" y="22089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0"/>
              <a:ext cx="10149751" cy="220896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7416"/>
                </a:lnSpc>
              </a:pPr>
              <a:r>
                <a:rPr lang="en-US" sz="6180" spc="1266">
                  <a:solidFill>
                    <a:srgbClr val="FFFFFF"/>
                  </a:solidFill>
                  <a:latin typeface="Anton"/>
                  <a:ea typeface="Anton"/>
                  <a:cs typeface="Anton"/>
                  <a:sym typeface="Anton"/>
                </a:rPr>
                <a:t>EXÁMENES DE DIAGNÓSTICO</a:t>
              </a: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197017" y="3548183"/>
            <a:ext cx="6640019" cy="4025302"/>
          </a:xfrm>
          <a:custGeom>
            <a:avLst/>
            <a:gdLst/>
            <a:ahLst/>
            <a:cxnLst/>
            <a:rect r="r" b="b" t="t" l="l"/>
            <a:pathLst>
              <a:path h="4025302" w="6640019">
                <a:moveTo>
                  <a:pt x="0" y="0"/>
                </a:moveTo>
                <a:lnTo>
                  <a:pt x="6640019" y="0"/>
                </a:lnTo>
                <a:lnTo>
                  <a:pt x="6640019" y="4025302"/>
                </a:lnTo>
                <a:lnTo>
                  <a:pt x="0" y="40253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451" t="-187956" r="0" b="-27600"/>
            </a:stretch>
          </a:blipFill>
        </p:spPr>
      </p:sp>
      <p:sp>
        <p:nvSpPr>
          <p:cNvPr name="AutoShape 10" id="10"/>
          <p:cNvSpPr/>
          <p:nvPr/>
        </p:nvSpPr>
        <p:spPr>
          <a:xfrm flipH="true">
            <a:off x="9144000" y="2581177"/>
            <a:ext cx="0" cy="6945716"/>
          </a:xfrm>
          <a:prstGeom prst="line">
            <a:avLst/>
          </a:prstGeom>
          <a:ln cap="flat" w="38100">
            <a:solidFill>
              <a:srgbClr val="FFFFFF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Freeform 11" id="11"/>
          <p:cNvSpPr/>
          <p:nvPr/>
        </p:nvSpPr>
        <p:spPr>
          <a:xfrm flipH="false" flipV="false" rot="0">
            <a:off x="10448925" y="2953033"/>
            <a:ext cx="6640969" cy="5166674"/>
          </a:xfrm>
          <a:custGeom>
            <a:avLst/>
            <a:gdLst/>
            <a:ahLst/>
            <a:cxnLst/>
            <a:rect r="r" b="b" t="t" l="l"/>
            <a:pathLst>
              <a:path h="5166674" w="6640969">
                <a:moveTo>
                  <a:pt x="0" y="0"/>
                </a:moveTo>
                <a:lnTo>
                  <a:pt x="6640969" y="0"/>
                </a:lnTo>
                <a:lnTo>
                  <a:pt x="6640969" y="5166674"/>
                </a:lnTo>
                <a:lnTo>
                  <a:pt x="0" y="51666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506823" y="2953033"/>
            <a:ext cx="8260822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95"/>
              </a:lnSpc>
            </a:pPr>
            <a:r>
              <a:rPr lang="en-US" sz="3413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6</a:t>
            </a:r>
            <a:r>
              <a:rPr lang="en-US" sz="3413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. Ecografía ocular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46010" y="8043913"/>
            <a:ext cx="8100938" cy="14829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6938" indent="-368469" lvl="1">
              <a:lnSpc>
                <a:spcPts val="6143"/>
              </a:lnSpc>
              <a:buFont typeface="Arial"/>
              <a:buChar char="•"/>
            </a:pPr>
            <a:r>
              <a:rPr lang="en-US" sz="3413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Diagnóstico cuando hay opacidad severa</a:t>
            </a:r>
          </a:p>
          <a:p>
            <a:pPr algn="l" marL="736938" indent="-368469" lvl="1">
              <a:lnSpc>
                <a:spcPts val="6143"/>
              </a:lnSpc>
              <a:buFont typeface="Arial"/>
              <a:buChar char="•"/>
            </a:pPr>
            <a:r>
              <a:rPr lang="en-US" sz="3413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Higiene, tranquilidad y evitar movimientos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5734581" y="570966"/>
            <a:ext cx="1902546" cy="1464354"/>
          </a:xfrm>
          <a:custGeom>
            <a:avLst/>
            <a:gdLst/>
            <a:ahLst/>
            <a:cxnLst/>
            <a:rect r="r" b="b" t="t" l="l"/>
            <a:pathLst>
              <a:path h="1464354" w="1902546">
                <a:moveTo>
                  <a:pt x="0" y="0"/>
                </a:moveTo>
                <a:lnTo>
                  <a:pt x="1902546" y="0"/>
                </a:lnTo>
                <a:lnTo>
                  <a:pt x="1902546" y="1464354"/>
                </a:lnTo>
                <a:lnTo>
                  <a:pt x="0" y="14643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DAGvEXSShKQ</dc:identifier>
  <dcterms:modified xsi:type="dcterms:W3CDTF">2011-08-01T06:04:30Z</dcterms:modified>
  <cp:revision>1</cp:revision>
  <dc:title>Exposicion_Catarata_Enfermeria.pptx</dc:title>
</cp:coreProperties>
</file>