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6" r:id="rId5"/>
    <p:sldId id="287" r:id="rId6"/>
    <p:sldId id="288" r:id="rId7"/>
    <p:sldId id="284" r:id="rId8"/>
    <p:sldId id="289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C0E73-88DA-4D05-B1FF-C0D76111572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A5E60EC-4F7D-46B5-A56F-52933234836D}">
      <dgm:prSet phldrT="[Texto]"/>
      <dgm:spPr/>
      <dgm:t>
        <a:bodyPr/>
        <a:lstStyle/>
        <a:p>
          <a:pPr algn="just"/>
          <a:r>
            <a:rPr lang="es-ES" dirty="0" smtClean="0">
              <a:latin typeface="Albertus MT Lt" pitchFamily="2" charset="0"/>
            </a:rPr>
            <a:t>Aumento de la demanda: La población está envejeciendo y la prevalencia de enfermedades oculares como la degeneración macular asociada a la edad, la retinopatía diabética y el glaucoma está en aumento, lo que genera una mayor necesidad de servicios de atención ocular.</a:t>
          </a:r>
          <a:endParaRPr lang="es-ES" dirty="0"/>
        </a:p>
      </dgm:t>
    </dgm:pt>
    <dgm:pt modelId="{2F180C36-2325-491B-863A-B99B6E4DD7EE}" type="parTrans" cxnId="{10079978-0133-4192-9C57-8EC65BDB3B32}">
      <dgm:prSet/>
      <dgm:spPr/>
      <dgm:t>
        <a:bodyPr/>
        <a:lstStyle/>
        <a:p>
          <a:endParaRPr lang="es-ES"/>
        </a:p>
      </dgm:t>
    </dgm:pt>
    <dgm:pt modelId="{8D7F3F5E-9648-4582-B5EB-EF12C1DE3CA1}" type="sibTrans" cxnId="{10079978-0133-4192-9C57-8EC65BDB3B32}">
      <dgm:prSet/>
      <dgm:spPr/>
      <dgm:t>
        <a:bodyPr/>
        <a:lstStyle/>
        <a:p>
          <a:endParaRPr lang="es-ES"/>
        </a:p>
      </dgm:t>
    </dgm:pt>
    <dgm:pt modelId="{D5D90C02-3B02-4D33-8913-351D43706488}">
      <dgm:prSet phldrT="[Texto]"/>
      <dgm:spPr/>
      <dgm:t>
        <a:bodyPr/>
        <a:lstStyle/>
        <a:p>
          <a:pPr algn="ctr"/>
          <a:r>
            <a:rPr lang="es-ES" dirty="0" smtClean="0">
              <a:latin typeface="Albertus MT Lt" pitchFamily="2" charset="0"/>
            </a:rPr>
            <a:t>Formación especializada: La atención oftalmológica requiere conocimientos y habilidades específicas, y existe la necesidad de ampliar la formación de enfermeras en esta área. </a:t>
          </a:r>
          <a:endParaRPr lang="es-ES" dirty="0"/>
        </a:p>
      </dgm:t>
    </dgm:pt>
    <dgm:pt modelId="{CEA0DDB7-0FDA-417A-B96C-99F2429278B2}" type="parTrans" cxnId="{3ED8F351-3D5F-428C-844C-62207F37CF77}">
      <dgm:prSet/>
      <dgm:spPr/>
      <dgm:t>
        <a:bodyPr/>
        <a:lstStyle/>
        <a:p>
          <a:endParaRPr lang="es-ES"/>
        </a:p>
      </dgm:t>
    </dgm:pt>
    <dgm:pt modelId="{B286E868-697E-473B-A029-165E54ABB340}" type="sibTrans" cxnId="{3ED8F351-3D5F-428C-844C-62207F37CF77}">
      <dgm:prSet/>
      <dgm:spPr/>
      <dgm:t>
        <a:bodyPr/>
        <a:lstStyle/>
        <a:p>
          <a:endParaRPr lang="es-ES"/>
        </a:p>
      </dgm:t>
    </dgm:pt>
    <dgm:pt modelId="{2F4B68AE-9845-4FFC-85EA-05DFFD1A17FD}">
      <dgm:prSet custT="1"/>
      <dgm:spPr/>
      <dgm:t>
        <a:bodyPr/>
        <a:lstStyle/>
        <a:p>
          <a:pPr algn="ctr"/>
          <a:r>
            <a:rPr lang="es-ES" sz="1500" dirty="0" smtClean="0">
              <a:latin typeface="Albertus MT Lt" pitchFamily="2" charset="0"/>
            </a:rPr>
            <a:t>      Tecnología en constante evolución: La oftalmología avanza rápidamente con nuevas tecnologías y tratamientos, lo que requiere que las enfermeras se actualicen continuamente para brindar una atención efectiva. </a:t>
          </a:r>
          <a:endParaRPr lang="es-ES" sz="1500" dirty="0" smtClean="0">
            <a:latin typeface="Albertus MT Lt" pitchFamily="2" charset="0"/>
          </a:endParaRPr>
        </a:p>
      </dgm:t>
    </dgm:pt>
    <dgm:pt modelId="{E9725830-067E-4455-AA04-B6E93DD3F20C}" type="parTrans" cxnId="{3860763A-5C0E-4FB4-8B9C-5C6FB9442100}">
      <dgm:prSet/>
      <dgm:spPr/>
      <dgm:t>
        <a:bodyPr/>
        <a:lstStyle/>
        <a:p>
          <a:endParaRPr lang="es-ES"/>
        </a:p>
      </dgm:t>
    </dgm:pt>
    <dgm:pt modelId="{12903516-8CF1-492D-9D89-BACA3ACBBDD8}" type="sibTrans" cxnId="{3860763A-5C0E-4FB4-8B9C-5C6FB9442100}">
      <dgm:prSet/>
      <dgm:spPr/>
      <dgm:t>
        <a:bodyPr/>
        <a:lstStyle/>
        <a:p>
          <a:endParaRPr lang="es-ES"/>
        </a:p>
      </dgm:t>
    </dgm:pt>
    <dgm:pt modelId="{0CFC4BCB-3533-4B64-9F67-392C9B9E10CD}">
      <dgm:prSet custT="1"/>
      <dgm:spPr/>
      <dgm:t>
        <a:bodyPr/>
        <a:lstStyle/>
        <a:p>
          <a:r>
            <a:rPr lang="es-ES" sz="1500" dirty="0" smtClean="0">
              <a:latin typeface="Albertus MT Lt" pitchFamily="2" charset="0"/>
            </a:rPr>
            <a:t>Coordinación con otros profesionales: La enfermería oftalmológica trabaja en colaboración con oftalmólogos, optometristas y otros profesionales de la salud, lo que requiere una buena comunicación y coordinación. </a:t>
          </a:r>
          <a:endParaRPr lang="es-ES" sz="1500" dirty="0" smtClean="0">
            <a:latin typeface="Albertus MT Lt" pitchFamily="2" charset="0"/>
          </a:endParaRPr>
        </a:p>
      </dgm:t>
    </dgm:pt>
    <dgm:pt modelId="{1258482F-7EE7-437A-BD04-9B9F8D011BC5}" type="parTrans" cxnId="{A8E81385-EAC9-4E8E-8954-21CBD45BD2CB}">
      <dgm:prSet/>
      <dgm:spPr/>
      <dgm:t>
        <a:bodyPr/>
        <a:lstStyle/>
        <a:p>
          <a:endParaRPr lang="es-ES"/>
        </a:p>
      </dgm:t>
    </dgm:pt>
    <dgm:pt modelId="{0893B58E-CE57-4A9C-A4A0-0601D8CC82EA}" type="sibTrans" cxnId="{A8E81385-EAC9-4E8E-8954-21CBD45BD2CB}">
      <dgm:prSet/>
      <dgm:spPr/>
      <dgm:t>
        <a:bodyPr/>
        <a:lstStyle/>
        <a:p>
          <a:endParaRPr lang="es-ES"/>
        </a:p>
      </dgm:t>
    </dgm:pt>
    <dgm:pt modelId="{8510A3AA-AB0C-49F6-89A8-4644C385845B}">
      <dgm:prSet/>
      <dgm:spPr/>
      <dgm:t>
        <a:bodyPr/>
        <a:lstStyle/>
        <a:p>
          <a:pPr algn="ctr"/>
          <a:r>
            <a:rPr lang="es-ES" dirty="0" smtClean="0">
              <a:latin typeface="Albertus MT Lt" pitchFamily="2" charset="0"/>
            </a:rPr>
            <a:t>Educación al paciente: Las enfermeras juegan un papel crucial en la educación del paciente sobre el cuidado de sus ojos y la prevención de enfermedades oculares. </a:t>
          </a:r>
          <a:endParaRPr lang="es-ES" dirty="0" smtClean="0">
            <a:latin typeface="Albertus MT Lt" pitchFamily="2" charset="0"/>
          </a:endParaRPr>
        </a:p>
      </dgm:t>
    </dgm:pt>
    <dgm:pt modelId="{6EF299CF-E93C-459B-9FAC-0F55E7B99D63}" type="parTrans" cxnId="{6E1D5CCD-7445-4BBD-8092-4D77432C801D}">
      <dgm:prSet/>
      <dgm:spPr/>
      <dgm:t>
        <a:bodyPr/>
        <a:lstStyle/>
        <a:p>
          <a:endParaRPr lang="es-ES"/>
        </a:p>
      </dgm:t>
    </dgm:pt>
    <dgm:pt modelId="{B6B19BB7-0B41-4020-A541-DF0F06C12A1E}" type="sibTrans" cxnId="{6E1D5CCD-7445-4BBD-8092-4D77432C801D}">
      <dgm:prSet/>
      <dgm:spPr/>
      <dgm:t>
        <a:bodyPr/>
        <a:lstStyle/>
        <a:p>
          <a:endParaRPr lang="es-ES"/>
        </a:p>
      </dgm:t>
    </dgm:pt>
    <dgm:pt modelId="{89A7C948-8C7E-4EDE-A914-5633A23502B7}" type="pres">
      <dgm:prSet presAssocID="{D95C0E73-88DA-4D05-B1FF-C0D761115725}" presName="linearFlow" presStyleCnt="0">
        <dgm:presLayoutVars>
          <dgm:dir/>
          <dgm:resizeHandles val="exact"/>
        </dgm:presLayoutVars>
      </dgm:prSet>
      <dgm:spPr/>
    </dgm:pt>
    <dgm:pt modelId="{ED49D8DF-631A-4706-9816-3F4BC4160612}" type="pres">
      <dgm:prSet presAssocID="{8A5E60EC-4F7D-46B5-A56F-52933234836D}" presName="composite" presStyleCnt="0"/>
      <dgm:spPr/>
    </dgm:pt>
    <dgm:pt modelId="{29662298-C0CA-49A2-853A-5FF4DF8395EF}" type="pres">
      <dgm:prSet presAssocID="{8A5E60EC-4F7D-46B5-A56F-52933234836D}" presName="imgShp" presStyleLbl="fgImgPlace1" presStyleIdx="0" presStyleCnt="5" custScaleX="200624" custScaleY="167133" custLinFactX="-39894" custLinFactNeighborX="-100000" custLinFactNeighborY="-311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B13218B0-F877-4CEB-BF2B-B8A658E0E8A6}" type="pres">
      <dgm:prSet presAssocID="{8A5E60EC-4F7D-46B5-A56F-52933234836D}" presName="txShp" presStyleLbl="node1" presStyleIdx="0" presStyleCnt="5" custScaleX="122775" custScaleY="129708" custLinFactNeighborX="4284" custLinFactNeighborY="1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18B738-5A5D-4795-B5DE-04141015D972}" type="pres">
      <dgm:prSet presAssocID="{8D7F3F5E-9648-4582-B5EB-EF12C1DE3CA1}" presName="spacing" presStyleCnt="0"/>
      <dgm:spPr/>
    </dgm:pt>
    <dgm:pt modelId="{F30AF92E-8F4F-4E2C-A34E-249EBDF8F525}" type="pres">
      <dgm:prSet presAssocID="{D5D90C02-3B02-4D33-8913-351D43706488}" presName="composite" presStyleCnt="0"/>
      <dgm:spPr/>
    </dgm:pt>
    <dgm:pt modelId="{6F65FFF4-0C7E-4AC7-BC8E-626423F53FB4}" type="pres">
      <dgm:prSet presAssocID="{D5D90C02-3B02-4D33-8913-351D43706488}" presName="imgShp" presStyleLbl="fgImgPlace1" presStyleIdx="1" presStyleCnt="5" custScaleX="185647" custScaleY="160842" custLinFactX="-41766" custLinFactNeighborX="-100000" custLinFactNeighborY="-2072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6C76B495-B8F0-423C-B205-C81C612FFD4F}" type="pres">
      <dgm:prSet presAssocID="{D5D90C02-3B02-4D33-8913-351D43706488}" presName="txShp" presStyleLbl="node1" presStyleIdx="1" presStyleCnt="5" custScaleX="123352" custLinFactNeighborX="3996" custLinFactNeighborY="-208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59307F-E383-4589-AFAE-C358F56F9DD8}" type="pres">
      <dgm:prSet presAssocID="{B286E868-697E-473B-A029-165E54ABB340}" presName="spacing" presStyleCnt="0"/>
      <dgm:spPr/>
    </dgm:pt>
    <dgm:pt modelId="{18E92334-A9DF-402A-A73C-D82A102FA80C}" type="pres">
      <dgm:prSet presAssocID="{8510A3AA-AB0C-49F6-89A8-4644C385845B}" presName="composite" presStyleCnt="0"/>
      <dgm:spPr/>
    </dgm:pt>
    <dgm:pt modelId="{DC54EDBB-4DB1-4893-B902-5A3973350113}" type="pres">
      <dgm:prSet presAssocID="{8510A3AA-AB0C-49F6-89A8-4644C385845B}" presName="imgShp" presStyleLbl="fgImgPlace1" presStyleIdx="2" presStyleCnt="5" custScaleX="189809" custScaleY="178993" custLinFactX="-35865" custLinFactNeighborX="-100000" custLinFactNeighborY="-3887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2E5ABC7-92BB-485D-AD8A-631B626006AE}" type="pres">
      <dgm:prSet presAssocID="{8510A3AA-AB0C-49F6-89A8-4644C385845B}" presName="txShp" presStyleLbl="node1" presStyleIdx="2" presStyleCnt="5" custScaleX="124073" custScaleY="134090" custLinFactNeighborX="3635" custLinFactNeighborY="-43131">
        <dgm:presLayoutVars>
          <dgm:bulletEnabled val="1"/>
        </dgm:presLayoutVars>
      </dgm:prSet>
      <dgm:spPr/>
    </dgm:pt>
    <dgm:pt modelId="{FCC7918B-5A3E-4DD3-A396-19C90C8F73DF}" type="pres">
      <dgm:prSet presAssocID="{B6B19BB7-0B41-4020-A541-DF0F06C12A1E}" presName="spacing" presStyleCnt="0"/>
      <dgm:spPr/>
    </dgm:pt>
    <dgm:pt modelId="{A9580D33-EA03-4F2D-BC6E-C471B31DFA8C}" type="pres">
      <dgm:prSet presAssocID="{0CFC4BCB-3533-4B64-9F67-392C9B9E10CD}" presName="composite" presStyleCnt="0"/>
      <dgm:spPr/>
    </dgm:pt>
    <dgm:pt modelId="{0D0EE030-B7B3-471F-A64C-61E9C718A262}" type="pres">
      <dgm:prSet presAssocID="{0CFC4BCB-3533-4B64-9F67-392C9B9E10CD}" presName="imgShp" presStyleLbl="fgImgPlace1" presStyleIdx="3" presStyleCnt="5" custScaleX="178010" custScaleY="156283" custLinFactX="-53773" custLinFactNeighborX="-100000" custLinFactNeighborY="-4094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F5819916-7EF6-44CE-A91A-0C9A10CED695}" type="pres">
      <dgm:prSet presAssocID="{0CFC4BCB-3533-4B64-9F67-392C9B9E10CD}" presName="txShp" presStyleLbl="node1" presStyleIdx="3" presStyleCnt="5" custScaleX="130697" custScaleY="148642" custLinFactNeighborX="323" custLinFactNeighborY="-48317">
        <dgm:presLayoutVars>
          <dgm:bulletEnabled val="1"/>
        </dgm:presLayoutVars>
      </dgm:prSet>
      <dgm:spPr/>
    </dgm:pt>
    <dgm:pt modelId="{110B96A8-9EB9-4543-AB3E-2C60ADEDBED2}" type="pres">
      <dgm:prSet presAssocID="{0893B58E-CE57-4A9C-A4A0-0601D8CC82EA}" presName="spacing" presStyleCnt="0"/>
      <dgm:spPr/>
    </dgm:pt>
    <dgm:pt modelId="{56715CE9-C1AF-4E7C-B404-CA663CD8037B}" type="pres">
      <dgm:prSet presAssocID="{2F4B68AE-9845-4FFC-85EA-05DFFD1A17FD}" presName="composite" presStyleCnt="0"/>
      <dgm:spPr/>
    </dgm:pt>
    <dgm:pt modelId="{A40BDFA9-BCE2-4282-B932-DF33672A0119}" type="pres">
      <dgm:prSet presAssocID="{2F4B68AE-9845-4FFC-85EA-05DFFD1A17FD}" presName="imgShp" presStyleLbl="fgImgPlace1" presStyleIdx="4" presStyleCnt="5" custScaleX="176620" custScaleY="167074" custLinFactX="-41766" custLinFactNeighborX="-100000" custLinFactNeighborY="-753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A17A279-005E-4868-8E19-C01E3DA09B14}" type="pres">
      <dgm:prSet presAssocID="{2F4B68AE-9845-4FFC-85EA-05DFFD1A17FD}" presName="txShp" presStyleLbl="node1" presStyleIdx="4" presStyleCnt="5" custScaleX="130697" custScaleY="174930" custLinFactNeighborX="323" custLinFactNeighborY="-29645">
        <dgm:presLayoutVars>
          <dgm:bulletEnabled val="1"/>
        </dgm:presLayoutVars>
      </dgm:prSet>
      <dgm:spPr/>
    </dgm:pt>
  </dgm:ptLst>
  <dgm:cxnLst>
    <dgm:cxn modelId="{EBC8631F-9F64-4F79-ACB2-911ED52CAB00}" type="presOf" srcId="{8510A3AA-AB0C-49F6-89A8-4644C385845B}" destId="{92E5ABC7-92BB-485D-AD8A-631B626006AE}" srcOrd="0" destOrd="0" presId="urn:microsoft.com/office/officeart/2005/8/layout/vList3"/>
    <dgm:cxn modelId="{3ED8F351-3D5F-428C-844C-62207F37CF77}" srcId="{D95C0E73-88DA-4D05-B1FF-C0D761115725}" destId="{D5D90C02-3B02-4D33-8913-351D43706488}" srcOrd="1" destOrd="0" parTransId="{CEA0DDB7-0FDA-417A-B96C-99F2429278B2}" sibTransId="{B286E868-697E-473B-A029-165E54ABB340}"/>
    <dgm:cxn modelId="{BAEDC3CE-0383-4D51-A46F-EBAC95013347}" type="presOf" srcId="{D5D90C02-3B02-4D33-8913-351D43706488}" destId="{6C76B495-B8F0-423C-B205-C81C612FFD4F}" srcOrd="0" destOrd="0" presId="urn:microsoft.com/office/officeart/2005/8/layout/vList3"/>
    <dgm:cxn modelId="{086A2F2D-2EE2-431F-B25E-65EF336B7919}" type="presOf" srcId="{D95C0E73-88DA-4D05-B1FF-C0D761115725}" destId="{89A7C948-8C7E-4EDE-A914-5633A23502B7}" srcOrd="0" destOrd="0" presId="urn:microsoft.com/office/officeart/2005/8/layout/vList3"/>
    <dgm:cxn modelId="{10079978-0133-4192-9C57-8EC65BDB3B32}" srcId="{D95C0E73-88DA-4D05-B1FF-C0D761115725}" destId="{8A5E60EC-4F7D-46B5-A56F-52933234836D}" srcOrd="0" destOrd="0" parTransId="{2F180C36-2325-491B-863A-B99B6E4DD7EE}" sibTransId="{8D7F3F5E-9648-4582-B5EB-EF12C1DE3CA1}"/>
    <dgm:cxn modelId="{3860763A-5C0E-4FB4-8B9C-5C6FB9442100}" srcId="{D95C0E73-88DA-4D05-B1FF-C0D761115725}" destId="{2F4B68AE-9845-4FFC-85EA-05DFFD1A17FD}" srcOrd="4" destOrd="0" parTransId="{E9725830-067E-4455-AA04-B6E93DD3F20C}" sibTransId="{12903516-8CF1-492D-9D89-BACA3ACBBDD8}"/>
    <dgm:cxn modelId="{AA1ACB5A-A944-4E17-B248-FAB015F69229}" type="presOf" srcId="{0CFC4BCB-3533-4B64-9F67-392C9B9E10CD}" destId="{F5819916-7EF6-44CE-A91A-0C9A10CED695}" srcOrd="0" destOrd="0" presId="urn:microsoft.com/office/officeart/2005/8/layout/vList3"/>
    <dgm:cxn modelId="{83A863FD-B790-4EB3-B4F1-5435053D0643}" type="presOf" srcId="{8A5E60EC-4F7D-46B5-A56F-52933234836D}" destId="{B13218B0-F877-4CEB-BF2B-B8A658E0E8A6}" srcOrd="0" destOrd="0" presId="urn:microsoft.com/office/officeart/2005/8/layout/vList3"/>
    <dgm:cxn modelId="{A8E81385-EAC9-4E8E-8954-21CBD45BD2CB}" srcId="{D95C0E73-88DA-4D05-B1FF-C0D761115725}" destId="{0CFC4BCB-3533-4B64-9F67-392C9B9E10CD}" srcOrd="3" destOrd="0" parTransId="{1258482F-7EE7-437A-BD04-9B9F8D011BC5}" sibTransId="{0893B58E-CE57-4A9C-A4A0-0601D8CC82EA}"/>
    <dgm:cxn modelId="{8FCC8ACC-C77B-467F-A3BE-2540C102A097}" type="presOf" srcId="{2F4B68AE-9845-4FFC-85EA-05DFFD1A17FD}" destId="{FA17A279-005E-4868-8E19-C01E3DA09B14}" srcOrd="0" destOrd="0" presId="urn:microsoft.com/office/officeart/2005/8/layout/vList3"/>
    <dgm:cxn modelId="{6E1D5CCD-7445-4BBD-8092-4D77432C801D}" srcId="{D95C0E73-88DA-4D05-B1FF-C0D761115725}" destId="{8510A3AA-AB0C-49F6-89A8-4644C385845B}" srcOrd="2" destOrd="0" parTransId="{6EF299CF-E93C-459B-9FAC-0F55E7B99D63}" sibTransId="{B6B19BB7-0B41-4020-A541-DF0F06C12A1E}"/>
    <dgm:cxn modelId="{2F66BB35-03F5-4AAA-85D8-C3673454D655}" type="presParOf" srcId="{89A7C948-8C7E-4EDE-A914-5633A23502B7}" destId="{ED49D8DF-631A-4706-9816-3F4BC4160612}" srcOrd="0" destOrd="0" presId="urn:microsoft.com/office/officeart/2005/8/layout/vList3"/>
    <dgm:cxn modelId="{57935B20-59C6-42B2-AED8-EB3E5F171DEF}" type="presParOf" srcId="{ED49D8DF-631A-4706-9816-3F4BC4160612}" destId="{29662298-C0CA-49A2-853A-5FF4DF8395EF}" srcOrd="0" destOrd="0" presId="urn:microsoft.com/office/officeart/2005/8/layout/vList3"/>
    <dgm:cxn modelId="{1CD84CE2-3EF9-4C40-8327-ECBE5EC078C0}" type="presParOf" srcId="{ED49D8DF-631A-4706-9816-3F4BC4160612}" destId="{B13218B0-F877-4CEB-BF2B-B8A658E0E8A6}" srcOrd="1" destOrd="0" presId="urn:microsoft.com/office/officeart/2005/8/layout/vList3"/>
    <dgm:cxn modelId="{0E3C2DE6-C524-4C34-B9CC-C4F1167EE2A7}" type="presParOf" srcId="{89A7C948-8C7E-4EDE-A914-5633A23502B7}" destId="{6618B738-5A5D-4795-B5DE-04141015D972}" srcOrd="1" destOrd="0" presId="urn:microsoft.com/office/officeart/2005/8/layout/vList3"/>
    <dgm:cxn modelId="{BA3DC29F-B039-4B24-B52F-9DB099238696}" type="presParOf" srcId="{89A7C948-8C7E-4EDE-A914-5633A23502B7}" destId="{F30AF92E-8F4F-4E2C-A34E-249EBDF8F525}" srcOrd="2" destOrd="0" presId="urn:microsoft.com/office/officeart/2005/8/layout/vList3"/>
    <dgm:cxn modelId="{CAE5AEF0-359C-49F3-B918-F5626B9A840F}" type="presParOf" srcId="{F30AF92E-8F4F-4E2C-A34E-249EBDF8F525}" destId="{6F65FFF4-0C7E-4AC7-BC8E-626423F53FB4}" srcOrd="0" destOrd="0" presId="urn:microsoft.com/office/officeart/2005/8/layout/vList3"/>
    <dgm:cxn modelId="{1CAC75DC-D856-4940-99F9-09A1ED1ABC55}" type="presParOf" srcId="{F30AF92E-8F4F-4E2C-A34E-249EBDF8F525}" destId="{6C76B495-B8F0-423C-B205-C81C612FFD4F}" srcOrd="1" destOrd="0" presId="urn:microsoft.com/office/officeart/2005/8/layout/vList3"/>
    <dgm:cxn modelId="{BFB3404D-C4D1-41AD-86B9-587422C2BF9D}" type="presParOf" srcId="{89A7C948-8C7E-4EDE-A914-5633A23502B7}" destId="{6D59307F-E383-4589-AFAE-C358F56F9DD8}" srcOrd="3" destOrd="0" presId="urn:microsoft.com/office/officeart/2005/8/layout/vList3"/>
    <dgm:cxn modelId="{8EF5BEA7-5759-42D5-91DE-75CD7DAB3312}" type="presParOf" srcId="{89A7C948-8C7E-4EDE-A914-5633A23502B7}" destId="{18E92334-A9DF-402A-A73C-D82A102FA80C}" srcOrd="4" destOrd="0" presId="urn:microsoft.com/office/officeart/2005/8/layout/vList3"/>
    <dgm:cxn modelId="{E5EB7F3C-9871-4AC1-B81E-8ADD71FD33FD}" type="presParOf" srcId="{18E92334-A9DF-402A-A73C-D82A102FA80C}" destId="{DC54EDBB-4DB1-4893-B902-5A3973350113}" srcOrd="0" destOrd="0" presId="urn:microsoft.com/office/officeart/2005/8/layout/vList3"/>
    <dgm:cxn modelId="{77A289D9-A6F4-45BE-80B8-9BE309A9DFA4}" type="presParOf" srcId="{18E92334-A9DF-402A-A73C-D82A102FA80C}" destId="{92E5ABC7-92BB-485D-AD8A-631B626006AE}" srcOrd="1" destOrd="0" presId="urn:microsoft.com/office/officeart/2005/8/layout/vList3"/>
    <dgm:cxn modelId="{AD4C8879-AE16-4FE8-9291-DA6CE1159E96}" type="presParOf" srcId="{89A7C948-8C7E-4EDE-A914-5633A23502B7}" destId="{FCC7918B-5A3E-4DD3-A396-19C90C8F73DF}" srcOrd="5" destOrd="0" presId="urn:microsoft.com/office/officeart/2005/8/layout/vList3"/>
    <dgm:cxn modelId="{5B6530F5-682B-40F7-BF3D-E5F9ED8552CE}" type="presParOf" srcId="{89A7C948-8C7E-4EDE-A914-5633A23502B7}" destId="{A9580D33-EA03-4F2D-BC6E-C471B31DFA8C}" srcOrd="6" destOrd="0" presId="urn:microsoft.com/office/officeart/2005/8/layout/vList3"/>
    <dgm:cxn modelId="{7098E0F0-8F22-4841-BCCC-B572853CE739}" type="presParOf" srcId="{A9580D33-EA03-4F2D-BC6E-C471B31DFA8C}" destId="{0D0EE030-B7B3-471F-A64C-61E9C718A262}" srcOrd="0" destOrd="0" presId="urn:microsoft.com/office/officeart/2005/8/layout/vList3"/>
    <dgm:cxn modelId="{9E695772-F55A-4DA9-A8B8-DE793844A147}" type="presParOf" srcId="{A9580D33-EA03-4F2D-BC6E-C471B31DFA8C}" destId="{F5819916-7EF6-44CE-A91A-0C9A10CED695}" srcOrd="1" destOrd="0" presId="urn:microsoft.com/office/officeart/2005/8/layout/vList3"/>
    <dgm:cxn modelId="{CCF7D7C2-D53A-45BA-A9D6-0E361AE3CF57}" type="presParOf" srcId="{89A7C948-8C7E-4EDE-A914-5633A23502B7}" destId="{110B96A8-9EB9-4543-AB3E-2C60ADEDBED2}" srcOrd="7" destOrd="0" presId="urn:microsoft.com/office/officeart/2005/8/layout/vList3"/>
    <dgm:cxn modelId="{60812C1B-DEC0-4453-A661-8C5713B8B41E}" type="presParOf" srcId="{89A7C948-8C7E-4EDE-A914-5633A23502B7}" destId="{56715CE9-C1AF-4E7C-B404-CA663CD8037B}" srcOrd="8" destOrd="0" presId="urn:microsoft.com/office/officeart/2005/8/layout/vList3"/>
    <dgm:cxn modelId="{D5374F0A-E395-49D0-88C7-54958D06AD03}" type="presParOf" srcId="{56715CE9-C1AF-4E7C-B404-CA663CD8037B}" destId="{A40BDFA9-BCE2-4282-B932-DF33672A0119}" srcOrd="0" destOrd="0" presId="urn:microsoft.com/office/officeart/2005/8/layout/vList3"/>
    <dgm:cxn modelId="{659AC6D4-5C16-4BCF-8CB3-B68B21CE1D72}" type="presParOf" srcId="{56715CE9-C1AF-4E7C-B404-CA663CD8037B}" destId="{FA17A279-005E-4868-8E19-C01E3DA09B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218B0-F877-4CEB-BF2B-B8A658E0E8A6}">
      <dsp:nvSpPr>
        <dsp:cNvPr id="0" name=""/>
        <dsp:cNvSpPr/>
      </dsp:nvSpPr>
      <dsp:spPr>
        <a:xfrm rot="10800000">
          <a:off x="1419102" y="122217"/>
          <a:ext cx="9634247" cy="7686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07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lbertus MT Lt" pitchFamily="2" charset="0"/>
            </a:rPr>
            <a:t>Aumento de la demanda: La población está envejeciendo y la prevalencia de enfermedades oculares como la degeneración macular asociada a la edad, la retinopatía diabética y el glaucoma está en aumento, lo que genera una mayor necesidad de servicios de atención ocular.</a:t>
          </a:r>
          <a:endParaRPr lang="es-ES" sz="1500" kern="1200" dirty="0"/>
        </a:p>
      </dsp:txBody>
      <dsp:txXfrm rot="10800000">
        <a:off x="1611254" y="122217"/>
        <a:ext cx="9442095" cy="768610"/>
      </dsp:txXfrm>
    </dsp:sp>
    <dsp:sp modelId="{29662298-C0CA-49A2-853A-5FF4DF8395EF}">
      <dsp:nvSpPr>
        <dsp:cNvPr id="0" name=""/>
        <dsp:cNvSpPr/>
      </dsp:nvSpPr>
      <dsp:spPr>
        <a:xfrm>
          <a:off x="553131" y="0"/>
          <a:ext cx="1188837" cy="9903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6B495-B8F0-423C-B205-C81C612FFD4F}">
      <dsp:nvSpPr>
        <dsp:cNvPr id="0" name=""/>
        <dsp:cNvSpPr/>
      </dsp:nvSpPr>
      <dsp:spPr>
        <a:xfrm rot="10800000">
          <a:off x="1373863" y="1226123"/>
          <a:ext cx="9679524" cy="5925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0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lbertus MT Lt" pitchFamily="2" charset="0"/>
            </a:rPr>
            <a:t>Formación especializada: La atención oftalmológica requiere conocimientos y habilidades específicas, y existe la necesidad de ampliar la formación de enfermeras en esta área. </a:t>
          </a:r>
          <a:endParaRPr lang="es-ES" sz="1500" kern="1200" dirty="0"/>
        </a:p>
      </dsp:txBody>
      <dsp:txXfrm rot="10800000">
        <a:off x="1522005" y="1226123"/>
        <a:ext cx="9531382" cy="592569"/>
      </dsp:txXfrm>
    </dsp:sp>
    <dsp:sp modelId="{6F65FFF4-0C7E-4AC7-BC8E-626423F53FB4}">
      <dsp:nvSpPr>
        <dsp:cNvPr id="0" name=""/>
        <dsp:cNvSpPr/>
      </dsp:nvSpPr>
      <dsp:spPr>
        <a:xfrm>
          <a:off x="586412" y="1046604"/>
          <a:ext cx="1100087" cy="95310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5ABC7-92BB-485D-AD8A-631B626006AE}">
      <dsp:nvSpPr>
        <dsp:cNvPr id="0" name=""/>
        <dsp:cNvSpPr/>
      </dsp:nvSpPr>
      <dsp:spPr>
        <a:xfrm rot="10800000">
          <a:off x="1317247" y="2176867"/>
          <a:ext cx="9736102" cy="794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0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lbertus MT Lt" pitchFamily="2" charset="0"/>
            </a:rPr>
            <a:t>Educación al paciente: Las enfermeras juegan un papel crucial en la educación del paciente sobre el cuidado de sus ojos y la prevención de enfermedades oculares. </a:t>
          </a:r>
          <a:endParaRPr lang="es-ES" sz="1500" kern="1200" dirty="0" smtClean="0">
            <a:latin typeface="Albertus MT Lt" pitchFamily="2" charset="0"/>
          </a:endParaRPr>
        </a:p>
      </dsp:txBody>
      <dsp:txXfrm rot="10800000">
        <a:off x="1515891" y="2176867"/>
        <a:ext cx="9537458" cy="794576"/>
      </dsp:txXfrm>
    </dsp:sp>
    <dsp:sp modelId="{DC54EDBB-4DB1-4893-B902-5A3973350113}">
      <dsp:nvSpPr>
        <dsp:cNvPr id="0" name=""/>
        <dsp:cNvSpPr/>
      </dsp:nvSpPr>
      <dsp:spPr>
        <a:xfrm>
          <a:off x="609048" y="2069052"/>
          <a:ext cx="1124750" cy="106065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19916-7EF6-44CE-A91A-0C9A10CED695}">
      <dsp:nvSpPr>
        <dsp:cNvPr id="0" name=""/>
        <dsp:cNvSpPr/>
      </dsp:nvSpPr>
      <dsp:spPr>
        <a:xfrm rot="10800000">
          <a:off x="797456" y="3273279"/>
          <a:ext cx="10255892" cy="8808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0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lbertus MT Lt" pitchFamily="2" charset="0"/>
            </a:rPr>
            <a:t>Coordinación con otros profesionales: La enfermería oftalmológica trabaja en colaboración con oftalmólogos, optometristas y otros profesionales de la salud, lo que requiere una buena comunicación y coordinación. </a:t>
          </a:r>
          <a:endParaRPr lang="es-ES" sz="1500" kern="1200" dirty="0" smtClean="0">
            <a:latin typeface="Albertus MT Lt" pitchFamily="2" charset="0"/>
          </a:endParaRPr>
        </a:p>
      </dsp:txBody>
      <dsp:txXfrm rot="10800000">
        <a:off x="1017658" y="3273279"/>
        <a:ext cx="10035690" cy="880807"/>
      </dsp:txXfrm>
    </dsp:sp>
    <dsp:sp modelId="{0D0EE030-B7B3-471F-A64C-61E9C718A262}">
      <dsp:nvSpPr>
        <dsp:cNvPr id="0" name=""/>
        <dsp:cNvSpPr/>
      </dsp:nvSpPr>
      <dsp:spPr>
        <a:xfrm>
          <a:off x="537890" y="3294312"/>
          <a:ext cx="1054833" cy="92608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7A279-005E-4868-8E19-C01E3DA09B14}">
      <dsp:nvSpPr>
        <dsp:cNvPr id="0" name=""/>
        <dsp:cNvSpPr/>
      </dsp:nvSpPr>
      <dsp:spPr>
        <a:xfrm rot="10800000">
          <a:off x="797456" y="4464257"/>
          <a:ext cx="10255892" cy="10365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0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lbertus MT Lt" pitchFamily="2" charset="0"/>
            </a:rPr>
            <a:t>      Tecnología en constante evolución: La oftalmología avanza rápidamente con nuevas tecnologías y tratamientos, lo que requiere que las enfermeras se actualicen continuamente para brindar una atención efectiva. </a:t>
          </a:r>
          <a:endParaRPr lang="es-ES" sz="1500" kern="1200" dirty="0" smtClean="0">
            <a:latin typeface="Albertus MT Lt" pitchFamily="2" charset="0"/>
          </a:endParaRPr>
        </a:p>
      </dsp:txBody>
      <dsp:txXfrm rot="10800000">
        <a:off x="1056601" y="4464257"/>
        <a:ext cx="9996747" cy="1036582"/>
      </dsp:txXfrm>
    </dsp:sp>
    <dsp:sp modelId="{A40BDFA9-BCE2-4282-B932-DF33672A0119}">
      <dsp:nvSpPr>
        <dsp:cNvPr id="0" name=""/>
        <dsp:cNvSpPr/>
      </dsp:nvSpPr>
      <dsp:spPr>
        <a:xfrm>
          <a:off x="613158" y="4618556"/>
          <a:ext cx="1046596" cy="99002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20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89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280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398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448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419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158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032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07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3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876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1403-A429-498A-AB8E-395B6E2E111B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ACEB-15D6-4E84-BD89-9349BFCFEF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783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as2 Fondos Presentaciones Power Point Fondos Para Power Point Plantillas Power Point Gratis ¿te gustaría descargar imágenes de fondo para una presentación en powerpoint?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35"/>
            <a:ext cx="12191999" cy="69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SITUACION ACTUAL DE ENFERMERIA OFTALMOLOGICA  PIURA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698" y="4594815"/>
            <a:ext cx="9144000" cy="77401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Albertus Medium" panose="020E0602030304020304" pitchFamily="34" charset="0"/>
              </a:rPr>
              <a:t>LICENCIADA/ MAGISTER ENFERMERIA</a:t>
            </a:r>
          </a:p>
          <a:p>
            <a:r>
              <a:rPr lang="es-ES" dirty="0" smtClean="0">
                <a:latin typeface="Albertus Medium" panose="020E0602030304020304" pitchFamily="34" charset="0"/>
              </a:rPr>
              <a:t>CUSY RUMICHE FIESTAS</a:t>
            </a:r>
            <a:endParaRPr lang="es-PE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as2 Fondos Presentaciones Power Point Fondos Para Power Point Plantillas Power Point Gratis ¿te gustaría descargar imágenes de fondo para una presentación en powerpoint?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35"/>
            <a:ext cx="12191999" cy="69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latin typeface="Albertus Medium" panose="020E0602030304020304" pitchFamily="34" charset="0"/>
              </a:rPr>
              <a:t>La enfermería oftalmológica</a:t>
            </a:r>
            <a:endParaRPr lang="es-PE" dirty="0">
              <a:latin typeface="Albertus Medium" panose="020E06020303040203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8829" y="1982379"/>
            <a:ext cx="10515600" cy="4351338"/>
          </a:xfrm>
        </p:spPr>
        <p:txBody>
          <a:bodyPr>
            <a:normAutofit/>
          </a:bodyPr>
          <a:lstStyle/>
          <a:p>
            <a:pPr algn="just" fontAlgn="base"/>
            <a:r>
              <a:rPr lang="es-ES" sz="2400" dirty="0">
                <a:latin typeface="Albertus MT Lt" pitchFamily="2" charset="0"/>
              </a:rPr>
              <a:t>Se basa en tener conocimientos formativos especializados en oftalmología, tanto en los aspectos médicos y quirúrgicos como en los propios de los cuidados de enfermería (orientados a </a:t>
            </a:r>
            <a:r>
              <a:rPr lang="es-ES" sz="2400" dirty="0" smtClean="0">
                <a:latin typeface="Albertus MT Lt" pitchFamily="2" charset="0"/>
              </a:rPr>
              <a:t>la promoción</a:t>
            </a:r>
            <a:r>
              <a:rPr lang="es-ES" sz="2400" dirty="0">
                <a:latin typeface="Albertus MT Lt" pitchFamily="2" charset="0"/>
              </a:rPr>
              <a:t>, mantenimiento y recuperación de la salud oftalmológica</a:t>
            </a:r>
            <a:r>
              <a:rPr lang="es-ES" sz="2400" dirty="0" smtClean="0">
                <a:latin typeface="Albertus MT Lt" pitchFamily="2" charset="0"/>
              </a:rPr>
              <a:t>).</a:t>
            </a:r>
          </a:p>
          <a:p>
            <a:pPr algn="just" fontAlgn="base"/>
            <a:r>
              <a:rPr lang="es-ES" sz="2400" dirty="0" smtClean="0">
                <a:latin typeface="Albertus MT Lt" pitchFamily="2" charset="0"/>
              </a:rPr>
              <a:t>La </a:t>
            </a:r>
            <a:r>
              <a:rPr lang="es-ES" sz="2400" dirty="0">
                <a:latin typeface="Albertus MT Lt" pitchFamily="2" charset="0"/>
              </a:rPr>
              <a:t>enfermería del siglo XXI tiene grandes retos, tanto en el progreso científico como en el tecnológico, que influyen en el desarrollo de la enfermería. </a:t>
            </a:r>
            <a:r>
              <a:rPr lang="es-ES" sz="2400" dirty="0">
                <a:latin typeface="Albertus MT Lt" pitchFamily="2" charset="0"/>
              </a:rPr>
              <a:t>Teniendo en cuenta que cada enfermera forma parte de un equipo multidisciplinar e interdisciplinar de una especialidad en continuo </a:t>
            </a:r>
            <a:r>
              <a:rPr lang="es-ES" sz="2400" dirty="0" smtClean="0">
                <a:latin typeface="Albertus MT Lt" pitchFamily="2" charset="0"/>
              </a:rPr>
              <a:t>por </a:t>
            </a:r>
            <a:r>
              <a:rPr lang="es-ES" sz="2400" dirty="0">
                <a:latin typeface="Albertus MT Lt" pitchFamily="2" charset="0"/>
              </a:rPr>
              <a:t>lo que nunca deja de estar en constante aprendizaje</a:t>
            </a:r>
            <a:r>
              <a:rPr lang="es-ES" sz="2400" dirty="0" smtClean="0">
                <a:latin typeface="Albertus MT Lt" pitchFamily="2" charset="0"/>
              </a:rPr>
              <a:t>.</a:t>
            </a:r>
            <a:endParaRPr lang="es-ES" sz="2400" dirty="0" smtClean="0">
              <a:latin typeface="Albertus MT Lt" pitchFamily="2" charset="0"/>
            </a:endParaRPr>
          </a:p>
          <a:p>
            <a:pPr algn="just" fontAlgn="base"/>
            <a:r>
              <a:rPr lang="es-ES" sz="2400" dirty="0" smtClean="0">
                <a:latin typeface="Albertus MT Lt" pitchFamily="2" charset="0"/>
              </a:rPr>
              <a:t>Los </a:t>
            </a:r>
            <a:r>
              <a:rPr lang="es-ES" sz="2400" dirty="0">
                <a:latin typeface="Albertus MT Lt" pitchFamily="2" charset="0"/>
              </a:rPr>
              <a:t>profesionales de enfermería oftalmológica no somos ajenos a esta realidad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2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as2 Fondos Presentaciones Power Point Fondos Para Power Point Plantillas Power Point Gratis ¿te gustaría descargar imágenes de fondo para una presentación en powerpoint?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35"/>
            <a:ext cx="12191999" cy="69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577" y="793659"/>
            <a:ext cx="10515600" cy="20409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400" dirty="0">
                <a:latin typeface="Albertus MT Lt" pitchFamily="2" charset="0"/>
              </a:rPr>
              <a:t>El Colegio quiere visibilizar la figura de la enfermera oftalmológica. </a:t>
            </a:r>
            <a:endParaRPr lang="es-ES" sz="2400" dirty="0" smtClean="0">
              <a:latin typeface="Albertus MT Lt" pitchFamily="2" charset="0"/>
            </a:endParaRPr>
          </a:p>
          <a:p>
            <a:pPr algn="just"/>
            <a:r>
              <a:rPr lang="es-ES" sz="2400" dirty="0" smtClean="0">
                <a:latin typeface="Albertus MT Lt" pitchFamily="2" charset="0"/>
              </a:rPr>
              <a:t>Un </a:t>
            </a:r>
            <a:r>
              <a:rPr lang="es-ES" sz="2400" dirty="0">
                <a:latin typeface="Albertus MT Lt" pitchFamily="2" charset="0"/>
              </a:rPr>
              <a:t>perfil muy desconocido y poco visible que, para desarrollar sus labores, fundamentalmente desde el quirófano o la consulta, requiere de una formación muy específica y habilidades en el manejo de nuevas y revolucionarias tecnologías</a:t>
            </a:r>
            <a:r>
              <a:rPr lang="es-ES" sz="2400" dirty="0" smtClean="0">
                <a:latin typeface="Albertus MT Lt" pitchFamily="2" charset="0"/>
              </a:rPr>
              <a:t>.</a:t>
            </a:r>
          </a:p>
          <a:p>
            <a:pPr algn="just"/>
            <a:r>
              <a:rPr lang="es-ES" sz="2400" dirty="0" smtClean="0">
                <a:latin typeface="Albertus MT Lt" pitchFamily="2" charset="0"/>
              </a:rPr>
              <a:t>En la región Piura, actualmente contamos como </a:t>
            </a:r>
            <a:r>
              <a:rPr lang="es-ES" sz="2400" dirty="0" err="1" smtClean="0">
                <a:latin typeface="Albertus MT Lt" pitchFamily="2" charset="0"/>
              </a:rPr>
              <a:t>aprx</a:t>
            </a:r>
            <a:r>
              <a:rPr lang="es-ES" sz="2400" dirty="0" smtClean="0">
                <a:latin typeface="Albertus MT Lt" pitchFamily="2" charset="0"/>
              </a:rPr>
              <a:t> 1400 enfermeras que son parte CRPI – Piura, siendo un cuadro comparativo:</a:t>
            </a:r>
            <a:endParaRPr lang="es-ES" sz="2400" dirty="0">
              <a:latin typeface="Albertus MT Lt" pitchFamily="2" charset="0"/>
            </a:endParaRPr>
          </a:p>
          <a:p>
            <a:endParaRPr lang="es-PE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94755"/>
              </p:ext>
            </p:extLst>
          </p:nvPr>
        </p:nvGraphicFramePr>
        <p:xfrm>
          <a:off x="609600" y="2834640"/>
          <a:ext cx="6914605" cy="188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247">
                  <a:extLst>
                    <a:ext uri="{9D8B030D-6E8A-4147-A177-3AD203B41FA5}">
                      <a16:colId xmlns:a16="http://schemas.microsoft.com/office/drawing/2014/main" val="478126201"/>
                    </a:ext>
                  </a:extLst>
                </a:gridCol>
                <a:gridCol w="1004595">
                  <a:extLst>
                    <a:ext uri="{9D8B030D-6E8A-4147-A177-3AD203B41FA5}">
                      <a16:colId xmlns:a16="http://schemas.microsoft.com/office/drawing/2014/main" val="3094458294"/>
                    </a:ext>
                  </a:extLst>
                </a:gridCol>
                <a:gridCol w="1382921">
                  <a:extLst>
                    <a:ext uri="{9D8B030D-6E8A-4147-A177-3AD203B41FA5}">
                      <a16:colId xmlns:a16="http://schemas.microsoft.com/office/drawing/2014/main" val="1956382156"/>
                    </a:ext>
                  </a:extLst>
                </a:gridCol>
                <a:gridCol w="1020254">
                  <a:extLst>
                    <a:ext uri="{9D8B030D-6E8A-4147-A177-3AD203B41FA5}">
                      <a16:colId xmlns:a16="http://schemas.microsoft.com/office/drawing/2014/main" val="945537537"/>
                    </a:ext>
                  </a:extLst>
                </a:gridCol>
                <a:gridCol w="1745588">
                  <a:extLst>
                    <a:ext uri="{9D8B030D-6E8A-4147-A177-3AD203B41FA5}">
                      <a16:colId xmlns:a16="http://schemas.microsoft.com/office/drawing/2014/main" val="3846535685"/>
                    </a:ext>
                  </a:extLst>
                </a:gridCol>
              </a:tblGrid>
              <a:tr h="603262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REGION</a:t>
                      </a:r>
                      <a:r>
                        <a:rPr lang="es-ES" baseline="0" dirty="0" smtClean="0"/>
                        <a:t> PIURA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MINSA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PRIVADOS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10500"/>
                  </a:ext>
                </a:extLst>
              </a:tr>
              <a:tr h="603262">
                <a:tc>
                  <a:txBody>
                    <a:bodyPr/>
                    <a:lstStyle/>
                    <a:p>
                      <a:r>
                        <a:rPr lang="es-ES" dirty="0" smtClean="0"/>
                        <a:t>ESPECIALISTA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58053"/>
                  </a:ext>
                </a:extLst>
              </a:tr>
              <a:tr h="603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HABILES EN OFTALMOLOGIA</a:t>
                      </a:r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71200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82416"/>
              </p:ext>
            </p:extLst>
          </p:nvPr>
        </p:nvGraphicFramePr>
        <p:xfrm>
          <a:off x="4517572" y="4814804"/>
          <a:ext cx="6914605" cy="188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247">
                  <a:extLst>
                    <a:ext uri="{9D8B030D-6E8A-4147-A177-3AD203B41FA5}">
                      <a16:colId xmlns:a16="http://schemas.microsoft.com/office/drawing/2014/main" val="478126201"/>
                    </a:ext>
                  </a:extLst>
                </a:gridCol>
                <a:gridCol w="1004595">
                  <a:extLst>
                    <a:ext uri="{9D8B030D-6E8A-4147-A177-3AD203B41FA5}">
                      <a16:colId xmlns:a16="http://schemas.microsoft.com/office/drawing/2014/main" val="3094458294"/>
                    </a:ext>
                  </a:extLst>
                </a:gridCol>
                <a:gridCol w="1382921">
                  <a:extLst>
                    <a:ext uri="{9D8B030D-6E8A-4147-A177-3AD203B41FA5}">
                      <a16:colId xmlns:a16="http://schemas.microsoft.com/office/drawing/2014/main" val="1956382156"/>
                    </a:ext>
                  </a:extLst>
                </a:gridCol>
                <a:gridCol w="1020254">
                  <a:extLst>
                    <a:ext uri="{9D8B030D-6E8A-4147-A177-3AD203B41FA5}">
                      <a16:colId xmlns:a16="http://schemas.microsoft.com/office/drawing/2014/main" val="945537537"/>
                    </a:ext>
                  </a:extLst>
                </a:gridCol>
                <a:gridCol w="1745588">
                  <a:extLst>
                    <a:ext uri="{9D8B030D-6E8A-4147-A177-3AD203B41FA5}">
                      <a16:colId xmlns:a16="http://schemas.microsoft.com/office/drawing/2014/main" val="3846535685"/>
                    </a:ext>
                  </a:extLst>
                </a:gridCol>
              </a:tblGrid>
              <a:tr h="603262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REGION</a:t>
                      </a:r>
                      <a:r>
                        <a:rPr lang="es-ES" baseline="0" dirty="0" smtClean="0"/>
                        <a:t> PIURA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MINSA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PRIVADOS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10500"/>
                  </a:ext>
                </a:extLst>
              </a:tr>
              <a:tr h="603262">
                <a:tc>
                  <a:txBody>
                    <a:bodyPr/>
                    <a:lstStyle/>
                    <a:p>
                      <a:r>
                        <a:rPr lang="es-ES" dirty="0" smtClean="0"/>
                        <a:t>ESPECIALISTA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58053"/>
                  </a:ext>
                </a:extLst>
              </a:tr>
              <a:tr h="603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HABILES EN OFTALMOLOGIA</a:t>
                      </a:r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712008"/>
                  </a:ext>
                </a:extLst>
              </a:tr>
            </a:tbl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757646" y="4976949"/>
            <a:ext cx="2834640" cy="352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ANTES </a:t>
            </a:r>
            <a:endParaRPr lang="es-PE" dirty="0"/>
          </a:p>
        </p:txBody>
      </p:sp>
      <p:sp>
        <p:nvSpPr>
          <p:cNvPr id="7" name="Rectángulo redondeado 6"/>
          <p:cNvSpPr/>
          <p:nvPr/>
        </p:nvSpPr>
        <p:spPr>
          <a:xfrm>
            <a:off x="8597537" y="4123509"/>
            <a:ext cx="2834640" cy="352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ACTUALIDAD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785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43567"/>
              </p:ext>
            </p:extLst>
          </p:nvPr>
        </p:nvGraphicFramePr>
        <p:xfrm>
          <a:off x="365760" y="300446"/>
          <a:ext cx="11469189" cy="6361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582">
                  <a:extLst>
                    <a:ext uri="{9D8B030D-6E8A-4147-A177-3AD203B41FA5}">
                      <a16:colId xmlns:a16="http://schemas.microsoft.com/office/drawing/2014/main" val="1589901276"/>
                    </a:ext>
                  </a:extLst>
                </a:gridCol>
                <a:gridCol w="4875607">
                  <a:extLst>
                    <a:ext uri="{9D8B030D-6E8A-4147-A177-3AD203B41FA5}">
                      <a16:colId xmlns:a16="http://schemas.microsoft.com/office/drawing/2014/main" val="2352653789"/>
                    </a:ext>
                  </a:extLst>
                </a:gridCol>
              </a:tblGrid>
              <a:tr h="38050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lbertus MT Lt" pitchFamily="2" charset="0"/>
                        </a:rPr>
                        <a:t>FORTALEZAS</a:t>
                      </a:r>
                      <a:endParaRPr lang="es-PE" sz="1600" dirty="0">
                        <a:latin typeface="Albertus MT L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lbertus MT Lt" pitchFamily="2" charset="0"/>
                        </a:rPr>
                        <a:t>DEBILIDADES</a:t>
                      </a:r>
                      <a:r>
                        <a:rPr lang="es-ES" sz="1600" baseline="0" dirty="0" smtClean="0">
                          <a:latin typeface="Albertus MT Lt" pitchFamily="2" charset="0"/>
                        </a:rPr>
                        <a:t> </a:t>
                      </a:r>
                      <a:endParaRPr lang="es-PE" sz="1600" dirty="0">
                        <a:latin typeface="Albertus MT L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61099"/>
                  </a:ext>
                </a:extLst>
              </a:tr>
              <a:tr h="3877983">
                <a:tc>
                  <a:txBody>
                    <a:bodyPr/>
                    <a:lstStyle/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Fomentan actividades de docencia, capacitación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e investigación.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Organización del servicio y adecuada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distribución de recursos humanos para los pacientes citados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Personal altamente capacitado para la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realización de técnicas, procedimientos y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exámenes.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Brindan atención individualizada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correspondiente a las enfermedades del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paciente.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Trabaja de forma coordinada con sus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compañeros(as) de trabajo.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Brindan un trato humanizado.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Se interrelaciona adecuadamente con los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individuos y el grupo multidisciplinario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Participación en la generación y planteamiento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de programas de prevención.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Cuentan con ambientes correctamente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iluminados, ventilados y ambientados.</a:t>
                      </a:r>
                      <a:endParaRPr lang="es-PE" sz="1600" dirty="0">
                        <a:latin typeface="Albertus MT L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No cuenta con el espacio y los recursos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para la realización de sus actividades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(falta de espacio y equipos en algunas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áreas) </a:t>
                      </a:r>
                      <a:endParaRPr lang="es-PE" sz="1600" b="0" i="0" kern="1200" dirty="0" smtClean="0">
                        <a:solidFill>
                          <a:schemeClr val="dk1"/>
                        </a:solidFill>
                        <a:effectLst/>
                        <a:latin typeface="Albertus MT Lt" pitchFamily="2" charset="0"/>
                        <a:ea typeface="+mn-ea"/>
                        <a:cs typeface="+mn-cs"/>
                      </a:endParaRP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Falta de insumos para la realización de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procedimientos.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endParaRPr lang="es-ES" sz="1600" b="0" i="0" kern="1200" dirty="0" smtClean="0">
                        <a:solidFill>
                          <a:schemeClr val="dk1"/>
                        </a:solidFill>
                        <a:effectLst/>
                        <a:latin typeface="Albertus MT Lt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84107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ctr"/>
                      <a:r>
                        <a:rPr lang="es-PE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OPORTUNIDADES</a:t>
                      </a:r>
                      <a:endParaRPr lang="es-PE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lbertus MT L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AMENAZAS</a:t>
                      </a:r>
                      <a:endParaRPr lang="es-PE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lbertus MT L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64745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Oportunidades de trabajo (médicos, enfermeras,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técnicos de enfermería, etc.).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Mayores competencias profesionales.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Mayor abastecimiento de la macro región norte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de pacientes asegurados.</a:t>
                      </a:r>
                    </a:p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Aumentar la calidad de vida</a:t>
                      </a:r>
                      <a:endParaRPr lang="es-PE" dirty="0">
                        <a:latin typeface="Albertus MT L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auto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Sobrecarga de trabajo debido al aumento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lbertus MT Lt" pitchFamily="2" charset="0"/>
                          <a:ea typeface="+mn-ea"/>
                          <a:cs typeface="+mn-cs"/>
                        </a:rPr>
                        <a:t>de pacientes por día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2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as2 Fondos Presentaciones Power Point Fondos Para Power Point Plantillas Power Point Gratis ¿te gustaría descargar imágenes de fondo para una presentación en powerpoint?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629"/>
            <a:ext cx="12191999" cy="67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" y="190050"/>
            <a:ext cx="10515600" cy="937987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latin typeface="Albertus Medium" panose="020E0602030304020304" pitchFamily="34" charset="0"/>
              </a:rPr>
              <a:t>RETO REGIONAL</a:t>
            </a:r>
            <a:endParaRPr lang="es-PE" sz="4000" dirty="0">
              <a:latin typeface="Albertus Medium" panose="020E06020303040203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929640" y="15904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s-E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54635811"/>
              </p:ext>
            </p:extLst>
          </p:nvPr>
        </p:nvGraphicFramePr>
        <p:xfrm>
          <a:off x="391886" y="1128037"/>
          <a:ext cx="11800114" cy="567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9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as2 Fondos Presentaciones Power Point Fondos Para Power Point Plantillas Power Point Gratis ¿te gustaría descargar imágenes de fondo para una presentación en powerpoint?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35"/>
            <a:ext cx="12191999" cy="69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es-ES" dirty="0" smtClean="0">
                <a:latin typeface="Albertus Medium" panose="020E0602030304020304" pitchFamily="34" charset="0"/>
              </a:rPr>
              <a:t>PROPUESTA</a:t>
            </a:r>
            <a:r>
              <a:rPr lang="es-ES" dirty="0" smtClean="0"/>
              <a:t>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1600"/>
            <a:ext cx="10709366" cy="48053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200" dirty="0" smtClean="0">
                <a:latin typeface="Albertus MT Lt" pitchFamily="2" charset="0"/>
              </a:rPr>
              <a:t>Desarrollo </a:t>
            </a:r>
            <a:r>
              <a:rPr lang="es-ES" sz="2200" dirty="0">
                <a:latin typeface="Albertus MT Lt" pitchFamily="2" charset="0"/>
              </a:rPr>
              <a:t>de programas de formación especializada</a:t>
            </a:r>
            <a:r>
              <a:rPr lang="es-ES" sz="2200" dirty="0" smtClean="0">
                <a:latin typeface="Albertus MT Lt" pitchFamily="2" charset="0"/>
              </a:rPr>
              <a:t>: Implementar </a:t>
            </a:r>
            <a:r>
              <a:rPr lang="es-ES" sz="2200" dirty="0">
                <a:latin typeface="Albertus MT Lt" pitchFamily="2" charset="0"/>
              </a:rPr>
              <a:t>programas de formación continua y especializada para enfermeras oftalmológicas, incluyendo aspectos clínicos, tecnológicos y de investigación. </a:t>
            </a:r>
            <a:endParaRPr lang="es-ES" sz="2200" dirty="0" smtClean="0">
              <a:latin typeface="Albertus MT Lt" pitchFamily="2" charset="0"/>
            </a:endParaRPr>
          </a:p>
          <a:p>
            <a:pPr algn="just"/>
            <a:r>
              <a:rPr lang="es-ES" sz="2200" dirty="0" smtClean="0">
                <a:latin typeface="Albertus MT Lt" pitchFamily="2" charset="0"/>
              </a:rPr>
              <a:t>Ampliación </a:t>
            </a:r>
            <a:r>
              <a:rPr lang="es-ES" sz="2200" dirty="0">
                <a:latin typeface="Albertus MT Lt" pitchFamily="2" charset="0"/>
              </a:rPr>
              <a:t>de la práctica avanzada</a:t>
            </a:r>
            <a:r>
              <a:rPr lang="es-ES" sz="2200" dirty="0" smtClean="0">
                <a:latin typeface="Albertus MT Lt" pitchFamily="2" charset="0"/>
              </a:rPr>
              <a:t>: Empoderar </a:t>
            </a:r>
            <a:r>
              <a:rPr lang="es-ES" sz="2200" dirty="0">
                <a:latin typeface="Albertus MT Lt" pitchFamily="2" charset="0"/>
              </a:rPr>
              <a:t>a las enfermeras para que asuman roles más amplios en la atención oftalmológica, como la evaluación inicial de pacientes, el manejo de enfermedades crónicas y la realización de procedimientos </a:t>
            </a:r>
            <a:r>
              <a:rPr lang="es-ES" sz="2200" dirty="0" smtClean="0">
                <a:latin typeface="Albertus MT Lt" pitchFamily="2" charset="0"/>
              </a:rPr>
              <a:t>menores.</a:t>
            </a:r>
          </a:p>
          <a:p>
            <a:pPr algn="just"/>
            <a:r>
              <a:rPr lang="es-ES" sz="2200" dirty="0" smtClean="0">
                <a:latin typeface="Albertus MT Lt" pitchFamily="2" charset="0"/>
              </a:rPr>
              <a:t>Promoción </a:t>
            </a:r>
            <a:r>
              <a:rPr lang="es-ES" sz="2200" dirty="0">
                <a:latin typeface="Albertus MT Lt" pitchFamily="2" charset="0"/>
              </a:rPr>
              <a:t>de la salud ocular</a:t>
            </a:r>
            <a:r>
              <a:rPr lang="es-ES" sz="2200" dirty="0" smtClean="0">
                <a:latin typeface="Albertus MT Lt" pitchFamily="2" charset="0"/>
              </a:rPr>
              <a:t>: Desarrollar </a:t>
            </a:r>
            <a:r>
              <a:rPr lang="es-ES" sz="2200" dirty="0">
                <a:latin typeface="Albertus MT Lt" pitchFamily="2" charset="0"/>
              </a:rPr>
              <a:t>e implementar programas de educación para la salud ocular dirigidos a la población en general, con énfasis en la prevención de enfermedades oculares y la detección temprana. </a:t>
            </a:r>
            <a:endParaRPr lang="es-ES" sz="2200" dirty="0" smtClean="0">
              <a:latin typeface="Albertus MT Lt" pitchFamily="2" charset="0"/>
            </a:endParaRPr>
          </a:p>
          <a:p>
            <a:pPr algn="just"/>
            <a:r>
              <a:rPr lang="es-ES" sz="2200" dirty="0" smtClean="0">
                <a:latin typeface="Albertus MT Lt" pitchFamily="2" charset="0"/>
              </a:rPr>
              <a:t>Fomento </a:t>
            </a:r>
            <a:r>
              <a:rPr lang="es-ES" sz="2200" dirty="0">
                <a:latin typeface="Albertus MT Lt" pitchFamily="2" charset="0"/>
              </a:rPr>
              <a:t>de la investigación en enfermería oftalmológica</a:t>
            </a:r>
            <a:r>
              <a:rPr lang="es-ES" sz="2200" dirty="0" smtClean="0">
                <a:latin typeface="Albertus MT Lt" pitchFamily="2" charset="0"/>
              </a:rPr>
              <a:t>: Incentivar </a:t>
            </a:r>
            <a:r>
              <a:rPr lang="es-ES" sz="2200" dirty="0">
                <a:latin typeface="Albertus MT Lt" pitchFamily="2" charset="0"/>
              </a:rPr>
              <a:t>la investigación para generar evidencia sobre la efectividad de las intervenciones de enfermería y mejorar la calidad de la atención. </a:t>
            </a:r>
            <a:endParaRPr lang="es-ES" sz="2200" dirty="0" smtClean="0">
              <a:latin typeface="Albertus MT Lt" pitchFamily="2" charset="0"/>
            </a:endParaRPr>
          </a:p>
          <a:p>
            <a:pPr algn="just"/>
            <a:r>
              <a:rPr lang="es-ES" sz="2200" dirty="0" smtClean="0">
                <a:latin typeface="Albertus MT Lt" pitchFamily="2" charset="0"/>
              </a:rPr>
              <a:t>Mejora </a:t>
            </a:r>
            <a:r>
              <a:rPr lang="es-ES" sz="2200" dirty="0">
                <a:latin typeface="Albertus MT Lt" pitchFamily="2" charset="0"/>
              </a:rPr>
              <a:t>de la gestión de la atención</a:t>
            </a:r>
            <a:r>
              <a:rPr lang="es-ES" sz="2200" dirty="0" smtClean="0">
                <a:latin typeface="Albertus MT Lt" pitchFamily="2" charset="0"/>
              </a:rPr>
              <a:t>: Implementar </a:t>
            </a:r>
            <a:r>
              <a:rPr lang="es-ES" sz="2200" dirty="0">
                <a:latin typeface="Albertus MT Lt" pitchFamily="2" charset="0"/>
              </a:rPr>
              <a:t>estrategias para optimizar la gestión de la atención oftalmológica, como la creación de consultas de alta resolución y la utilización de tecnologías de la información y la comunicación.</a:t>
            </a:r>
            <a:endParaRPr lang="es-PE" sz="2200" dirty="0">
              <a:latin typeface="Albertus MT Lt" pitchFamily="2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413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as2 Fondos Presentaciones Power Point Fondos Para Power Point Plantillas Power Point Gratis ¿te gustaría descargar imágenes de fondo para una presentación en powerpoint?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35"/>
            <a:ext cx="12191999" cy="69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/>
          <a:lstStyle/>
          <a:p>
            <a:pPr algn="ctr"/>
            <a:r>
              <a:rPr lang="es-PE" dirty="0">
                <a:latin typeface="Albertus Medium" panose="020E0602030304020304" pitchFamily="34" charset="0"/>
              </a:rPr>
              <a:t>Misión</a:t>
            </a:r>
            <a:endParaRPr lang="es-PE" dirty="0">
              <a:latin typeface="Albertus Medium" panose="020E06020303040203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9457" y="1502727"/>
            <a:ext cx="10515600" cy="4819695"/>
          </a:xfrm>
        </p:spPr>
        <p:txBody>
          <a:bodyPr/>
          <a:lstStyle/>
          <a:p>
            <a:pPr algn="just" fontAlgn="auto"/>
            <a:r>
              <a:rPr lang="es-ES" dirty="0">
                <a:latin typeface="Albertus MT Lt" pitchFamily="2" charset="0"/>
              </a:rPr>
              <a:t>Mejorar la calidad de vida de la población desarrollando investigación e </a:t>
            </a:r>
            <a:r>
              <a:rPr lang="es-ES" dirty="0" smtClean="0">
                <a:latin typeface="Albertus MT Lt" pitchFamily="2" charset="0"/>
              </a:rPr>
              <a:t>innovación tecnológica</a:t>
            </a:r>
            <a:r>
              <a:rPr lang="es-ES" dirty="0">
                <a:latin typeface="Albertus MT Lt" pitchFamily="2" charset="0"/>
              </a:rPr>
              <a:t>, docencia y atención oftalmológica de la patología de mayor </a:t>
            </a:r>
            <a:r>
              <a:rPr lang="es-ES" dirty="0" smtClean="0">
                <a:latin typeface="Albertus MT Lt" pitchFamily="2" charset="0"/>
              </a:rPr>
              <a:t>complejidad, proponiendo </a:t>
            </a:r>
            <a:r>
              <a:rPr lang="es-ES" dirty="0">
                <a:latin typeface="Albertus MT Lt" pitchFamily="2" charset="0"/>
              </a:rPr>
              <a:t>normas a la autoridad nacional de </a:t>
            </a:r>
            <a:r>
              <a:rPr lang="es-ES" dirty="0" smtClean="0">
                <a:latin typeface="Albertus MT Lt" pitchFamily="2" charset="0"/>
              </a:rPr>
              <a:t>salud.</a:t>
            </a:r>
            <a:endParaRPr lang="es-ES" dirty="0">
              <a:latin typeface="Albertus MT Lt" pitchFamily="2" charset="0"/>
            </a:endParaRP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4529636"/>
            <a:ext cx="10515600" cy="19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dirty="0" smtClean="0">
                <a:latin typeface="Albertus MT Lt" pitchFamily="2" charset="0"/>
              </a:rPr>
              <a:t>Una población peruana que goce de buena salud ocular a través de una óptima respuesta institucional en los niveles de prevención, investigación y docencia en salud ocular; contribuyendo en la construcción de políticas públicas para el desarrollo nacional.</a:t>
            </a:r>
          </a:p>
          <a:p>
            <a:pPr algn="just"/>
            <a:endParaRPr lang="es-PE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07571" y="3204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dirty="0" smtClean="0">
                <a:latin typeface="Albertus Medium" panose="020E0602030304020304" pitchFamily="34" charset="0"/>
              </a:rPr>
              <a:t>Visión</a:t>
            </a:r>
            <a:endParaRPr lang="es-PE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7566"/>
            <a:ext cx="12083142" cy="67404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074038">
            <a:off x="6146959" y="4892541"/>
            <a:ext cx="5978953" cy="1325563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pple Chancery" panose="03020702040506060504" pitchFamily="66" charset="0"/>
              </a:rPr>
              <a:t>Gracias por tu atención </a:t>
            </a:r>
            <a:r>
              <a:rPr lang="es-ES" dirty="0" smtClean="0">
                <a:solidFill>
                  <a:schemeClr val="bg1"/>
                </a:solidFill>
              </a:rPr>
              <a:t>!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987143" y="2661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ES" i="1" dirty="0">
                <a:solidFill>
                  <a:schemeClr val="bg1"/>
                </a:solidFill>
                <a:latin typeface="Lucida Sans" panose="020B0602030504020204" pitchFamily="34" charset="0"/>
              </a:rPr>
              <a:t>«No hay cristales de más aumento que los propios ojos del hombre cuando miran su propia persona»</a:t>
            </a:r>
            <a:r>
              <a:rPr lang="es-ES" dirty="0">
                <a:solidFill>
                  <a:schemeClr val="bg1"/>
                </a:solidFill>
                <a:latin typeface="Lucida Sans" panose="020B0602030504020204" pitchFamily="34" charset="0"/>
              </a:rPr>
              <a:t> </a:t>
            </a:r>
            <a:endParaRPr lang="es-ES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r" fontAlgn="base"/>
            <a:r>
              <a:rPr lang="es-ES" sz="1600" b="1" dirty="0" smtClean="0">
                <a:solidFill>
                  <a:schemeClr val="bg1"/>
                </a:solidFill>
                <a:latin typeface="Albertus MT Lt" pitchFamily="2" charset="0"/>
              </a:rPr>
              <a:t>Alexander Pope</a:t>
            </a:r>
            <a:endParaRPr lang="es-ES" sz="1600" b="0" i="0" dirty="0">
              <a:solidFill>
                <a:schemeClr val="bg1"/>
              </a:solidFill>
              <a:effectLst/>
              <a:latin typeface="Albertus MT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846</Words>
  <Application>Microsoft Office PowerPoint</Application>
  <PresentationFormat>Panorámica</PresentationFormat>
  <Paragraphs>79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Albertus Medium</vt:lpstr>
      <vt:lpstr>Albertus MT Lt</vt:lpstr>
      <vt:lpstr>Apple Chancery</vt:lpstr>
      <vt:lpstr>Arial</vt:lpstr>
      <vt:lpstr>Calibri</vt:lpstr>
      <vt:lpstr>Calibri Light</vt:lpstr>
      <vt:lpstr>Lucida Sans</vt:lpstr>
      <vt:lpstr>Tema de Office</vt:lpstr>
      <vt:lpstr>SITUACION ACTUAL DE ENFERMERIA OFTALMOLOGICA  PIURA</vt:lpstr>
      <vt:lpstr>La enfermería oftalmológica</vt:lpstr>
      <vt:lpstr>Presentación de PowerPoint</vt:lpstr>
      <vt:lpstr>Presentación de PowerPoint</vt:lpstr>
      <vt:lpstr>RETO REGIONAL</vt:lpstr>
      <vt:lpstr>PROPUESTA </vt:lpstr>
      <vt:lpstr>Misión</vt:lpstr>
      <vt:lpstr>Gracias por tu atención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Facturacion</dc:creator>
  <cp:lastModifiedBy>Facturacion</cp:lastModifiedBy>
  <cp:revision>35</cp:revision>
  <dcterms:created xsi:type="dcterms:W3CDTF">2025-07-12T03:58:15Z</dcterms:created>
  <dcterms:modified xsi:type="dcterms:W3CDTF">2025-08-13T06:25:05Z</dcterms:modified>
</cp:coreProperties>
</file>