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318" r:id="rId3"/>
    <p:sldId id="351" r:id="rId4"/>
    <p:sldId id="344" r:id="rId5"/>
    <p:sldId id="345" r:id="rId6"/>
    <p:sldId id="347" r:id="rId7"/>
    <p:sldId id="350" r:id="rId8"/>
    <p:sldId id="348" r:id="rId9"/>
    <p:sldId id="352" r:id="rId10"/>
    <p:sldId id="353" r:id="rId11"/>
    <p:sldId id="354" r:id="rId12"/>
    <p:sldId id="349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5033" autoAdjust="0"/>
  </p:normalViewPr>
  <p:slideViewPr>
    <p:cSldViewPr snapToGrid="0">
      <p:cViewPr>
        <p:scale>
          <a:sx n="58" d="100"/>
          <a:sy n="58" d="100"/>
        </p:scale>
        <p:origin x="152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780D-93F8-4A7E-9ADE-5895EEAB91E7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B9647-2357-4160-A353-17637E8673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039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9647-2357-4160-A353-17637E8673F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25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83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461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533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377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832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132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750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885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23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6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208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5BD4-E425-4A3E-9B28-E89436C77B43}" type="datetimeFigureOut">
              <a:rPr lang="es-PE" smtClean="0"/>
              <a:t>12/08/2025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C34CD-9E18-43C0-B6A1-A2F203DEC2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5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ampara de Enfermeria">
            <a:extLst>
              <a:ext uri="{FF2B5EF4-FFF2-40B4-BE49-F238E27FC236}">
                <a16:creationId xmlns:a16="http://schemas.microsoft.com/office/drawing/2014/main" id="{57B10EF3-05CA-A405-658A-47AD91F4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9" y="15982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3" descr="ministerio de salu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7" y="93710"/>
            <a:ext cx="2981479" cy="63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8662">
            <a:off x="4871425" y="87106"/>
            <a:ext cx="1617043" cy="866932"/>
          </a:xfrm>
          <a:prstGeom prst="rect">
            <a:avLst/>
          </a:prstGeom>
        </p:spPr>
      </p:pic>
      <p:sp>
        <p:nvSpPr>
          <p:cNvPr id="10" name="Rectángulo 1"/>
          <p:cNvSpPr>
            <a:spLocks noChangeArrowheads="1"/>
          </p:cNvSpPr>
          <p:nvPr/>
        </p:nvSpPr>
        <p:spPr bwMode="auto">
          <a:xfrm>
            <a:off x="1831176" y="3648199"/>
            <a:ext cx="85296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PE" altLang="es-PE" sz="3000" b="1" dirty="0">
                <a:solidFill>
                  <a:srgbClr val="002060"/>
                </a:solidFill>
              </a:rPr>
              <a:t>ASOCIACIÓN PERUANA DE ENFERMEROS EN OFTAMOLOGÍA - APEO</a:t>
            </a:r>
            <a:endParaRPr lang="es-ES" altLang="es-PE" sz="3000" b="1" dirty="0">
              <a:solidFill>
                <a:srgbClr val="002060"/>
              </a:solidFill>
            </a:endParaRPr>
          </a:p>
        </p:txBody>
      </p:sp>
      <p:sp>
        <p:nvSpPr>
          <p:cNvPr id="11" name="Rectángulo 2"/>
          <p:cNvSpPr>
            <a:spLocks noChangeArrowheads="1"/>
          </p:cNvSpPr>
          <p:nvPr/>
        </p:nvSpPr>
        <p:spPr bwMode="auto">
          <a:xfrm>
            <a:off x="2509041" y="4890549"/>
            <a:ext cx="7173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PE" sz="2400" b="1" dirty="0">
                <a:solidFill>
                  <a:srgbClr val="FF0000"/>
                </a:solidFill>
                <a:cs typeface="Arial" panose="020B0604020202020204" pitchFamily="34" charset="0"/>
              </a:rPr>
              <a:t>Ponente</a:t>
            </a:r>
          </a:p>
          <a:p>
            <a:pPr algn="ctr"/>
            <a:r>
              <a:rPr lang="es-MX" altLang="es-PE" sz="2400" b="1" dirty="0">
                <a:cs typeface="Arial" panose="020B0604020202020204" pitchFamily="34" charset="0"/>
              </a:rPr>
              <a:t>Becerra Tello Rosa Amelia</a:t>
            </a:r>
            <a:endParaRPr lang="es-ES" altLang="es-P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8ABE6CD-8D05-D287-56DF-2DD9A24A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05" y="93710"/>
            <a:ext cx="1018931" cy="9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C17245-2D89-FD84-B3C8-C1A4576AB7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2709" r="21979"/>
          <a:stretch>
            <a:fillRect/>
          </a:stretch>
        </p:blipFill>
        <p:spPr>
          <a:xfrm>
            <a:off x="10375282" y="47362"/>
            <a:ext cx="991218" cy="946417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3F694355-0F4F-8C6C-1E7F-41066EEB6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27" y="1236299"/>
            <a:ext cx="1073377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PE" altLang="es-PE" sz="3600" b="1" dirty="0">
                <a:solidFill>
                  <a:srgbClr val="002060"/>
                </a:solidFill>
              </a:rPr>
              <a:t>XII CONGRESO NACIONAL DE ENFERMERIA EN OFTALMOLOGÍA</a:t>
            </a:r>
          </a:p>
          <a:p>
            <a:pPr algn="ctr"/>
            <a:r>
              <a:rPr lang="es-PE" altLang="es-PE" sz="3000" b="1" dirty="0">
                <a:solidFill>
                  <a:srgbClr val="002060"/>
                </a:solidFill>
              </a:rPr>
              <a:t>“TECNOLOGÍA E INNOVACIÓN AL CUIDADO DE LA SALUD OCULAR</a:t>
            </a:r>
            <a:endParaRPr lang="es-ES" altLang="es-PE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3"/>
    </mc:Choice>
    <mc:Fallback xmlns="">
      <p:transition spd="slow" advTm="185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1240F-6EA3-8114-3A01-23B1DE6FD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85654D0B-85F8-AFF8-7F29-F43B820FDB5D}"/>
              </a:ext>
            </a:extLst>
          </p:cNvPr>
          <p:cNvSpPr txBox="1">
            <a:spLocks/>
          </p:cNvSpPr>
          <p:nvPr/>
        </p:nvSpPr>
        <p:spPr>
          <a:xfrm>
            <a:off x="1713706" y="119092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MX"/>
              <a:t>ANEXOS</a:t>
            </a:r>
            <a:endParaRPr lang="es-PE" dirty="0"/>
          </a:p>
        </p:txBody>
      </p:sp>
      <p:pic>
        <p:nvPicPr>
          <p:cNvPr id="4" name="Imagen 3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597DA219-32B4-376A-0AF1-A6AF6EE1D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41" y="3970682"/>
            <a:ext cx="3538328" cy="2653746"/>
          </a:xfrm>
          <a:prstGeom prst="rect">
            <a:avLst/>
          </a:prstGeom>
        </p:spPr>
      </p:pic>
      <p:pic>
        <p:nvPicPr>
          <p:cNvPr id="6" name="Imagen 5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082F4764-6BA5-87B4-CBC5-97F8062C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37" y="992472"/>
            <a:ext cx="3538328" cy="2653746"/>
          </a:xfrm>
          <a:prstGeom prst="rect">
            <a:avLst/>
          </a:prstGeom>
        </p:spPr>
      </p:pic>
      <p:pic>
        <p:nvPicPr>
          <p:cNvPr id="8" name="Imagen 7" descr="Una mujer sentada en una silla&#10;&#10;El contenido generado por IA puede ser incorrecto.">
            <a:extLst>
              <a:ext uri="{FF2B5EF4-FFF2-40B4-BE49-F238E27FC236}">
                <a16:creationId xmlns:a16="http://schemas.microsoft.com/office/drawing/2014/main" id="{5519D607-F46C-2432-EE94-924556A37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0" b="19364"/>
          <a:stretch>
            <a:fillRect/>
          </a:stretch>
        </p:blipFill>
        <p:spPr>
          <a:xfrm>
            <a:off x="4326835" y="999173"/>
            <a:ext cx="3538328" cy="2831450"/>
          </a:xfrm>
          <a:prstGeom prst="rect">
            <a:avLst/>
          </a:prstGeom>
        </p:spPr>
      </p:pic>
      <p:pic>
        <p:nvPicPr>
          <p:cNvPr id="10" name="Imagen 9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28D3A0B9-0747-E213-E591-CB2D9F85F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10" y="3970682"/>
            <a:ext cx="3538328" cy="2653746"/>
          </a:xfrm>
          <a:prstGeom prst="rect">
            <a:avLst/>
          </a:prstGeom>
        </p:spPr>
      </p:pic>
      <p:pic>
        <p:nvPicPr>
          <p:cNvPr id="12" name="Imagen 11" descr="Un 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5EF5727B-9214-3F40-271F-709D79E099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" y="3830623"/>
            <a:ext cx="3538330" cy="2933864"/>
          </a:xfrm>
          <a:prstGeom prst="rect">
            <a:avLst/>
          </a:prstGeom>
        </p:spPr>
      </p:pic>
      <p:pic>
        <p:nvPicPr>
          <p:cNvPr id="14" name="Imagen 13" descr="Un grupo de personas posando junto a una cerca de metal&#10;&#10;El contenido generado por IA puede ser incorrecto.">
            <a:extLst>
              <a:ext uri="{FF2B5EF4-FFF2-40B4-BE49-F238E27FC236}">
                <a16:creationId xmlns:a16="http://schemas.microsoft.com/office/drawing/2014/main" id="{B9976C04-6069-752F-1F53-E6093A3761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" y="992472"/>
            <a:ext cx="3538328" cy="26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4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70"/>
    </mc:Choice>
    <mc:Fallback>
      <p:transition spd="slow" advTm="404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A55A8-4901-9BD4-E70B-5BC3D584C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5B72F3C-AC57-6E28-2E4C-6807B2873B31}"/>
              </a:ext>
            </a:extLst>
          </p:cNvPr>
          <p:cNvSpPr txBox="1">
            <a:spLocks/>
          </p:cNvSpPr>
          <p:nvPr/>
        </p:nvSpPr>
        <p:spPr>
          <a:xfrm>
            <a:off x="1713706" y="119092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MX" dirty="0"/>
              <a:t>ANEXOS</a:t>
            </a:r>
            <a:endParaRPr lang="es-PE" dirty="0"/>
          </a:p>
        </p:txBody>
      </p:sp>
      <p:pic>
        <p:nvPicPr>
          <p:cNvPr id="4" name="Imagen 3" descr="Imagen que contiene interior, cuarto de hospital, verde, cuarto&#10;&#10;El contenido generado por IA puede ser incorrecto.">
            <a:extLst>
              <a:ext uri="{FF2B5EF4-FFF2-40B4-BE49-F238E27FC236}">
                <a16:creationId xmlns:a16="http://schemas.microsoft.com/office/drawing/2014/main" id="{1EBC063A-736A-30C4-7817-F5EE0A311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11232" b="12168"/>
          <a:stretch>
            <a:fillRect/>
          </a:stretch>
        </p:blipFill>
        <p:spPr>
          <a:xfrm>
            <a:off x="4187684" y="4381500"/>
            <a:ext cx="3816629" cy="2299252"/>
          </a:xfrm>
          <a:prstGeom prst="rect">
            <a:avLst/>
          </a:prstGeom>
        </p:spPr>
      </p:pic>
      <p:pic>
        <p:nvPicPr>
          <p:cNvPr id="6" name="Imagen 5" descr="Imagen que contiene persona, interior, cuarto de hospital, mujer&#10;&#10;El contenido generado por IA puede ser incorrecto.">
            <a:extLst>
              <a:ext uri="{FF2B5EF4-FFF2-40B4-BE49-F238E27FC236}">
                <a16:creationId xmlns:a16="http://schemas.microsoft.com/office/drawing/2014/main" id="{0F3DCA78-4B36-42D1-AC58-9EE32004C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9" b="9627"/>
          <a:stretch>
            <a:fillRect/>
          </a:stretch>
        </p:blipFill>
        <p:spPr>
          <a:xfrm>
            <a:off x="4498875" y="974824"/>
            <a:ext cx="3194248" cy="3246783"/>
          </a:xfrm>
          <a:prstGeom prst="rect">
            <a:avLst/>
          </a:prstGeom>
        </p:spPr>
      </p:pic>
      <p:pic>
        <p:nvPicPr>
          <p:cNvPr id="8" name="Imagen 7" descr="Imagen que contiene persona, interior, cuarto de hospital, mujer&#10;&#10;El contenido generado por IA puede ser incorrecto.">
            <a:extLst>
              <a:ext uri="{FF2B5EF4-FFF2-40B4-BE49-F238E27FC236}">
                <a16:creationId xmlns:a16="http://schemas.microsoft.com/office/drawing/2014/main" id="{81D90E26-8E23-1639-A70C-4FF019296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9" b="9627"/>
          <a:stretch>
            <a:fillRect/>
          </a:stretch>
        </p:blipFill>
        <p:spPr>
          <a:xfrm>
            <a:off x="8881169" y="974824"/>
            <a:ext cx="3194248" cy="3246783"/>
          </a:xfrm>
          <a:prstGeom prst="rect">
            <a:avLst/>
          </a:prstGeom>
        </p:spPr>
      </p:pic>
      <p:pic>
        <p:nvPicPr>
          <p:cNvPr id="10" name="Imagen 9" descr="Un grupo de personas sentadas en un auditorio&#10;&#10;El contenido generado por IA puede ser incorrecto.">
            <a:extLst>
              <a:ext uri="{FF2B5EF4-FFF2-40B4-BE49-F238E27FC236}">
                <a16:creationId xmlns:a16="http://schemas.microsoft.com/office/drawing/2014/main" id="{A49AD90A-7D1F-E10C-A896-8BB8B1F66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4012648"/>
            <a:ext cx="4002156" cy="2668104"/>
          </a:xfrm>
          <a:prstGeom prst="rect">
            <a:avLst/>
          </a:prstGeom>
        </p:spPr>
      </p:pic>
      <p:pic>
        <p:nvPicPr>
          <p:cNvPr id="12" name="Imagen 11" descr="Grupo de personas en una oficina&#10;&#10;El contenido generado por IA puede ser incorrecto.">
            <a:extLst>
              <a:ext uri="{FF2B5EF4-FFF2-40B4-BE49-F238E27FC236}">
                <a16:creationId xmlns:a16="http://schemas.microsoft.com/office/drawing/2014/main" id="{2BB05CD1-8D46-F01E-4778-28E2D2AF21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21462"/>
          <a:stretch>
            <a:fillRect/>
          </a:stretch>
        </p:blipFill>
        <p:spPr>
          <a:xfrm>
            <a:off x="8335616" y="4381500"/>
            <a:ext cx="3816629" cy="2357408"/>
          </a:xfrm>
          <a:prstGeom prst="rect">
            <a:avLst/>
          </a:prstGeom>
        </p:spPr>
      </p:pic>
      <p:pic>
        <p:nvPicPr>
          <p:cNvPr id="14" name="Imagen 13" descr="Una foto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B9049018-31C3-6D37-6411-4DA815FA32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974824"/>
            <a:ext cx="4002156" cy="28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7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70"/>
    </mc:Choice>
    <mc:Fallback>
      <p:transition spd="slow" advTm="404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6B5AE-C6B2-0611-8EED-74CFA1AF6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mpara de Enfermeria">
            <a:extLst>
              <a:ext uri="{FF2B5EF4-FFF2-40B4-BE49-F238E27FC236}">
                <a16:creationId xmlns:a16="http://schemas.microsoft.com/office/drawing/2014/main" id="{961C407B-5737-8737-1FF5-8E5CE42B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9" y="15982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94B5B5-074A-C611-0BB3-87C2125019E3}"/>
              </a:ext>
            </a:extLst>
          </p:cNvPr>
          <p:cNvSpPr txBox="1"/>
          <p:nvPr/>
        </p:nvSpPr>
        <p:spPr>
          <a:xfrm>
            <a:off x="483475" y="2921168"/>
            <a:ext cx="11225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7274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0"/>
    </mc:Choice>
    <mc:Fallback xmlns="">
      <p:transition spd="slow" advTm="404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mpara de Enfermeria">
            <a:extLst>
              <a:ext uri="{FF2B5EF4-FFF2-40B4-BE49-F238E27FC236}">
                <a16:creationId xmlns:a16="http://schemas.microsoft.com/office/drawing/2014/main" id="{2BAE310B-04FE-69EB-45D7-FF378E01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9" y="15982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B40A77E4-4AC8-2B00-1EEF-D6484105ECC4}"/>
              </a:ext>
            </a:extLst>
          </p:cNvPr>
          <p:cNvSpPr txBox="1">
            <a:spLocks/>
          </p:cNvSpPr>
          <p:nvPr/>
        </p:nvSpPr>
        <p:spPr>
          <a:xfrm>
            <a:off x="1713705" y="328857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PE" dirty="0"/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6A42A8-B325-1940-E61E-B2230DDC02AA}"/>
              </a:ext>
            </a:extLst>
          </p:cNvPr>
          <p:cNvSpPr txBox="1"/>
          <p:nvPr/>
        </p:nvSpPr>
        <p:spPr>
          <a:xfrm>
            <a:off x="1123069" y="1381038"/>
            <a:ext cx="9945858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La región Tumbes, con una población aproximada de 250 mil habitantes según proyecciones del INEI para el año 2025, presenta un 8–10% de personas mayores de 60 años, grupo etario con mayor riesgo de desarrollar ceguera y baja visión. Entre los principales problemas de salud ocular identificados destacan el pterigión, la catarata, los errores refractivos, la conjuntivitis, la retinopatía diabética y el glaucoma, condiciones que afectan a cerca de un tercio de la población. Estas problemáticas se ven agravadas por determinantes y barreras sociales como la limitada disponibilidad de especialistas, la baja educación sanitaria en salud ocular, la alta exposición a radiación ultravioleta y el embalsamiento de cirugías de catarata. Frente a este panorama, resulta prioritario fortalecer el primer nivel de atención mediante la capacitación de médicos y enfermeras en detección temprana, la realización de campañas regionales sostenidas y la asignación presupuestal específica para la prevención y tratamiento oportuno de las afecciones visuales.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0"/>
    </mc:Choice>
    <mc:Fallback xmlns="">
      <p:transition spd="slow" advTm="404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FB0C7-5524-1AD6-63E8-48321A2A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CFE38068-07F0-23DF-C522-B652CCAF726E}"/>
              </a:ext>
            </a:extLst>
          </p:cNvPr>
          <p:cNvSpPr txBox="1">
            <a:spLocks/>
          </p:cNvSpPr>
          <p:nvPr/>
        </p:nvSpPr>
        <p:spPr>
          <a:xfrm>
            <a:off x="1713705" y="328857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MX" dirty="0"/>
              <a:t>ENFERMERAS CAPACITADAS EN SALUD OCULAR</a:t>
            </a:r>
            <a:endParaRPr lang="es-PE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2AE3B79-3486-7F6B-E11F-0F3776B43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08403"/>
              </p:ext>
            </p:extLst>
          </p:nvPr>
        </p:nvGraphicFramePr>
        <p:xfrm>
          <a:off x="3336412" y="1541295"/>
          <a:ext cx="5519176" cy="3775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45783">
                  <a:extLst>
                    <a:ext uri="{9D8B030D-6E8A-4147-A177-3AD203B41FA5}">
                      <a16:colId xmlns:a16="http://schemas.microsoft.com/office/drawing/2014/main" val="766504386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2767634262"/>
                    </a:ext>
                  </a:extLst>
                </a:gridCol>
              </a:tblGrid>
              <a:tr h="669599">
                <a:tc>
                  <a:txBody>
                    <a:bodyPr/>
                    <a:lstStyle/>
                    <a:p>
                      <a:pPr algn="just"/>
                      <a:r>
                        <a:rPr lang="es-MX" dirty="0"/>
                        <a:t>TOTAL DE ENFERMERAS EN LA REGIÓN TUMBES</a:t>
                      </a:r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/>
                        <a:t>852</a:t>
                      </a:r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515904"/>
                  </a:ext>
                </a:extLst>
              </a:tr>
              <a:tr h="3105811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Enfermeras facilitadoras regionales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Enfermeras con diplomados y cursos de especialización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Enfermeras con especialidad instrumentistas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Enfermeras capacitadas en la estrategia</a:t>
                      </a:r>
                      <a:endParaRPr lang="es-P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/>
                        <a:t>4</a:t>
                      </a:r>
                    </a:p>
                    <a:p>
                      <a:pPr algn="just"/>
                      <a:r>
                        <a:rPr lang="es-PE" dirty="0"/>
                        <a:t>12</a:t>
                      </a:r>
                    </a:p>
                    <a:p>
                      <a:pPr algn="just"/>
                      <a:endParaRPr lang="es-PE" dirty="0"/>
                    </a:p>
                    <a:p>
                      <a:pPr algn="just"/>
                      <a:r>
                        <a:rPr lang="es-PE" dirty="0"/>
                        <a:t>6</a:t>
                      </a:r>
                    </a:p>
                    <a:p>
                      <a:pPr algn="just"/>
                      <a:endParaRPr lang="es-PE" dirty="0"/>
                    </a:p>
                    <a:p>
                      <a:pPr algn="just"/>
                      <a:r>
                        <a:rPr lang="es-PE" dirty="0"/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93383"/>
                  </a:ext>
                </a:extLst>
              </a:tr>
            </a:tbl>
          </a:graphicData>
        </a:graphic>
      </p:graphicFrame>
      <p:pic>
        <p:nvPicPr>
          <p:cNvPr id="9" name="Picture 6" descr="Lampara de Enfermeria">
            <a:extLst>
              <a:ext uri="{FF2B5EF4-FFF2-40B4-BE49-F238E27FC236}">
                <a16:creationId xmlns:a16="http://schemas.microsoft.com/office/drawing/2014/main" id="{CE44F3B2-D4DD-7549-CD1C-6E6F5899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05" y="1529472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0"/>
    </mc:Choice>
    <mc:Fallback xmlns="">
      <p:transition spd="slow" advTm="404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C60CD-DFD5-8026-4651-3BD13385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A22D870A-C7FD-3D8C-45C0-E54400DFB21B}"/>
              </a:ext>
            </a:extLst>
          </p:cNvPr>
          <p:cNvSpPr txBox="1">
            <a:spLocks/>
          </p:cNvSpPr>
          <p:nvPr/>
        </p:nvSpPr>
        <p:spPr>
          <a:xfrm>
            <a:off x="446689" y="97809"/>
            <a:ext cx="11298620" cy="521624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PE" dirty="0"/>
              <a:t>FUNCIÓN DE LAS ENFERMERAS EN SALUD OCULAR – REGIÓN TUMBES</a:t>
            </a:r>
          </a:p>
        </p:txBody>
      </p:sp>
      <p:pic>
        <p:nvPicPr>
          <p:cNvPr id="5" name="Picture 6" descr="Lampara de Enfermeria">
            <a:extLst>
              <a:ext uri="{FF2B5EF4-FFF2-40B4-BE49-F238E27FC236}">
                <a16:creationId xmlns:a16="http://schemas.microsoft.com/office/drawing/2014/main" id="{882EA1CE-1806-5885-B138-C00D3F7F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9" y="15982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22A7D6B-91BF-2DC3-697C-6915ABCC8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07197"/>
              </p:ext>
            </p:extLst>
          </p:nvPr>
        </p:nvGraphicFramePr>
        <p:xfrm>
          <a:off x="108154" y="675815"/>
          <a:ext cx="11985525" cy="6182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7105">
                  <a:extLst>
                    <a:ext uri="{9D8B030D-6E8A-4147-A177-3AD203B41FA5}">
                      <a16:colId xmlns:a16="http://schemas.microsoft.com/office/drawing/2014/main" val="3818135520"/>
                    </a:ext>
                  </a:extLst>
                </a:gridCol>
                <a:gridCol w="2397105">
                  <a:extLst>
                    <a:ext uri="{9D8B030D-6E8A-4147-A177-3AD203B41FA5}">
                      <a16:colId xmlns:a16="http://schemas.microsoft.com/office/drawing/2014/main" val="3322397931"/>
                    </a:ext>
                  </a:extLst>
                </a:gridCol>
                <a:gridCol w="2397105">
                  <a:extLst>
                    <a:ext uri="{9D8B030D-6E8A-4147-A177-3AD203B41FA5}">
                      <a16:colId xmlns:a16="http://schemas.microsoft.com/office/drawing/2014/main" val="2118729434"/>
                    </a:ext>
                  </a:extLst>
                </a:gridCol>
                <a:gridCol w="2397105">
                  <a:extLst>
                    <a:ext uri="{9D8B030D-6E8A-4147-A177-3AD203B41FA5}">
                      <a16:colId xmlns:a16="http://schemas.microsoft.com/office/drawing/2014/main" val="637442420"/>
                    </a:ext>
                  </a:extLst>
                </a:gridCol>
                <a:gridCol w="2397105">
                  <a:extLst>
                    <a:ext uri="{9D8B030D-6E8A-4147-A177-3AD203B41FA5}">
                      <a16:colId xmlns:a16="http://schemas.microsoft.com/office/drawing/2014/main" val="862758521"/>
                    </a:ext>
                  </a:extLst>
                </a:gridCol>
              </a:tblGrid>
              <a:tr h="38544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PRIMER NIVEL</a:t>
                      </a:r>
                      <a:endParaRPr lang="es-P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SEGUNDO NIVEL</a:t>
                      </a:r>
                      <a:endParaRPr lang="es-P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DIRESA</a:t>
                      </a:r>
                      <a:endParaRPr lang="es-P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377059"/>
                  </a:ext>
                </a:extLst>
              </a:tr>
              <a:tr h="371299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Comunidad</a:t>
                      </a:r>
                      <a:endParaRPr lang="es-P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Establecimiento de salud</a:t>
                      </a:r>
                      <a:endParaRPr lang="es-P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Consultorio</a:t>
                      </a:r>
                      <a:endParaRPr lang="es-P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Sala de operaciones</a:t>
                      </a:r>
                      <a:endParaRPr lang="es-P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</a:rPr>
                        <a:t>Coordinación</a:t>
                      </a:r>
                      <a:endParaRPr lang="es-P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609191"/>
                  </a:ext>
                </a:extLst>
              </a:tr>
              <a:tr h="498254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Sectorización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Visitas domiciliarias</a:t>
                      </a:r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Atención integral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Captación del paciente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 con problemas visuales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Educación sanitaria</a:t>
                      </a: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 para el paciente y familia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Apoyo emocional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 del paciente con afecciones oculares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Atención en I.E</a:t>
                      </a: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 por errores refractivos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Atención en club de adulto mayor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Seguimiento del paciente con problemas oculares para prevenir la discapacidad visual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Promoción de salud visual con hábitos saludables que protejan la visión.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Actualizar el padrón nominal de los pacientes con problemas oculares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Registro de datos en el padrón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Atención y preparación del paciente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Evaluación de agudeza visual por etapas de vida.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Examen externo del ojo y ojo rojo.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Interconsulta con medicina</a:t>
                      </a: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 para el diagnostico de los problemas oculares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Evaluación de retinopatía congénita del recién nacido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Referencia al oftalmólogo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Seguimiento del paciente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Administración del tratamiento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Técnica del cuidado ocular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 proveniente al tratamiento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Coordinación con otros especialistas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Abogacía de salud ocular</a:t>
                      </a:r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Evaluación de agudeza visual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Educación y consejería al paciente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Administración de medicamentos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Preparación para la cirugía ocular según el diagnostico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Seguimiento posoperados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Interconsulta con oftalmología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Referencia para el nivel mas especializado (INO, IRO)</a:t>
                      </a:r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Preparación al paciente para la cirugía ocular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Administración al tratamiento preoperatorio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Apoyo emocional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Vendaje o cambio de apósitos</a:t>
                      </a:r>
                      <a:endParaRPr lang="es-P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Plan anual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Organización y coordinación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Gestión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Participación de campañas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Evaluación de metas trimestrales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Fortalecimiento de competencias al personal de salud en salud ocular.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Gestión de la estrategia de salud ocular y prevención de la ceguera.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Asignación presupuestal por fuente RO  y D y T.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Articulación con agencias cooperantes para la gestión del programa.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</a:rPr>
                        <a:t>Abogacía con los gobiernos locales y  Regional.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972138"/>
                  </a:ext>
                </a:extLst>
              </a:tr>
            </a:tbl>
          </a:graphicData>
        </a:graphic>
      </p:graphicFrame>
      <p:pic>
        <p:nvPicPr>
          <p:cNvPr id="2" name="Picture 6" descr="Lampara de Enfermeria">
            <a:extLst>
              <a:ext uri="{FF2B5EF4-FFF2-40B4-BE49-F238E27FC236}">
                <a16:creationId xmlns:a16="http://schemas.microsoft.com/office/drawing/2014/main" id="{874D4EAF-79DC-AE29-FF27-020F0B8D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09" y="17506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0"/>
    </mc:Choice>
    <mc:Fallback xmlns="">
      <p:transition spd="slow" advTm="404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C654D-18D8-685F-7BE7-483A4CCA9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A33C8AE8-2B08-4EA1-6A17-49FE1037D0D3}"/>
              </a:ext>
            </a:extLst>
          </p:cNvPr>
          <p:cNvSpPr txBox="1">
            <a:spLocks/>
          </p:cNvSpPr>
          <p:nvPr/>
        </p:nvSpPr>
        <p:spPr>
          <a:xfrm>
            <a:off x="1713705" y="328857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7500" lnSpcReduction="200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MX" dirty="0"/>
              <a:t>R</a:t>
            </a:r>
            <a:r>
              <a:rPr lang="es-PE" dirty="0"/>
              <a:t>ETOS DE ENFERMERIA EN EL ESTABLECIMIENTO</a:t>
            </a:r>
          </a:p>
        </p:txBody>
      </p:sp>
      <p:pic>
        <p:nvPicPr>
          <p:cNvPr id="5" name="Picture 6" descr="Lampara de Enfermeria">
            <a:extLst>
              <a:ext uri="{FF2B5EF4-FFF2-40B4-BE49-F238E27FC236}">
                <a16:creationId xmlns:a16="http://schemas.microsoft.com/office/drawing/2014/main" id="{8080C3DA-476F-6AE8-D352-EB1971D7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9" y="15982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6796EB-AA97-C641-3401-9A57CEBD1C71}"/>
              </a:ext>
            </a:extLst>
          </p:cNvPr>
          <p:cNvSpPr txBox="1"/>
          <p:nvPr/>
        </p:nvSpPr>
        <p:spPr>
          <a:xfrm>
            <a:off x="483475" y="1720840"/>
            <a:ext cx="11225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Abordar los desafíos visuales y ofrecer soluciones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Prevención y detección temprana de la discapacidad visual (Niños, adultos y adultos mayores con hábitos saludables)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Acceso a servicios de salud ocular: Desafío especialmente para problemas vulnerables; examen oftalmológicos, tratamientos y terapias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Formación de profesionales capacitados para atención ocular de calidad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Consultorio diferenciado para atención de salud ocular en cada establecimiento de salud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Promoción de salud visual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/>
              <a:t>Captacion</a:t>
            </a:r>
            <a:r>
              <a:rPr lang="es-MX" dirty="0"/>
              <a:t> temprana de retinopatía diabética de recién nacidos en cada </a:t>
            </a:r>
            <a:r>
              <a:rPr lang="es-MX" dirty="0" err="1"/>
              <a:t>microred</a:t>
            </a:r>
            <a:r>
              <a:rPr lang="es-MX" dirty="0"/>
              <a:t> I-2</a:t>
            </a:r>
          </a:p>
        </p:txBody>
      </p:sp>
    </p:spTree>
    <p:extLst>
      <p:ext uri="{BB962C8B-B14F-4D97-AF65-F5344CB8AC3E}">
        <p14:creationId xmlns:p14="http://schemas.microsoft.com/office/powerpoint/2010/main" val="12044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0"/>
    </mc:Choice>
    <mc:Fallback xmlns="">
      <p:transition spd="slow" advTm="404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38952-3689-F790-0E4E-7D6A2CE2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AA5A0A3A-F5E8-3E3B-3AA2-6B03F712ED6A}"/>
              </a:ext>
            </a:extLst>
          </p:cNvPr>
          <p:cNvSpPr txBox="1">
            <a:spLocks/>
          </p:cNvSpPr>
          <p:nvPr/>
        </p:nvSpPr>
        <p:spPr>
          <a:xfrm>
            <a:off x="1713705" y="328857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MX" dirty="0"/>
              <a:t>R</a:t>
            </a:r>
            <a:r>
              <a:rPr lang="es-PE" dirty="0"/>
              <a:t>ETOS REGIONALES</a:t>
            </a:r>
          </a:p>
        </p:txBody>
      </p:sp>
      <p:pic>
        <p:nvPicPr>
          <p:cNvPr id="5" name="Picture 6" descr="Lampara de Enfermeria">
            <a:extLst>
              <a:ext uri="{FF2B5EF4-FFF2-40B4-BE49-F238E27FC236}">
                <a16:creationId xmlns:a16="http://schemas.microsoft.com/office/drawing/2014/main" id="{8921FEDC-8382-9943-DB6F-C34B803B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9" y="15982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73383B-AF56-6337-FE80-A9C6FFC13658}"/>
              </a:ext>
            </a:extLst>
          </p:cNvPr>
          <p:cNvSpPr txBox="1"/>
          <p:nvPr/>
        </p:nvSpPr>
        <p:spPr>
          <a:xfrm>
            <a:off x="483475" y="1720840"/>
            <a:ext cx="11225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Promover la articulación con la instituciones universitarias para la investigación en salud ocular para mejorar la prevención diagnostico y tratamiento de enfermedades oculares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Gestionar la capacitación al personal de salud sobre el uso y manejo de equipos oftalmológicos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Gestionar ante las autoridades de salud  pasantías en hospitales de mayor complejidad como  INO, IRO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Cierre de brechas de médicos especialistas en oftalmologías por ministerio de salud para atención de innumerables problemas visuales por la alta prevalencia de enfermedades como: Catarata, retinopatía diabética, errores refractivos,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Gestionar la implementación con equipos necesarios para la detección de errores refractivos que dificulta el diagnostico del tratamiento temprano de enfermedades oculares según el nivel de complejidad.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Gestionar la implementación de  la sala de operaciones con equipamiento para las intervenciones quirúrgicas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Gestionar la Contratación de personal de enfermería.</a:t>
            </a:r>
          </a:p>
        </p:txBody>
      </p:sp>
    </p:spTree>
    <p:extLst>
      <p:ext uri="{BB962C8B-B14F-4D97-AF65-F5344CB8AC3E}">
        <p14:creationId xmlns:p14="http://schemas.microsoft.com/office/powerpoint/2010/main" val="38083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0"/>
    </mc:Choice>
    <mc:Fallback xmlns="">
      <p:transition spd="slow" advTm="404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7962-D6F0-774F-31FD-53A07D49D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F9CD899D-3D3E-6B4E-29F6-2B451892BA59}"/>
              </a:ext>
            </a:extLst>
          </p:cNvPr>
          <p:cNvSpPr txBox="1">
            <a:spLocks/>
          </p:cNvSpPr>
          <p:nvPr/>
        </p:nvSpPr>
        <p:spPr>
          <a:xfrm>
            <a:off x="1713705" y="328857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MX" dirty="0"/>
              <a:t>PROPUESTAS</a:t>
            </a:r>
            <a:endParaRPr lang="es-PE" dirty="0"/>
          </a:p>
        </p:txBody>
      </p:sp>
      <p:pic>
        <p:nvPicPr>
          <p:cNvPr id="5" name="Picture 6" descr="Lampara de Enfermeria">
            <a:extLst>
              <a:ext uri="{FF2B5EF4-FFF2-40B4-BE49-F238E27FC236}">
                <a16:creationId xmlns:a16="http://schemas.microsoft.com/office/drawing/2014/main" id="{F3897944-0082-5FDE-6DA9-6A0B4BB6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9" y="15982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9EAE84-52AB-3EA2-480E-2B09E943688E}"/>
              </a:ext>
            </a:extLst>
          </p:cNvPr>
          <p:cNvSpPr txBox="1"/>
          <p:nvPr/>
        </p:nvSpPr>
        <p:spPr>
          <a:xfrm>
            <a:off x="1111919" y="1140373"/>
            <a:ext cx="9968158" cy="4897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Articulación interinstitucional para investigación en salud ocular</a:t>
            </a:r>
          </a:p>
          <a:p>
            <a:pPr algn="just">
              <a:lnSpc>
                <a:spcPct val="150000"/>
              </a:lnSpc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Promover convenios y acciones conjuntas con instituciones universitarias, nacionales e internacionales, orientadas a desarrollar investigaciones aplicadas en salud ocular que permitan mejorar la prevención, el diagnóstico oportuno y el tratamiento de las enfermedades visuales más prevalentes en la región.</a:t>
            </a:r>
          </a:p>
          <a:p>
            <a:pPr algn="just">
              <a:lnSpc>
                <a:spcPct val="150000"/>
              </a:lnSpc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2. Capacitación del personal de salud en manejo de equipos oftalmológicos</a:t>
            </a:r>
          </a:p>
          <a:p>
            <a:pPr algn="just">
              <a:lnSpc>
                <a:spcPct val="150000"/>
              </a:lnSpc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Gestionar programas de capacitación continua para médicos, enfermeras y técnicos en el uso y mantenimiento de equipos oftalmológicos, fortaleciendo la capacidad resolutiva del primer y segundo nivel de atención. Pasantías en hospitales de alta complejidad.</a:t>
            </a:r>
          </a:p>
          <a:p>
            <a:pPr algn="just">
              <a:lnSpc>
                <a:spcPct val="150000"/>
              </a:lnSpc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3. Coordinar con las autoridades de salud la implementación de pasantías y rotaciones de personal en instituciones de referencia nacional, como el Instituto Nacional de Oftalmología (INO) y el Instituto Regional de Oftalmología (IRO), para el fortalecimiento de competencias clínicas y quirúrgicas.</a:t>
            </a:r>
          </a:p>
          <a:p>
            <a:pPr algn="just">
              <a:lnSpc>
                <a:spcPct val="150000"/>
              </a:lnSpc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4. Cierre de brechas de especialistas en oftalmología</a:t>
            </a:r>
          </a:p>
          <a:p>
            <a:pPr algn="just">
              <a:lnSpc>
                <a:spcPct val="150000"/>
              </a:lnSpc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Solicitar al Ministerio de Salud la asignación y contratación de médicos oftalmólogos, atendiendo la alta prevalencia de enfermedades como catarata, retinopatía diabética y errores refractivos, que requieren atención especializada.</a:t>
            </a:r>
            <a:endParaRPr lang="es-P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0"/>
    </mc:Choice>
    <mc:Fallback xmlns="">
      <p:transition spd="slow" advTm="404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0A004-E086-07B3-82AD-392C9E11B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1E4CE965-5206-484E-E22D-7B9ED1184B34}"/>
              </a:ext>
            </a:extLst>
          </p:cNvPr>
          <p:cNvSpPr txBox="1">
            <a:spLocks/>
          </p:cNvSpPr>
          <p:nvPr/>
        </p:nvSpPr>
        <p:spPr>
          <a:xfrm>
            <a:off x="1713705" y="328857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MX" dirty="0"/>
              <a:t>PROPUESTAS</a:t>
            </a:r>
            <a:endParaRPr lang="es-PE" dirty="0"/>
          </a:p>
        </p:txBody>
      </p:sp>
      <p:pic>
        <p:nvPicPr>
          <p:cNvPr id="5" name="Picture 6" descr="Lampara de Enfermeria">
            <a:extLst>
              <a:ext uri="{FF2B5EF4-FFF2-40B4-BE49-F238E27FC236}">
                <a16:creationId xmlns:a16="http://schemas.microsoft.com/office/drawing/2014/main" id="{E9DC82AC-785D-EDDC-3EE8-02D59032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8125" l="2548" r="98408">
                        <a14:foregroundMark x1="6688" y1="31875" x2="6688" y2="31875"/>
                        <a14:foregroundMark x1="2548" y1="33125" x2="2548" y2="33125"/>
                        <a14:foregroundMark x1="89490" y1="50000" x2="98408" y2="36250"/>
                        <a14:foregroundMark x1="98408" y1="36250" x2="97771" y2="19375"/>
                        <a14:foregroundMark x1="97771" y1="19375" x2="92038" y2="11875"/>
                        <a14:foregroundMark x1="92038" y1="11875" x2="87898" y2="11250"/>
                        <a14:foregroundMark x1="98726" y1="23125" x2="98726" y2="23125"/>
                        <a14:foregroundMark x1="58917" y1="8125" x2="58917" y2="8125"/>
                        <a14:foregroundMark x1="60828" y1="86875" x2="60828" y2="86875"/>
                        <a14:foregroundMark x1="45541" y1="98125" x2="45541" y2="98125"/>
                        <a14:foregroundMark x1="85032" y1="3750" x2="8503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9" y="1598299"/>
            <a:ext cx="8084181" cy="41193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0A8A82-51AA-F5F1-B619-8D0A2C9C6A3B}"/>
              </a:ext>
            </a:extLst>
          </p:cNvPr>
          <p:cNvSpPr txBox="1"/>
          <p:nvPr/>
        </p:nvSpPr>
        <p:spPr>
          <a:xfrm>
            <a:off x="982391" y="1140373"/>
            <a:ext cx="10227213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/>
              <a:t>5. Implementación de equipos para detección de errores refractivos</a:t>
            </a:r>
          </a:p>
          <a:p>
            <a:pPr algn="just">
              <a:lnSpc>
                <a:spcPct val="150000"/>
              </a:lnSpc>
            </a:pPr>
            <a:r>
              <a:rPr lang="es-MX" sz="1600" dirty="0"/>
              <a:t>Gestionar la dotación de equipos de optometría y diagnóstico que permitan la identificación temprana de errores refractivos y otras alteraciones visuales, priorizando la implementación según el nivel de complejidad de cada establecimiento.</a:t>
            </a:r>
          </a:p>
          <a:p>
            <a:pPr algn="just">
              <a:lnSpc>
                <a:spcPct val="150000"/>
              </a:lnSpc>
            </a:pPr>
            <a:r>
              <a:rPr lang="es-MX" sz="1600" dirty="0"/>
              <a:t>6. Equipamiento de sala de operaciones para cirugías oftalmológicas</a:t>
            </a:r>
          </a:p>
          <a:p>
            <a:pPr algn="just">
              <a:lnSpc>
                <a:spcPct val="150000"/>
              </a:lnSpc>
            </a:pPr>
            <a:r>
              <a:rPr lang="es-MX" sz="1600" dirty="0"/>
              <a:t>Implementar salas de operaciones con equipamiento especializado que permita la realización de intervenciones quirúrgicas oftalmológicas, mejorando la capacidad resolutiva y reduciendo listas de espera.</a:t>
            </a:r>
          </a:p>
          <a:p>
            <a:pPr algn="just">
              <a:lnSpc>
                <a:spcPct val="150000"/>
              </a:lnSpc>
            </a:pPr>
            <a:r>
              <a:rPr lang="es-MX" sz="1600" dirty="0"/>
              <a:t>7. Contratación de personal de enfermería especializado en oftalmología</a:t>
            </a:r>
          </a:p>
          <a:p>
            <a:pPr algn="just">
              <a:lnSpc>
                <a:spcPct val="150000"/>
              </a:lnSpc>
            </a:pPr>
            <a:r>
              <a:rPr lang="es-MX" sz="1600" dirty="0"/>
              <a:t>Gestionar la incorporación de personal de enfermería con competencias en procedimientos oftalmológicos para fortalecer el equipo multidisciplinario y mejorar la atención integral al paciente.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17870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0"/>
    </mc:Choice>
    <mc:Fallback xmlns="">
      <p:transition spd="slow" advTm="404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73B7A-40E2-EC79-673B-292683892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F58878EF-FF59-E431-A0CF-1F0A3BF72823}"/>
              </a:ext>
            </a:extLst>
          </p:cNvPr>
          <p:cNvSpPr txBox="1">
            <a:spLocks/>
          </p:cNvSpPr>
          <p:nvPr/>
        </p:nvSpPr>
        <p:spPr>
          <a:xfrm>
            <a:off x="1713706" y="119092"/>
            <a:ext cx="8764587" cy="688975"/>
          </a:xfrm>
          <a:prstGeom prst="roundRect">
            <a:avLst/>
          </a:prstGeom>
          <a:solidFill>
            <a:srgbClr val="07A9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s-ES"/>
            </a:defPPr>
            <a:lvl1pPr algn="ctr"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2pPr>
            <a:lvl3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3pPr>
            <a:lvl4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4pPr>
            <a:lvl5pPr defTabSz="685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s-MX"/>
              <a:t>ANEXOS</a:t>
            </a:r>
            <a:endParaRPr lang="es-PE" dirty="0"/>
          </a:p>
        </p:txBody>
      </p:sp>
      <p:pic>
        <p:nvPicPr>
          <p:cNvPr id="78" name="Imagen 77" descr="Grupo de personas en medio de cuarto&#10;&#10;El contenido generado por IA puede ser incorrecto.">
            <a:extLst>
              <a:ext uri="{FF2B5EF4-FFF2-40B4-BE49-F238E27FC236}">
                <a16:creationId xmlns:a16="http://schemas.microsoft.com/office/drawing/2014/main" id="{3EA72A8B-98D5-72B2-5E83-1D21F0B7A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0" y="974396"/>
            <a:ext cx="3631100" cy="2723326"/>
          </a:xfrm>
          <a:prstGeom prst="rect">
            <a:avLst/>
          </a:prstGeom>
        </p:spPr>
      </p:pic>
      <p:pic>
        <p:nvPicPr>
          <p:cNvPr id="80" name="Imagen 79" descr="Grupo de personas posando delante de una pared&#10;&#10;El contenido generado por IA puede ser incorrecto.">
            <a:extLst>
              <a:ext uri="{FF2B5EF4-FFF2-40B4-BE49-F238E27FC236}">
                <a16:creationId xmlns:a16="http://schemas.microsoft.com/office/drawing/2014/main" id="{D564E6BB-BE41-F8C9-F8F7-9A94754F1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0" y="3864050"/>
            <a:ext cx="3631100" cy="2723326"/>
          </a:xfrm>
          <a:prstGeom prst="rect">
            <a:avLst/>
          </a:prstGeom>
        </p:spPr>
      </p:pic>
      <p:pic>
        <p:nvPicPr>
          <p:cNvPr id="82" name="Imagen 81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2D9A89B9-627F-1D34-FF03-F9DAA7007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55" y="974396"/>
            <a:ext cx="3631100" cy="2723326"/>
          </a:xfrm>
          <a:prstGeom prst="rect">
            <a:avLst/>
          </a:prstGeom>
        </p:spPr>
      </p:pic>
      <p:pic>
        <p:nvPicPr>
          <p:cNvPr id="84" name="Imagen 83" descr="Imagen que contiene piso, interior, hombre, parado&#10;&#10;El contenido generado por IA puede ser incorrecto.">
            <a:extLst>
              <a:ext uri="{FF2B5EF4-FFF2-40B4-BE49-F238E27FC236}">
                <a16:creationId xmlns:a16="http://schemas.microsoft.com/office/drawing/2014/main" id="{BA77B848-D0C1-852A-0A40-0D0566C5E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5" y="974396"/>
            <a:ext cx="3631100" cy="2723326"/>
          </a:xfrm>
          <a:prstGeom prst="rect">
            <a:avLst/>
          </a:prstGeom>
        </p:spPr>
      </p:pic>
      <p:pic>
        <p:nvPicPr>
          <p:cNvPr id="86" name="Imagen 85" descr="Un grupo de personas junto a un niño&#10;&#10;El contenido generado por IA puede ser incorrecto.">
            <a:extLst>
              <a:ext uri="{FF2B5EF4-FFF2-40B4-BE49-F238E27FC236}">
                <a16:creationId xmlns:a16="http://schemas.microsoft.com/office/drawing/2014/main" id="{2BC0AFEF-C64B-5E90-4767-345E6F1DB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3" y="3864050"/>
            <a:ext cx="3631099" cy="2718283"/>
          </a:xfrm>
          <a:prstGeom prst="rect">
            <a:avLst/>
          </a:prstGeom>
        </p:spPr>
      </p:pic>
      <p:pic>
        <p:nvPicPr>
          <p:cNvPr id="88" name="Imagen 87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F957B934-3612-EC46-5A2A-D538B91CF1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55" y="3864050"/>
            <a:ext cx="3631101" cy="27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70"/>
    </mc:Choice>
    <mc:Fallback>
      <p:transition spd="slow" advTm="4047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1068</Words>
  <Application>Microsoft Office PowerPoint</Application>
  <PresentationFormat>Panorámica</PresentationFormat>
  <Paragraphs>109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Touzett</dc:creator>
  <cp:lastModifiedBy>Sebastian Idrogo Becerra</cp:lastModifiedBy>
  <cp:revision>327</cp:revision>
  <dcterms:created xsi:type="dcterms:W3CDTF">2018-10-09T15:51:32Z</dcterms:created>
  <dcterms:modified xsi:type="dcterms:W3CDTF">2025-08-13T01:28:49Z</dcterms:modified>
</cp:coreProperties>
</file>