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6" r:id="rId10"/>
  </p:sldIdLst>
  <p:sldSz cx="18288000" cy="10287000"/>
  <p:notesSz cx="6858000" cy="9144000"/>
  <p:embeddedFontLst>
    <p:embeddedFont>
      <p:font typeface="Open Sans Bold" panose="020B0604020202020204" charset="0"/>
      <p:regular r:id="rId12"/>
    </p:embeddedFont>
    <p:embeddedFont>
      <p:font typeface="Tenor Sans" panose="020B0604020202020204" charset="0"/>
      <p:regular r:id="rId13"/>
    </p:embeddedFont>
    <p:embeddedFont>
      <p:font typeface="PL Benguiat Frisky Bold" panose="020B0604020202020204" charset="0"/>
      <p:regular r:id="rId14"/>
    </p:embeddedFont>
    <p:embeddedFont>
      <p:font typeface="Poppins Bold" panose="020B0604020202020204" charset="0"/>
      <p:regular r:id="rId15"/>
    </p:embeddedFont>
    <p:embeddedFont>
      <p:font typeface="Poppins" panose="020B0604020202020204" charset="0"/>
      <p:regular r:id="rId16"/>
    </p:embeddedFont>
    <p:embeddedFont>
      <p:font typeface="Poppins Semi-Bold" panose="020B0604020202020204" charset="0"/>
      <p:regular r:id="rId17"/>
    </p:embeddedFont>
    <p:embeddedFont>
      <p:font typeface="Aptos" panose="020B060402020202020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Poppins Medium Italics" panose="020B0604020202020204" charset="0"/>
      <p:regular r:id="rId23"/>
    </p:embeddedFont>
    <p:embeddedFont>
      <p:font typeface="Flatory HC SemiCondensed" panose="020B0604020202020204" charset="-34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9991"/>
    <a:srgbClr val="3A8E7E"/>
    <a:srgbClr val="337D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2" d="100"/>
          <a:sy n="62" d="100"/>
        </p:scale>
        <p:origin x="3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39A323-C697-4874-A4C9-5CA3C76F5D03}" type="datetimeFigureOut">
              <a:rPr lang="es-PE" smtClean="0"/>
              <a:t>24/09/2025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5262D4-7206-4737-9FB3-026861702CC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6473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5262D4-7206-4737-9FB3-026861702CCB}" type="slidenum">
              <a:rPr lang="es-PE" smtClean="0"/>
              <a:t>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92920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5262D4-7206-4737-9FB3-026861702CCB}" type="slidenum">
              <a:rPr lang="es-PE" smtClean="0"/>
              <a:t>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0584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5262D4-7206-4737-9FB3-026861702CCB}" type="slidenum">
              <a:rPr lang="es-PE" smtClean="0"/>
              <a:t>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46457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2.jpeg"/><Relationship Id="rId10" Type="http://schemas.openxmlformats.org/officeDocument/2006/relationships/image" Target="../media/image6.png"/><Relationship Id="rId4" Type="http://schemas.openxmlformats.org/officeDocument/2006/relationships/image" Target="../media/image2.sv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jpe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12" Type="http://schemas.openxmlformats.org/officeDocument/2006/relationships/image" Target="../media/image1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jpe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6.png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8.jpeg"/><Relationship Id="rId5" Type="http://schemas.openxmlformats.org/officeDocument/2006/relationships/image" Target="../media/image5.svg"/><Relationship Id="rId10" Type="http://schemas.openxmlformats.org/officeDocument/2006/relationships/image" Target="../media/image17.jpeg"/><Relationship Id="rId4" Type="http://schemas.openxmlformats.org/officeDocument/2006/relationships/image" Target="../media/image3.png"/><Relationship Id="rId9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svg"/><Relationship Id="rId7" Type="http://schemas.openxmlformats.org/officeDocument/2006/relationships/image" Target="../media/image1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7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svg"/><Relationship Id="rId7" Type="http://schemas.openxmlformats.org/officeDocument/2006/relationships/image" Target="../media/image1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7.jpeg"/><Relationship Id="rId4" Type="http://schemas.openxmlformats.org/officeDocument/2006/relationships/image" Target="../media/image9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6.jpeg"/><Relationship Id="rId5" Type="http://schemas.openxmlformats.org/officeDocument/2006/relationships/image" Target="../media/image3.png"/><Relationship Id="rId10" Type="http://schemas.openxmlformats.org/officeDocument/2006/relationships/image" Target="../media/image25.png"/><Relationship Id="rId4" Type="http://schemas.openxmlformats.org/officeDocument/2006/relationships/image" Target="../media/image2.svg"/><Relationship Id="rId9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4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7.jpeg"/><Relationship Id="rId10" Type="http://schemas.openxmlformats.org/officeDocument/2006/relationships/image" Target="../media/image14.svg"/><Relationship Id="rId4" Type="http://schemas.openxmlformats.org/officeDocument/2006/relationships/image" Target="../media/image2.sv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svg"/><Relationship Id="rId7" Type="http://schemas.openxmlformats.org/officeDocument/2006/relationships/image" Target="../media/image1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8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62611" y="6688836"/>
            <a:ext cx="7299209" cy="4829867"/>
          </a:xfrm>
          <a:custGeom>
            <a:avLst/>
            <a:gdLst/>
            <a:ahLst/>
            <a:cxnLst/>
            <a:rect l="l" t="t" r="r" b="b"/>
            <a:pathLst>
              <a:path w="7299209" h="4829867">
                <a:moveTo>
                  <a:pt x="0" y="0"/>
                </a:moveTo>
                <a:lnTo>
                  <a:pt x="7299209" y="0"/>
                </a:lnTo>
                <a:lnTo>
                  <a:pt x="7299209" y="4829866"/>
                </a:lnTo>
                <a:lnTo>
                  <a:pt x="0" y="482986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grpSp>
        <p:nvGrpSpPr>
          <p:cNvPr id="3" name="Group 3"/>
          <p:cNvGrpSpPr/>
          <p:nvPr/>
        </p:nvGrpSpPr>
        <p:grpSpPr>
          <a:xfrm>
            <a:off x="0" y="-244499"/>
            <a:ext cx="7350371" cy="10531499"/>
            <a:chOff x="0" y="0"/>
            <a:chExt cx="1138765" cy="16316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38765" cy="1631605"/>
            </a:xfrm>
            <a:custGeom>
              <a:avLst/>
              <a:gdLst/>
              <a:ahLst/>
              <a:cxnLst/>
              <a:rect l="l" t="t" r="r" b="b"/>
              <a:pathLst>
                <a:path w="1138765" h="1631605">
                  <a:moveTo>
                    <a:pt x="0" y="0"/>
                  </a:moveTo>
                  <a:lnTo>
                    <a:pt x="1138765" y="0"/>
                  </a:lnTo>
                  <a:lnTo>
                    <a:pt x="1138765" y="1631605"/>
                  </a:lnTo>
                  <a:lnTo>
                    <a:pt x="0" y="1631605"/>
                  </a:lnTo>
                  <a:close/>
                </a:path>
              </a:pathLst>
            </a:cu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PE"/>
            </a:p>
          </p:txBody>
        </p:sp>
      </p:grpSp>
      <p:sp>
        <p:nvSpPr>
          <p:cNvPr id="5" name="Freeform 5"/>
          <p:cNvSpPr/>
          <p:nvPr/>
        </p:nvSpPr>
        <p:spPr>
          <a:xfrm rot="-5400000">
            <a:off x="1466891" y="4398977"/>
            <a:ext cx="10775998" cy="1489047"/>
          </a:xfrm>
          <a:custGeom>
            <a:avLst/>
            <a:gdLst/>
            <a:ahLst/>
            <a:cxnLst/>
            <a:rect l="l" t="t" r="r" b="b"/>
            <a:pathLst>
              <a:path w="10775998" h="1489047">
                <a:moveTo>
                  <a:pt x="0" y="0"/>
                </a:moveTo>
                <a:lnTo>
                  <a:pt x="10775998" y="0"/>
                </a:lnTo>
                <a:lnTo>
                  <a:pt x="10775998" y="1489046"/>
                </a:lnTo>
                <a:lnTo>
                  <a:pt x="0" y="14890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6" name="Freeform 6"/>
          <p:cNvSpPr/>
          <p:nvPr/>
        </p:nvSpPr>
        <p:spPr>
          <a:xfrm>
            <a:off x="13636534" y="-2522787"/>
            <a:ext cx="6218554" cy="4114800"/>
          </a:xfrm>
          <a:custGeom>
            <a:avLst/>
            <a:gdLst/>
            <a:ahLst/>
            <a:cxnLst/>
            <a:rect l="l" t="t" r="r" b="b"/>
            <a:pathLst>
              <a:path w="6218554" h="4114800">
                <a:moveTo>
                  <a:pt x="0" y="0"/>
                </a:moveTo>
                <a:lnTo>
                  <a:pt x="6218554" y="0"/>
                </a:lnTo>
                <a:lnTo>
                  <a:pt x="621855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grpSp>
        <p:nvGrpSpPr>
          <p:cNvPr id="7" name="Group 7"/>
          <p:cNvGrpSpPr/>
          <p:nvPr/>
        </p:nvGrpSpPr>
        <p:grpSpPr>
          <a:xfrm>
            <a:off x="4962611" y="5865482"/>
            <a:ext cx="4421518" cy="4421518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 w="857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s-PE"/>
            </a:p>
          </p:txBody>
        </p:sp>
      </p:grpSp>
      <p:sp>
        <p:nvSpPr>
          <p:cNvPr id="9" name="Freeform 9"/>
          <p:cNvSpPr/>
          <p:nvPr/>
        </p:nvSpPr>
        <p:spPr>
          <a:xfrm>
            <a:off x="7758268" y="3379159"/>
            <a:ext cx="845562" cy="845562"/>
          </a:xfrm>
          <a:custGeom>
            <a:avLst/>
            <a:gdLst/>
            <a:ahLst/>
            <a:cxnLst/>
            <a:rect l="l" t="t" r="r" b="b"/>
            <a:pathLst>
              <a:path w="845562" h="845562">
                <a:moveTo>
                  <a:pt x="0" y="0"/>
                </a:moveTo>
                <a:lnTo>
                  <a:pt x="845562" y="0"/>
                </a:lnTo>
                <a:lnTo>
                  <a:pt x="845562" y="845562"/>
                </a:lnTo>
                <a:lnTo>
                  <a:pt x="0" y="845562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10" name="Freeform 10"/>
          <p:cNvSpPr/>
          <p:nvPr/>
        </p:nvSpPr>
        <p:spPr>
          <a:xfrm>
            <a:off x="8539411" y="4789984"/>
            <a:ext cx="462531" cy="462531"/>
          </a:xfrm>
          <a:custGeom>
            <a:avLst/>
            <a:gdLst/>
            <a:ahLst/>
            <a:cxnLst/>
            <a:rect l="l" t="t" r="r" b="b"/>
            <a:pathLst>
              <a:path w="462531" h="462531">
                <a:moveTo>
                  <a:pt x="0" y="0"/>
                </a:moveTo>
                <a:lnTo>
                  <a:pt x="462531" y="0"/>
                </a:lnTo>
                <a:lnTo>
                  <a:pt x="462531" y="462531"/>
                </a:lnTo>
                <a:lnTo>
                  <a:pt x="0" y="462531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PE"/>
          </a:p>
        </p:txBody>
      </p:sp>
      <p:sp>
        <p:nvSpPr>
          <p:cNvPr id="11" name="Freeform 11"/>
          <p:cNvSpPr/>
          <p:nvPr/>
        </p:nvSpPr>
        <p:spPr>
          <a:xfrm>
            <a:off x="8003806" y="4693907"/>
            <a:ext cx="462531" cy="462531"/>
          </a:xfrm>
          <a:custGeom>
            <a:avLst/>
            <a:gdLst/>
            <a:ahLst/>
            <a:cxnLst/>
            <a:rect l="l" t="t" r="r" b="b"/>
            <a:pathLst>
              <a:path w="462531" h="462531">
                <a:moveTo>
                  <a:pt x="0" y="0"/>
                </a:moveTo>
                <a:lnTo>
                  <a:pt x="462531" y="0"/>
                </a:lnTo>
                <a:lnTo>
                  <a:pt x="462531" y="462531"/>
                </a:lnTo>
                <a:lnTo>
                  <a:pt x="0" y="462531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PE"/>
          </a:p>
        </p:txBody>
      </p:sp>
      <p:sp>
        <p:nvSpPr>
          <p:cNvPr id="12" name="TextBox 12"/>
          <p:cNvSpPr txBox="1"/>
          <p:nvPr/>
        </p:nvSpPr>
        <p:spPr>
          <a:xfrm>
            <a:off x="10223178" y="3331589"/>
            <a:ext cx="7604764" cy="2178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538"/>
              </a:lnSpc>
            </a:pPr>
            <a:r>
              <a:rPr lang="en-US" sz="5594" b="1" i="1" spc="939" dirty="0">
                <a:solidFill>
                  <a:srgbClr val="000000"/>
                </a:solidFill>
                <a:latin typeface="Poppins Medium Italics"/>
                <a:ea typeface="Poppins Medium Italics"/>
                <a:cs typeface="Poppins Medium Italics"/>
                <a:sym typeface="Poppins Medium Italics"/>
              </a:rPr>
              <a:t>Situación de la Enfermera Especialista en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539411" y="5831586"/>
            <a:ext cx="9288531" cy="2222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045"/>
              </a:lnSpc>
            </a:pPr>
            <a:r>
              <a:rPr lang="en-US" sz="9039" b="1" dirty="0">
                <a:solidFill>
                  <a:srgbClr val="068686"/>
                </a:solidFill>
                <a:latin typeface="Poppins Bold"/>
                <a:ea typeface="Poppins Bold"/>
                <a:cs typeface="Poppins Bold"/>
                <a:sym typeface="Poppins Bold"/>
              </a:rPr>
              <a:t>OFTALMOLOGÍA TACNA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220766" y="9037094"/>
            <a:ext cx="6454777" cy="737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15"/>
              </a:lnSpc>
            </a:pPr>
            <a:r>
              <a:rPr lang="en-US" sz="208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Enfermera Especialista en Centro Quirúrgico </a:t>
            </a:r>
          </a:p>
          <a:p>
            <a:pPr algn="r">
              <a:lnSpc>
                <a:spcPts val="2915"/>
              </a:lnSpc>
            </a:pPr>
            <a:r>
              <a:rPr lang="en-US" sz="208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Hospital III Daniel A. Carrión. RA Tacna - EsSalud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756650" y="8400876"/>
            <a:ext cx="5894013" cy="477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751"/>
              </a:lnSpc>
            </a:pPr>
            <a:r>
              <a:rPr lang="en-US" sz="2679" b="1">
                <a:solidFill>
                  <a:srgbClr val="068686"/>
                </a:solidFill>
                <a:latin typeface="Poppins Bold"/>
                <a:ea typeface="Poppins Bold"/>
                <a:cs typeface="Poppins Bold"/>
                <a:sym typeface="Poppins Bold"/>
              </a:rPr>
              <a:t>LIC. DELIA O. POCOHUANCA TURPO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7620000" y="1168218"/>
            <a:ext cx="10619913" cy="536990"/>
          </a:xfrm>
          <a:prstGeom prst="rect">
            <a:avLst/>
          </a:prstGeom>
          <a:solidFill>
            <a:srgbClr val="41999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XII CONGRESO NACIONAL DE ENFERMERÍA EN OFTALMOLOGÍA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8" b="21311"/>
          <a:stretch/>
        </p:blipFill>
        <p:spPr>
          <a:xfrm>
            <a:off x="11858393" y="38494"/>
            <a:ext cx="2143125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2080577" y="-2522787"/>
            <a:ext cx="6218554" cy="4114800"/>
          </a:xfrm>
          <a:custGeom>
            <a:avLst/>
            <a:gdLst/>
            <a:ahLst/>
            <a:cxnLst/>
            <a:rect l="l" t="t" r="r" b="b"/>
            <a:pathLst>
              <a:path w="6218554" h="4114800">
                <a:moveTo>
                  <a:pt x="6218554" y="0"/>
                </a:moveTo>
                <a:lnTo>
                  <a:pt x="0" y="0"/>
                </a:lnTo>
                <a:lnTo>
                  <a:pt x="0" y="4114800"/>
                </a:lnTo>
                <a:lnTo>
                  <a:pt x="6218554" y="4114800"/>
                </a:lnTo>
                <a:lnTo>
                  <a:pt x="6218554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grpSp>
        <p:nvGrpSpPr>
          <p:cNvPr id="3" name="Group 3"/>
          <p:cNvGrpSpPr/>
          <p:nvPr/>
        </p:nvGrpSpPr>
        <p:grpSpPr>
          <a:xfrm>
            <a:off x="9267443" y="-2115091"/>
            <a:ext cx="9020557" cy="9491754"/>
            <a:chOff x="0" y="0"/>
            <a:chExt cx="702110" cy="7387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02110" cy="738785"/>
            </a:xfrm>
            <a:custGeom>
              <a:avLst/>
              <a:gdLst/>
              <a:ahLst/>
              <a:cxnLst/>
              <a:rect l="l" t="t" r="r" b="b"/>
              <a:pathLst>
                <a:path w="702110" h="738785">
                  <a:moveTo>
                    <a:pt x="351055" y="0"/>
                  </a:moveTo>
                  <a:cubicBezTo>
                    <a:pt x="157173" y="0"/>
                    <a:pt x="0" y="165383"/>
                    <a:pt x="0" y="369393"/>
                  </a:cubicBezTo>
                  <a:cubicBezTo>
                    <a:pt x="0" y="573403"/>
                    <a:pt x="157173" y="738785"/>
                    <a:pt x="351055" y="738785"/>
                  </a:cubicBezTo>
                  <a:cubicBezTo>
                    <a:pt x="544937" y="738785"/>
                    <a:pt x="702110" y="573403"/>
                    <a:pt x="702110" y="369393"/>
                  </a:cubicBezTo>
                  <a:cubicBezTo>
                    <a:pt x="702110" y="165383"/>
                    <a:pt x="544937" y="0"/>
                    <a:pt x="351055" y="0"/>
                  </a:cubicBezTo>
                  <a:close/>
                </a:path>
              </a:pathLst>
            </a:custGeom>
            <a:solidFill>
              <a:srgbClr val="01C6BA"/>
            </a:solidFill>
            <a:ln w="127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s-PE"/>
            </a:p>
          </p:txBody>
        </p:sp>
      </p:grpSp>
      <p:sp>
        <p:nvSpPr>
          <p:cNvPr id="5" name="Freeform 5"/>
          <p:cNvSpPr/>
          <p:nvPr/>
        </p:nvSpPr>
        <p:spPr>
          <a:xfrm rot="1080882" flipH="1">
            <a:off x="9204775" y="6339572"/>
            <a:ext cx="9627109" cy="6370232"/>
          </a:xfrm>
          <a:custGeom>
            <a:avLst/>
            <a:gdLst/>
            <a:ahLst/>
            <a:cxnLst/>
            <a:rect l="l" t="t" r="r" b="b"/>
            <a:pathLst>
              <a:path w="9627109" h="6370232">
                <a:moveTo>
                  <a:pt x="9627109" y="0"/>
                </a:moveTo>
                <a:lnTo>
                  <a:pt x="0" y="0"/>
                </a:lnTo>
                <a:lnTo>
                  <a:pt x="0" y="6370232"/>
                </a:lnTo>
                <a:lnTo>
                  <a:pt x="9627109" y="6370232"/>
                </a:lnTo>
                <a:lnTo>
                  <a:pt x="9627109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grpSp>
        <p:nvGrpSpPr>
          <p:cNvPr id="6" name="Group 6"/>
          <p:cNvGrpSpPr/>
          <p:nvPr/>
        </p:nvGrpSpPr>
        <p:grpSpPr>
          <a:xfrm>
            <a:off x="9796390" y="-1407038"/>
            <a:ext cx="10442677" cy="10442677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 w="257175" cap="sq">
              <a:solidFill>
                <a:srgbClr val="068686"/>
              </a:solidFill>
              <a:prstDash val="solid"/>
              <a:miter/>
            </a:ln>
          </p:spPr>
          <p:txBody>
            <a:bodyPr/>
            <a:lstStyle/>
            <a:p>
              <a:endParaRPr lang="es-PE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822213" y="3020041"/>
            <a:ext cx="4430032" cy="1435596"/>
            <a:chOff x="0" y="0"/>
            <a:chExt cx="1166757" cy="37809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66757" cy="378099"/>
            </a:xfrm>
            <a:custGeom>
              <a:avLst/>
              <a:gdLst/>
              <a:ahLst/>
              <a:cxnLst/>
              <a:rect l="l" t="t" r="r" b="b"/>
              <a:pathLst>
                <a:path w="1166757" h="378099">
                  <a:moveTo>
                    <a:pt x="59418" y="0"/>
                  </a:moveTo>
                  <a:lnTo>
                    <a:pt x="1107339" y="0"/>
                  </a:lnTo>
                  <a:cubicBezTo>
                    <a:pt x="1140155" y="0"/>
                    <a:pt x="1166757" y="26603"/>
                    <a:pt x="1166757" y="59418"/>
                  </a:cubicBezTo>
                  <a:lnTo>
                    <a:pt x="1166757" y="318681"/>
                  </a:lnTo>
                  <a:cubicBezTo>
                    <a:pt x="1166757" y="334440"/>
                    <a:pt x="1160497" y="349553"/>
                    <a:pt x="1149354" y="360696"/>
                  </a:cubicBezTo>
                  <a:cubicBezTo>
                    <a:pt x="1138211" y="371839"/>
                    <a:pt x="1123098" y="378099"/>
                    <a:pt x="1107339" y="378099"/>
                  </a:cubicBezTo>
                  <a:lnTo>
                    <a:pt x="59418" y="378099"/>
                  </a:lnTo>
                  <a:cubicBezTo>
                    <a:pt x="43660" y="378099"/>
                    <a:pt x="28546" y="371839"/>
                    <a:pt x="17403" y="360696"/>
                  </a:cubicBezTo>
                  <a:cubicBezTo>
                    <a:pt x="6260" y="349553"/>
                    <a:pt x="0" y="334440"/>
                    <a:pt x="0" y="318681"/>
                  </a:cubicBezTo>
                  <a:lnTo>
                    <a:pt x="0" y="59418"/>
                  </a:lnTo>
                  <a:cubicBezTo>
                    <a:pt x="0" y="43660"/>
                    <a:pt x="6260" y="28546"/>
                    <a:pt x="17403" y="17403"/>
                  </a:cubicBezTo>
                  <a:cubicBezTo>
                    <a:pt x="28546" y="6260"/>
                    <a:pt x="43660" y="0"/>
                    <a:pt x="59418" y="0"/>
                  </a:cubicBezTo>
                  <a:close/>
                </a:path>
              </a:pathLst>
            </a:custGeom>
            <a:solidFill>
              <a:srgbClr val="068686"/>
            </a:solidFill>
          </p:spPr>
          <p:txBody>
            <a:bodyPr/>
            <a:lstStyle/>
            <a:p>
              <a:endParaRPr lang="es-P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1166757" cy="4447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15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241970" y="7269927"/>
            <a:ext cx="1662979" cy="1765711"/>
          </a:xfrm>
          <a:custGeom>
            <a:avLst/>
            <a:gdLst/>
            <a:ahLst/>
            <a:cxnLst/>
            <a:rect l="l" t="t" r="r" b="b"/>
            <a:pathLst>
              <a:path w="1662979" h="1765711">
                <a:moveTo>
                  <a:pt x="0" y="0"/>
                </a:moveTo>
                <a:lnTo>
                  <a:pt x="1662979" y="0"/>
                </a:lnTo>
                <a:lnTo>
                  <a:pt x="1662979" y="1765712"/>
                </a:lnTo>
                <a:lnTo>
                  <a:pt x="0" y="176571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12" name="Freeform 12"/>
          <p:cNvSpPr/>
          <p:nvPr/>
        </p:nvSpPr>
        <p:spPr>
          <a:xfrm>
            <a:off x="10935056" y="8035446"/>
            <a:ext cx="619243" cy="619243"/>
          </a:xfrm>
          <a:custGeom>
            <a:avLst/>
            <a:gdLst/>
            <a:ahLst/>
            <a:cxnLst/>
            <a:rect l="l" t="t" r="r" b="b"/>
            <a:pathLst>
              <a:path w="619243" h="619243">
                <a:moveTo>
                  <a:pt x="0" y="0"/>
                </a:moveTo>
                <a:lnTo>
                  <a:pt x="619243" y="0"/>
                </a:lnTo>
                <a:lnTo>
                  <a:pt x="619243" y="619242"/>
                </a:lnTo>
                <a:lnTo>
                  <a:pt x="0" y="619242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13" name="Freeform 13"/>
          <p:cNvSpPr/>
          <p:nvPr/>
        </p:nvSpPr>
        <p:spPr>
          <a:xfrm>
            <a:off x="12016583" y="8866272"/>
            <a:ext cx="338732" cy="338732"/>
          </a:xfrm>
          <a:custGeom>
            <a:avLst/>
            <a:gdLst/>
            <a:ahLst/>
            <a:cxnLst/>
            <a:rect l="l" t="t" r="r" b="b"/>
            <a:pathLst>
              <a:path w="338732" h="338732">
                <a:moveTo>
                  <a:pt x="0" y="0"/>
                </a:moveTo>
                <a:lnTo>
                  <a:pt x="338732" y="0"/>
                </a:lnTo>
                <a:lnTo>
                  <a:pt x="338732" y="338733"/>
                </a:lnTo>
                <a:lnTo>
                  <a:pt x="0" y="338733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PE"/>
          </a:p>
        </p:txBody>
      </p:sp>
      <p:sp>
        <p:nvSpPr>
          <p:cNvPr id="14" name="Freeform 14"/>
          <p:cNvSpPr/>
          <p:nvPr/>
        </p:nvSpPr>
        <p:spPr>
          <a:xfrm>
            <a:off x="13159657" y="9355322"/>
            <a:ext cx="338732" cy="338732"/>
          </a:xfrm>
          <a:custGeom>
            <a:avLst/>
            <a:gdLst/>
            <a:ahLst/>
            <a:cxnLst/>
            <a:rect l="l" t="t" r="r" b="b"/>
            <a:pathLst>
              <a:path w="338732" h="338732">
                <a:moveTo>
                  <a:pt x="0" y="0"/>
                </a:moveTo>
                <a:lnTo>
                  <a:pt x="338733" y="0"/>
                </a:lnTo>
                <a:lnTo>
                  <a:pt x="338733" y="338732"/>
                </a:lnTo>
                <a:lnTo>
                  <a:pt x="0" y="338732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PE"/>
          </a:p>
        </p:txBody>
      </p:sp>
      <p:sp>
        <p:nvSpPr>
          <p:cNvPr id="15" name="Freeform 15"/>
          <p:cNvSpPr/>
          <p:nvPr/>
        </p:nvSpPr>
        <p:spPr>
          <a:xfrm>
            <a:off x="16445876" y="8566032"/>
            <a:ext cx="1429270" cy="1917313"/>
          </a:xfrm>
          <a:custGeom>
            <a:avLst/>
            <a:gdLst/>
            <a:ahLst/>
            <a:cxnLst/>
            <a:rect l="l" t="t" r="r" b="b"/>
            <a:pathLst>
              <a:path w="1429270" h="1917313">
                <a:moveTo>
                  <a:pt x="0" y="0"/>
                </a:moveTo>
                <a:lnTo>
                  <a:pt x="1429270" y="0"/>
                </a:lnTo>
                <a:lnTo>
                  <a:pt x="1429270" y="1917313"/>
                </a:lnTo>
                <a:lnTo>
                  <a:pt x="0" y="1917313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grpSp>
        <p:nvGrpSpPr>
          <p:cNvPr id="16" name="Group 16"/>
          <p:cNvGrpSpPr/>
          <p:nvPr/>
        </p:nvGrpSpPr>
        <p:grpSpPr>
          <a:xfrm>
            <a:off x="0" y="0"/>
            <a:ext cx="2221815" cy="10287000"/>
            <a:chOff x="0" y="0"/>
            <a:chExt cx="2962420" cy="13716000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3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962420" cy="13716000"/>
            </a:xfrm>
            <a:prstGeom prst="rect">
              <a:avLst/>
            </a:prstGeom>
          </p:spPr>
        </p:pic>
      </p:grpSp>
      <p:grpSp>
        <p:nvGrpSpPr>
          <p:cNvPr id="18" name="Group 18"/>
          <p:cNvGrpSpPr/>
          <p:nvPr/>
        </p:nvGrpSpPr>
        <p:grpSpPr>
          <a:xfrm>
            <a:off x="3453419" y="4631850"/>
            <a:ext cx="4430032" cy="1435596"/>
            <a:chOff x="0" y="0"/>
            <a:chExt cx="1166757" cy="37809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66757" cy="378099"/>
            </a:xfrm>
            <a:custGeom>
              <a:avLst/>
              <a:gdLst/>
              <a:ahLst/>
              <a:cxnLst/>
              <a:rect l="l" t="t" r="r" b="b"/>
              <a:pathLst>
                <a:path w="1166757" h="378099">
                  <a:moveTo>
                    <a:pt x="59418" y="0"/>
                  </a:moveTo>
                  <a:lnTo>
                    <a:pt x="1107339" y="0"/>
                  </a:lnTo>
                  <a:cubicBezTo>
                    <a:pt x="1140155" y="0"/>
                    <a:pt x="1166757" y="26603"/>
                    <a:pt x="1166757" y="59418"/>
                  </a:cubicBezTo>
                  <a:lnTo>
                    <a:pt x="1166757" y="318681"/>
                  </a:lnTo>
                  <a:cubicBezTo>
                    <a:pt x="1166757" y="334440"/>
                    <a:pt x="1160497" y="349553"/>
                    <a:pt x="1149354" y="360696"/>
                  </a:cubicBezTo>
                  <a:cubicBezTo>
                    <a:pt x="1138211" y="371839"/>
                    <a:pt x="1123098" y="378099"/>
                    <a:pt x="1107339" y="378099"/>
                  </a:cubicBezTo>
                  <a:lnTo>
                    <a:pt x="59418" y="378099"/>
                  </a:lnTo>
                  <a:cubicBezTo>
                    <a:pt x="43660" y="378099"/>
                    <a:pt x="28546" y="371839"/>
                    <a:pt x="17403" y="360696"/>
                  </a:cubicBezTo>
                  <a:cubicBezTo>
                    <a:pt x="6260" y="349553"/>
                    <a:pt x="0" y="334440"/>
                    <a:pt x="0" y="318681"/>
                  </a:cubicBezTo>
                  <a:lnTo>
                    <a:pt x="0" y="59418"/>
                  </a:lnTo>
                  <a:cubicBezTo>
                    <a:pt x="0" y="43660"/>
                    <a:pt x="6260" y="28546"/>
                    <a:pt x="17403" y="17403"/>
                  </a:cubicBezTo>
                  <a:cubicBezTo>
                    <a:pt x="28546" y="6260"/>
                    <a:pt x="43660" y="0"/>
                    <a:pt x="59418" y="0"/>
                  </a:cubicBezTo>
                  <a:close/>
                </a:path>
              </a:pathLst>
            </a:custGeom>
            <a:solidFill>
              <a:srgbClr val="5EC2D4"/>
            </a:solidFill>
          </p:spPr>
          <p:txBody>
            <a:bodyPr/>
            <a:lstStyle/>
            <a:p>
              <a:endParaRPr lang="es-PE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66675"/>
              <a:ext cx="1166757" cy="4447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15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4193490" y="6279036"/>
            <a:ext cx="4430032" cy="1435596"/>
            <a:chOff x="0" y="0"/>
            <a:chExt cx="1166757" cy="37809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166757" cy="378099"/>
            </a:xfrm>
            <a:custGeom>
              <a:avLst/>
              <a:gdLst/>
              <a:ahLst/>
              <a:cxnLst/>
              <a:rect l="l" t="t" r="r" b="b"/>
              <a:pathLst>
                <a:path w="1166757" h="378099">
                  <a:moveTo>
                    <a:pt x="59418" y="0"/>
                  </a:moveTo>
                  <a:lnTo>
                    <a:pt x="1107339" y="0"/>
                  </a:lnTo>
                  <a:cubicBezTo>
                    <a:pt x="1140155" y="0"/>
                    <a:pt x="1166757" y="26603"/>
                    <a:pt x="1166757" y="59418"/>
                  </a:cubicBezTo>
                  <a:lnTo>
                    <a:pt x="1166757" y="318681"/>
                  </a:lnTo>
                  <a:cubicBezTo>
                    <a:pt x="1166757" y="334440"/>
                    <a:pt x="1160497" y="349553"/>
                    <a:pt x="1149354" y="360696"/>
                  </a:cubicBezTo>
                  <a:cubicBezTo>
                    <a:pt x="1138211" y="371839"/>
                    <a:pt x="1123098" y="378099"/>
                    <a:pt x="1107339" y="378099"/>
                  </a:cubicBezTo>
                  <a:lnTo>
                    <a:pt x="59418" y="378099"/>
                  </a:lnTo>
                  <a:cubicBezTo>
                    <a:pt x="43660" y="378099"/>
                    <a:pt x="28546" y="371839"/>
                    <a:pt x="17403" y="360696"/>
                  </a:cubicBezTo>
                  <a:cubicBezTo>
                    <a:pt x="6260" y="349553"/>
                    <a:pt x="0" y="334440"/>
                    <a:pt x="0" y="318681"/>
                  </a:cubicBezTo>
                  <a:lnTo>
                    <a:pt x="0" y="59418"/>
                  </a:lnTo>
                  <a:cubicBezTo>
                    <a:pt x="0" y="43660"/>
                    <a:pt x="6260" y="28546"/>
                    <a:pt x="17403" y="17403"/>
                  </a:cubicBezTo>
                  <a:cubicBezTo>
                    <a:pt x="28546" y="6260"/>
                    <a:pt x="43660" y="0"/>
                    <a:pt x="59418" y="0"/>
                  </a:cubicBezTo>
                  <a:close/>
                </a:path>
              </a:pathLst>
            </a:custGeom>
            <a:solidFill>
              <a:srgbClr val="068686"/>
            </a:solidFill>
          </p:spPr>
          <p:txBody>
            <a:bodyPr/>
            <a:lstStyle/>
            <a:p>
              <a:endParaRPr lang="es-PE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66675"/>
              <a:ext cx="1166757" cy="4447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15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5178153" y="7956012"/>
            <a:ext cx="4430032" cy="1435596"/>
            <a:chOff x="0" y="0"/>
            <a:chExt cx="1166757" cy="37809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166757" cy="378099"/>
            </a:xfrm>
            <a:custGeom>
              <a:avLst/>
              <a:gdLst/>
              <a:ahLst/>
              <a:cxnLst/>
              <a:rect l="l" t="t" r="r" b="b"/>
              <a:pathLst>
                <a:path w="1166757" h="378099">
                  <a:moveTo>
                    <a:pt x="59418" y="0"/>
                  </a:moveTo>
                  <a:lnTo>
                    <a:pt x="1107339" y="0"/>
                  </a:lnTo>
                  <a:cubicBezTo>
                    <a:pt x="1140155" y="0"/>
                    <a:pt x="1166757" y="26603"/>
                    <a:pt x="1166757" y="59418"/>
                  </a:cubicBezTo>
                  <a:lnTo>
                    <a:pt x="1166757" y="318681"/>
                  </a:lnTo>
                  <a:cubicBezTo>
                    <a:pt x="1166757" y="334440"/>
                    <a:pt x="1160497" y="349553"/>
                    <a:pt x="1149354" y="360696"/>
                  </a:cubicBezTo>
                  <a:cubicBezTo>
                    <a:pt x="1138211" y="371839"/>
                    <a:pt x="1123098" y="378099"/>
                    <a:pt x="1107339" y="378099"/>
                  </a:cubicBezTo>
                  <a:lnTo>
                    <a:pt x="59418" y="378099"/>
                  </a:lnTo>
                  <a:cubicBezTo>
                    <a:pt x="43660" y="378099"/>
                    <a:pt x="28546" y="371839"/>
                    <a:pt x="17403" y="360696"/>
                  </a:cubicBezTo>
                  <a:cubicBezTo>
                    <a:pt x="6260" y="349553"/>
                    <a:pt x="0" y="334440"/>
                    <a:pt x="0" y="318681"/>
                  </a:cubicBezTo>
                  <a:lnTo>
                    <a:pt x="0" y="59418"/>
                  </a:lnTo>
                  <a:cubicBezTo>
                    <a:pt x="0" y="43660"/>
                    <a:pt x="6260" y="28546"/>
                    <a:pt x="17403" y="17403"/>
                  </a:cubicBezTo>
                  <a:cubicBezTo>
                    <a:pt x="28546" y="6260"/>
                    <a:pt x="43660" y="0"/>
                    <a:pt x="59418" y="0"/>
                  </a:cubicBezTo>
                  <a:close/>
                </a:path>
              </a:pathLst>
            </a:custGeom>
            <a:solidFill>
              <a:srgbClr val="5EC2D4"/>
            </a:solidFill>
          </p:spPr>
          <p:txBody>
            <a:bodyPr/>
            <a:lstStyle/>
            <a:p>
              <a:endParaRPr lang="es-PE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66675"/>
              <a:ext cx="1166757" cy="4447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15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2504662" y="1447625"/>
            <a:ext cx="5749250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77"/>
              </a:lnSpc>
            </a:pPr>
            <a:r>
              <a:rPr lang="en-US" sz="5997" b="1" dirty="0">
                <a:solidFill>
                  <a:srgbClr val="068686"/>
                </a:solidFill>
                <a:latin typeface="Poppins Bold"/>
                <a:ea typeface="Poppins Bold"/>
                <a:cs typeface="Poppins Bold"/>
                <a:sym typeface="Poppins Bold"/>
              </a:rPr>
              <a:t>ORDEN DEL DÍA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619124" y="3354548"/>
            <a:ext cx="4836210" cy="646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ESPECIALISTAS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084625" y="4984905"/>
            <a:ext cx="3167620" cy="646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FUNCIONES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931854" y="6619896"/>
            <a:ext cx="2953305" cy="646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RETOS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379287" y="8274604"/>
            <a:ext cx="3963644" cy="93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33"/>
              </a:lnSpc>
            </a:pPr>
            <a:r>
              <a:rPr lang="en-US" sz="3799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PROPUESTAS DE  MEJORA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619124" y="9718263"/>
            <a:ext cx="5847606" cy="415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 dirty="0">
                <a:solidFill>
                  <a:srgbClr val="000000"/>
                </a:solidFill>
                <a:latin typeface="Tenor Sans"/>
                <a:ea typeface="Tenor Sans"/>
                <a:cs typeface="Tenor Sans"/>
                <a:sym typeface="Tenor Sans"/>
              </a:rPr>
              <a:t>No se </a:t>
            </a:r>
            <a:r>
              <a:rPr lang="en-US" sz="2400" dirty="0" err="1">
                <a:solidFill>
                  <a:srgbClr val="000000"/>
                </a:solidFill>
                <a:latin typeface="Tenor Sans"/>
                <a:ea typeface="Tenor Sans"/>
                <a:cs typeface="Tenor Sans"/>
                <a:sym typeface="Tenor Sans"/>
              </a:rPr>
              <a:t>presentan</a:t>
            </a:r>
            <a:r>
              <a:rPr lang="en-US" sz="2400" dirty="0">
                <a:solidFill>
                  <a:srgbClr val="000000"/>
                </a:solidFill>
                <a:latin typeface="Tenor Sans"/>
                <a:ea typeface="Tenor Sans"/>
                <a:cs typeface="Tenor Sans"/>
                <a:sym typeface="Tenor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enor Sans"/>
                <a:ea typeface="Tenor Sans"/>
                <a:cs typeface="Tenor Sans"/>
                <a:sym typeface="Tenor Sans"/>
              </a:rPr>
              <a:t>conflictos</a:t>
            </a:r>
            <a:r>
              <a:rPr lang="en-US" sz="2400" dirty="0">
                <a:solidFill>
                  <a:srgbClr val="000000"/>
                </a:solidFill>
                <a:latin typeface="Tenor Sans"/>
                <a:ea typeface="Tenor Sans"/>
                <a:cs typeface="Tenor Sans"/>
                <a:sym typeface="Tenor Sans"/>
              </a:rPr>
              <a:t> de </a:t>
            </a:r>
            <a:r>
              <a:rPr lang="en-US" sz="2400" dirty="0" err="1">
                <a:solidFill>
                  <a:srgbClr val="000000"/>
                </a:solidFill>
                <a:latin typeface="Tenor Sans"/>
                <a:ea typeface="Tenor Sans"/>
                <a:cs typeface="Tenor Sans"/>
                <a:sym typeface="Tenor Sans"/>
              </a:rPr>
              <a:t>intereses</a:t>
            </a:r>
            <a:endParaRPr lang="en-US" sz="2400" dirty="0">
              <a:solidFill>
                <a:srgbClr val="000000"/>
              </a:solidFill>
              <a:latin typeface="Tenor Sans"/>
              <a:ea typeface="Tenor Sans"/>
              <a:cs typeface="Tenor Sans"/>
              <a:sym typeface="Tenor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37629" y="-244499"/>
            <a:ext cx="7350371" cy="10531499"/>
            <a:chOff x="0" y="0"/>
            <a:chExt cx="1138765" cy="16316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38765" cy="1631605"/>
            </a:xfrm>
            <a:custGeom>
              <a:avLst/>
              <a:gdLst/>
              <a:ahLst/>
              <a:cxnLst/>
              <a:rect l="l" t="t" r="r" b="b"/>
              <a:pathLst>
                <a:path w="1138765" h="1631605">
                  <a:moveTo>
                    <a:pt x="0" y="0"/>
                  </a:moveTo>
                  <a:lnTo>
                    <a:pt x="1138765" y="0"/>
                  </a:lnTo>
                  <a:lnTo>
                    <a:pt x="1138765" y="1631605"/>
                  </a:lnTo>
                  <a:lnTo>
                    <a:pt x="0" y="1631605"/>
                  </a:lnTo>
                  <a:close/>
                </a:path>
              </a:pathLst>
            </a:cu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PE"/>
            </a:p>
          </p:txBody>
        </p:sp>
      </p:grpSp>
      <p:sp>
        <p:nvSpPr>
          <p:cNvPr id="4" name="Freeform 4"/>
          <p:cNvSpPr/>
          <p:nvPr/>
        </p:nvSpPr>
        <p:spPr>
          <a:xfrm rot="-5400000">
            <a:off x="5037258" y="4398977"/>
            <a:ext cx="10775998" cy="1489047"/>
          </a:xfrm>
          <a:custGeom>
            <a:avLst/>
            <a:gdLst/>
            <a:ahLst/>
            <a:cxnLst/>
            <a:rect l="l" t="t" r="r" b="b"/>
            <a:pathLst>
              <a:path w="10775998" h="1489047">
                <a:moveTo>
                  <a:pt x="0" y="0"/>
                </a:moveTo>
                <a:lnTo>
                  <a:pt x="10775998" y="0"/>
                </a:lnTo>
                <a:lnTo>
                  <a:pt x="10775998" y="1489046"/>
                </a:lnTo>
                <a:lnTo>
                  <a:pt x="0" y="14890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5" name="Freeform 5"/>
          <p:cNvSpPr/>
          <p:nvPr/>
        </p:nvSpPr>
        <p:spPr>
          <a:xfrm flipH="1">
            <a:off x="-2080577" y="-2522787"/>
            <a:ext cx="6218554" cy="4114800"/>
          </a:xfrm>
          <a:custGeom>
            <a:avLst/>
            <a:gdLst/>
            <a:ahLst/>
            <a:cxnLst/>
            <a:rect l="l" t="t" r="r" b="b"/>
            <a:pathLst>
              <a:path w="6218554" h="4114800">
                <a:moveTo>
                  <a:pt x="6218554" y="0"/>
                </a:moveTo>
                <a:lnTo>
                  <a:pt x="0" y="0"/>
                </a:lnTo>
                <a:lnTo>
                  <a:pt x="0" y="4114800"/>
                </a:lnTo>
                <a:lnTo>
                  <a:pt x="6218554" y="4114800"/>
                </a:lnTo>
                <a:lnTo>
                  <a:pt x="6218554" y="0"/>
                </a:lnTo>
                <a:close/>
              </a:path>
            </a:pathLst>
          </a:cu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6" name="Freeform 6"/>
          <p:cNvSpPr/>
          <p:nvPr/>
        </p:nvSpPr>
        <p:spPr>
          <a:xfrm>
            <a:off x="487109" y="633356"/>
            <a:ext cx="1429270" cy="1917313"/>
          </a:xfrm>
          <a:custGeom>
            <a:avLst/>
            <a:gdLst/>
            <a:ahLst/>
            <a:cxnLst/>
            <a:rect l="l" t="t" r="r" b="b"/>
            <a:pathLst>
              <a:path w="1429270" h="1917313">
                <a:moveTo>
                  <a:pt x="0" y="0"/>
                </a:moveTo>
                <a:lnTo>
                  <a:pt x="1429270" y="0"/>
                </a:lnTo>
                <a:lnTo>
                  <a:pt x="1429270" y="1917313"/>
                </a:lnTo>
                <a:lnTo>
                  <a:pt x="0" y="1917313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alphaModFix amt="49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grpSp>
        <p:nvGrpSpPr>
          <p:cNvPr id="7" name="Group 7"/>
          <p:cNvGrpSpPr/>
          <p:nvPr/>
        </p:nvGrpSpPr>
        <p:grpSpPr>
          <a:xfrm>
            <a:off x="0" y="0"/>
            <a:ext cx="2403489" cy="10287000"/>
            <a:chOff x="0" y="0"/>
            <a:chExt cx="3204652" cy="13716000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0" cstate="print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204652" cy="13716000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7564174" y="3621062"/>
            <a:ext cx="6002707" cy="600270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 w="857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s-PE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508766" y="6210300"/>
            <a:ext cx="4817283" cy="2872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just">
              <a:lnSpc>
                <a:spcPts val="3919"/>
              </a:lnSpc>
              <a:buFont typeface="Arial"/>
              <a:buChar char="•"/>
            </a:pP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Especialistas en Centro Quirúrgico (62)</a:t>
            </a:r>
          </a:p>
          <a:p>
            <a:pPr marL="302259" lvl="1" algn="just">
              <a:lnSpc>
                <a:spcPts val="3919"/>
              </a:lnSpc>
            </a:pPr>
            <a:endParaRPr lang="en-US" sz="2799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604519" lvl="1" indent="-302260" algn="just">
              <a:lnSpc>
                <a:spcPts val="3919"/>
              </a:lnSpc>
              <a:buFont typeface="Arial"/>
              <a:buChar char="•"/>
            </a:pP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Especialistas en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Oftalmología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(0)</a:t>
            </a:r>
          </a:p>
          <a:p>
            <a:pPr algn="just">
              <a:lnSpc>
                <a:spcPts val="2939"/>
              </a:lnSpc>
            </a:pPr>
            <a:endParaRPr lang="en-US" sz="2799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567330" y="1908920"/>
            <a:ext cx="5719348" cy="872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77"/>
              </a:lnSpc>
            </a:pPr>
            <a:r>
              <a:rPr lang="en-US" sz="5997" b="1" dirty="0">
                <a:solidFill>
                  <a:srgbClr val="068686"/>
                </a:solidFill>
                <a:latin typeface="Poppins Bold"/>
                <a:ea typeface="Poppins Bold"/>
                <a:cs typeface="Poppins Bold"/>
                <a:sym typeface="Poppins Bold"/>
              </a:rPr>
              <a:t>ESPECIALISTAS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637348" y="3619500"/>
            <a:ext cx="5133620" cy="15004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  <a:spcBef>
                <a:spcPct val="0"/>
              </a:spcBef>
            </a:pP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El CEP - CR XI - Tacna actualmente cuenta con 1263 enfermeros colegiados: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192428" y="9846310"/>
            <a:ext cx="5578540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>
                <a:solidFill>
                  <a:srgbClr val="000000"/>
                </a:solidFill>
                <a:latin typeface="Tenor Sans"/>
                <a:ea typeface="Tenor Sans"/>
                <a:cs typeface="Tenor Sans"/>
                <a:sym typeface="Tenor Sans"/>
              </a:rPr>
              <a:t>Fuente: CR XI – Tacna, </a:t>
            </a:r>
            <a:r>
              <a:rPr lang="en-US" sz="2200" dirty="0" err="1">
                <a:solidFill>
                  <a:srgbClr val="000000"/>
                </a:solidFill>
                <a:latin typeface="Tenor Sans"/>
                <a:ea typeface="Tenor Sans"/>
                <a:cs typeface="Tenor Sans"/>
                <a:sym typeface="Tenor Sans"/>
              </a:rPr>
              <a:t>agosto</a:t>
            </a:r>
            <a:r>
              <a:rPr lang="en-US" sz="2200" dirty="0">
                <a:solidFill>
                  <a:srgbClr val="000000"/>
                </a:solidFill>
                <a:latin typeface="Tenor Sans"/>
                <a:ea typeface="Tenor Sans"/>
                <a:cs typeface="Tenor Sans"/>
                <a:sym typeface="Tenor Sans"/>
              </a:rPr>
              <a:t>. 2025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2080577" y="-2522787"/>
            <a:ext cx="6218554" cy="4114800"/>
          </a:xfrm>
          <a:custGeom>
            <a:avLst/>
            <a:gdLst/>
            <a:ahLst/>
            <a:cxnLst/>
            <a:rect l="l" t="t" r="r" b="b"/>
            <a:pathLst>
              <a:path w="6218554" h="4114800">
                <a:moveTo>
                  <a:pt x="6218554" y="0"/>
                </a:moveTo>
                <a:lnTo>
                  <a:pt x="0" y="0"/>
                </a:lnTo>
                <a:lnTo>
                  <a:pt x="0" y="4114800"/>
                </a:lnTo>
                <a:lnTo>
                  <a:pt x="6218554" y="4114800"/>
                </a:lnTo>
                <a:lnTo>
                  <a:pt x="6218554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3" name="Freeform 3"/>
          <p:cNvSpPr/>
          <p:nvPr/>
        </p:nvSpPr>
        <p:spPr>
          <a:xfrm rot="820259" flipH="1">
            <a:off x="10191558" y="5003648"/>
            <a:ext cx="9220128" cy="6100933"/>
          </a:xfrm>
          <a:custGeom>
            <a:avLst/>
            <a:gdLst/>
            <a:ahLst/>
            <a:cxnLst/>
            <a:rect l="l" t="t" r="r" b="b"/>
            <a:pathLst>
              <a:path w="9220128" h="6100933">
                <a:moveTo>
                  <a:pt x="9220128" y="0"/>
                </a:moveTo>
                <a:lnTo>
                  <a:pt x="0" y="0"/>
                </a:lnTo>
                <a:lnTo>
                  <a:pt x="0" y="6100933"/>
                </a:lnTo>
                <a:lnTo>
                  <a:pt x="9220128" y="6100933"/>
                </a:lnTo>
                <a:lnTo>
                  <a:pt x="9220128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grpSp>
        <p:nvGrpSpPr>
          <p:cNvPr id="4" name="Group 4"/>
          <p:cNvGrpSpPr/>
          <p:nvPr/>
        </p:nvGrpSpPr>
        <p:grpSpPr>
          <a:xfrm>
            <a:off x="13697595" y="-1409700"/>
            <a:ext cx="7867005" cy="7391402"/>
            <a:chOff x="0" y="0"/>
            <a:chExt cx="702110" cy="73878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02110" cy="738785"/>
            </a:xfrm>
            <a:custGeom>
              <a:avLst/>
              <a:gdLst/>
              <a:ahLst/>
              <a:cxnLst/>
              <a:rect l="l" t="t" r="r" b="b"/>
              <a:pathLst>
                <a:path w="702110" h="738785">
                  <a:moveTo>
                    <a:pt x="351055" y="0"/>
                  </a:moveTo>
                  <a:cubicBezTo>
                    <a:pt x="157173" y="0"/>
                    <a:pt x="0" y="165383"/>
                    <a:pt x="0" y="369393"/>
                  </a:cubicBezTo>
                  <a:cubicBezTo>
                    <a:pt x="0" y="573403"/>
                    <a:pt x="157173" y="738785"/>
                    <a:pt x="351055" y="738785"/>
                  </a:cubicBezTo>
                  <a:cubicBezTo>
                    <a:pt x="544937" y="738785"/>
                    <a:pt x="702110" y="573403"/>
                    <a:pt x="702110" y="369393"/>
                  </a:cubicBezTo>
                  <a:cubicBezTo>
                    <a:pt x="702110" y="165383"/>
                    <a:pt x="544937" y="0"/>
                    <a:pt x="351055" y="0"/>
                  </a:cubicBezTo>
                  <a:close/>
                </a:path>
              </a:pathLst>
            </a:custGeom>
            <a:solidFill>
              <a:srgbClr val="01C6BA"/>
            </a:solidFill>
            <a:ln w="127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s-PE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0"/>
            <a:ext cx="2403489" cy="10287000"/>
            <a:chOff x="0" y="0"/>
            <a:chExt cx="3204652" cy="13716000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 cstate="print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204652" cy="13716000"/>
            </a:xfrm>
            <a:prstGeom prst="rect">
              <a:avLst/>
            </a:prstGeom>
          </p:spPr>
        </p:pic>
      </p:grpSp>
      <p:graphicFrame>
        <p:nvGraphicFramePr>
          <p:cNvPr id="10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3683400"/>
              </p:ext>
            </p:extLst>
          </p:nvPr>
        </p:nvGraphicFramePr>
        <p:xfrm>
          <a:off x="381000" y="1257300"/>
          <a:ext cx="13106400" cy="8660702"/>
        </p:xfrm>
        <a:graphic>
          <a:graphicData uri="http://schemas.openxmlformats.org/drawingml/2006/table">
            <a:tbl>
              <a:tblPr/>
              <a:tblGrid>
                <a:gridCol w="260978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637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9885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066800"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b="1" dirty="0">
                          <a:solidFill>
                            <a:srgbClr val="FFFFFF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INSTITUCIÓN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86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b="1">
                          <a:solidFill>
                            <a:srgbClr val="FFFFFF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FUNCIONES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86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b="1" dirty="0">
                          <a:solidFill>
                            <a:srgbClr val="FFFFFF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ESPECIALISTAS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86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b="1" dirty="0">
                          <a:solidFill>
                            <a:srgbClr val="FFFFFF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TIPO DE CIRUGÍA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86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b="1">
                          <a:solidFill>
                            <a:srgbClr val="FFFFFF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FRECUENCIA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86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65400"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dirty="0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H. III Daniel A. Carrión</a:t>
                      </a:r>
                      <a:endParaRPr lang="en-US" sz="1100" dirty="0"/>
                    </a:p>
                    <a:p>
                      <a:pPr algn="ctr">
                        <a:lnSpc>
                          <a:spcPts val="3359"/>
                        </a:lnSpc>
                      </a:pPr>
                      <a:r>
                        <a:rPr lang="en-US" sz="2399" dirty="0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(ESSALUD)</a:t>
                      </a:r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335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Gestión</a:t>
                      </a:r>
                      <a:endParaRPr lang="en-US" sz="2400" dirty="0">
                        <a:solidFill>
                          <a:srgbClr val="000000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algn="ctr">
                        <a:lnSpc>
                          <a:spcPts val="3359"/>
                        </a:lnSpc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dirty="0" err="1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Quirúrgica</a:t>
                      </a:r>
                      <a:endParaRPr lang="en-US" sz="2399" dirty="0">
                        <a:solidFill>
                          <a:srgbClr val="000000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algn="ctr">
                        <a:lnSpc>
                          <a:spcPts val="3359"/>
                        </a:lnSpc>
                        <a:defRPr/>
                      </a:pPr>
                      <a:endParaRPr lang="en-US" sz="1100" dirty="0"/>
                    </a:p>
                    <a:p>
                      <a:pPr algn="ctr">
                        <a:lnSpc>
                          <a:spcPts val="2939"/>
                        </a:lnSpc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Educación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quirúrgica</a:t>
                      </a:r>
                      <a:endParaRPr lang="en-US" sz="2400" dirty="0">
                        <a:solidFill>
                          <a:srgbClr val="000000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E1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dirty="0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Instrumentista</a:t>
                      </a:r>
                      <a:endParaRPr lang="en-US" sz="1100" dirty="0"/>
                    </a:p>
                    <a:p>
                      <a:pPr algn="ctr">
                        <a:lnSpc>
                          <a:spcPts val="3359"/>
                        </a:lnSpc>
                      </a:pPr>
                      <a:r>
                        <a:rPr lang="en-US" sz="2399" dirty="0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Circulante</a:t>
                      </a:r>
                    </a:p>
                    <a:p>
                      <a:pPr algn="ctr">
                        <a:lnSpc>
                          <a:spcPts val="3359"/>
                        </a:lnSpc>
                      </a:pPr>
                      <a:r>
                        <a:rPr lang="en-US" sz="2399" dirty="0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(24)</a:t>
                      </a:r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E1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dirty="0" err="1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Electiva</a:t>
                      </a:r>
                      <a:r>
                        <a:rPr lang="en-US" sz="2399" dirty="0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 </a:t>
                      </a:r>
                    </a:p>
                    <a:p>
                      <a:pPr algn="ctr">
                        <a:lnSpc>
                          <a:spcPts val="3359"/>
                        </a:lnSpc>
                        <a:defRPr/>
                      </a:pPr>
                      <a:endParaRPr lang="en-US" sz="1100" dirty="0"/>
                    </a:p>
                    <a:p>
                      <a:pPr algn="ctr">
                        <a:lnSpc>
                          <a:spcPts val="3359"/>
                        </a:lnSpc>
                      </a:pPr>
                      <a:r>
                        <a:rPr lang="en-US" sz="2399" dirty="0" err="1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Emergencia</a:t>
                      </a:r>
                      <a:endParaRPr lang="en-US" sz="2399" dirty="0">
                        <a:solidFill>
                          <a:srgbClr val="000000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E1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</a:pPr>
                      <a:r>
                        <a:rPr lang="en-US" sz="2399" dirty="0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(</a:t>
                      </a:r>
                      <a:r>
                        <a:rPr lang="en-US" sz="2399" dirty="0" err="1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Lun</a:t>
                      </a:r>
                      <a:r>
                        <a:rPr lang="en-US" sz="2399" dirty="0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-Vie)</a:t>
                      </a:r>
                    </a:p>
                    <a:p>
                      <a:pPr algn="ctr">
                        <a:lnSpc>
                          <a:spcPts val="3359"/>
                        </a:lnSpc>
                      </a:pPr>
                      <a:endParaRPr lang="en-US" sz="2399" dirty="0">
                        <a:solidFill>
                          <a:srgbClr val="000000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335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99" dirty="0" err="1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Requerimiento</a:t>
                      </a:r>
                      <a:r>
                        <a:rPr lang="en-US" sz="2399" baseline="0" dirty="0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 </a:t>
                      </a:r>
                      <a:r>
                        <a:rPr lang="en-US" sz="2399" baseline="0" dirty="0" err="1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quirúrgico</a:t>
                      </a:r>
                      <a:r>
                        <a:rPr lang="en-US" sz="2399" dirty="0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 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E1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56131"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dirty="0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H. </a:t>
                      </a:r>
                      <a:r>
                        <a:rPr lang="en-US" sz="2399" dirty="0" err="1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Hipólito</a:t>
                      </a:r>
                      <a:r>
                        <a:rPr lang="en-US" sz="2399" dirty="0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  </a:t>
                      </a:r>
                      <a:r>
                        <a:rPr lang="en-US" sz="2399" dirty="0" err="1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Unánue</a:t>
                      </a:r>
                      <a:r>
                        <a:rPr lang="en-US" sz="2399" dirty="0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 </a:t>
                      </a:r>
                    </a:p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dirty="0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(MINSA)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Quirúrgica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E1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dirty="0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Instrumentista</a:t>
                      </a:r>
                      <a:endParaRPr lang="en-US" sz="1100" dirty="0"/>
                    </a:p>
                    <a:p>
                      <a:pPr algn="ctr">
                        <a:lnSpc>
                          <a:spcPts val="3359"/>
                        </a:lnSpc>
                      </a:pPr>
                      <a:r>
                        <a:rPr lang="en-US" sz="2399" dirty="0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Circulante</a:t>
                      </a:r>
                    </a:p>
                    <a:p>
                      <a:pPr algn="ctr">
                        <a:lnSpc>
                          <a:spcPts val="3359"/>
                        </a:lnSpc>
                      </a:pPr>
                      <a:r>
                        <a:rPr lang="en-US" sz="2399" dirty="0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(23)</a:t>
                      </a:r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E1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Emergencia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E1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dirty="0" err="1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Requerimiento</a:t>
                      </a:r>
                      <a:r>
                        <a:rPr lang="en-US" sz="2399" baseline="0" dirty="0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 </a:t>
                      </a:r>
                      <a:r>
                        <a:rPr lang="en-US" sz="2399" baseline="0" dirty="0" err="1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quirúrgico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E1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591730"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dirty="0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Práctica </a:t>
                      </a:r>
                      <a:r>
                        <a:rPr lang="en-US" sz="2399" dirty="0" err="1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privada</a:t>
                      </a:r>
                      <a:r>
                        <a:rPr lang="en-US" sz="2399" dirty="0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 (</a:t>
                      </a:r>
                      <a:r>
                        <a:rPr lang="en-US" sz="2399" dirty="0" err="1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Clínica</a:t>
                      </a:r>
                      <a:r>
                        <a:rPr lang="en-US" sz="2399" dirty="0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, </a:t>
                      </a:r>
                      <a:r>
                        <a:rPr lang="en-US" sz="2399" dirty="0" err="1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centros</a:t>
                      </a:r>
                      <a:r>
                        <a:rPr lang="en-US" sz="2399" dirty="0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 y </a:t>
                      </a:r>
                      <a:r>
                        <a:rPr lang="en-US" sz="2399" dirty="0" err="1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consultorios</a:t>
                      </a:r>
                      <a:r>
                        <a:rPr lang="en-US" sz="2399" dirty="0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)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dirty="0" err="1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Gestión</a:t>
                      </a:r>
                      <a:endParaRPr lang="en-US" sz="2399" dirty="0">
                        <a:solidFill>
                          <a:srgbClr val="000000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algn="ctr">
                        <a:lnSpc>
                          <a:spcPts val="3359"/>
                        </a:lnSpc>
                        <a:defRPr/>
                      </a:pPr>
                      <a:endParaRPr lang="en-US" sz="2399" dirty="0">
                        <a:solidFill>
                          <a:srgbClr val="000000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dirty="0" err="1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Quirúrgica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E1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dirty="0" err="1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Instrumentista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E1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dirty="0" err="1">
                          <a:solidFill>
                            <a:srgbClr val="000000"/>
                          </a:solidFill>
                          <a:latin typeface="Poppins"/>
                          <a:cs typeface="Poppins"/>
                          <a:sym typeface="Poppins"/>
                        </a:rPr>
                        <a:t>Catarata</a:t>
                      </a:r>
                      <a:endParaRPr lang="en-US" sz="2399" dirty="0">
                        <a:solidFill>
                          <a:srgbClr val="000000"/>
                        </a:solidFill>
                        <a:latin typeface="Poppins"/>
                        <a:cs typeface="Poppins"/>
                        <a:sym typeface="Poppins"/>
                      </a:endParaRPr>
                    </a:p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dirty="0">
                          <a:solidFill>
                            <a:srgbClr val="000000"/>
                          </a:solidFill>
                          <a:latin typeface="Poppins"/>
                          <a:cs typeface="Poppins"/>
                          <a:sym typeface="Poppins"/>
                        </a:rPr>
                        <a:t>Glaucoma</a:t>
                      </a:r>
                    </a:p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dirty="0">
                          <a:solidFill>
                            <a:srgbClr val="000000"/>
                          </a:solidFill>
                          <a:latin typeface="Poppins"/>
                          <a:cs typeface="Poppins"/>
                          <a:sym typeface="Poppins"/>
                        </a:rPr>
                        <a:t>Retina</a:t>
                      </a:r>
                    </a:p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dirty="0" err="1">
                          <a:solidFill>
                            <a:srgbClr val="000000"/>
                          </a:solidFill>
                          <a:latin typeface="Poppins"/>
                          <a:cs typeface="Poppins"/>
                          <a:sym typeface="Poppins"/>
                        </a:rPr>
                        <a:t>Pterigión</a:t>
                      </a:r>
                      <a:endParaRPr lang="en-US" sz="2399" dirty="0">
                        <a:solidFill>
                          <a:srgbClr val="000000"/>
                        </a:solidFill>
                        <a:latin typeface="Poppins"/>
                        <a:cs typeface="Poppins"/>
                        <a:sym typeface="Poppins"/>
                      </a:endParaRPr>
                    </a:p>
                    <a:p>
                      <a:pPr marL="0" indent="0" algn="ctr">
                        <a:lnSpc>
                          <a:spcPts val="3359"/>
                        </a:lnSpc>
                        <a:buNone/>
                        <a:defRPr/>
                      </a:pPr>
                      <a:r>
                        <a:rPr lang="en-US" sz="2399" baseline="0" dirty="0">
                          <a:solidFill>
                            <a:srgbClr val="000000"/>
                          </a:solidFill>
                          <a:latin typeface="Poppins"/>
                          <a:cs typeface="Poppins"/>
                          <a:sym typeface="Poppins"/>
                        </a:rPr>
                        <a:t>I. </a:t>
                      </a:r>
                      <a:r>
                        <a:rPr lang="en-US" sz="2399" baseline="0" dirty="0" err="1">
                          <a:solidFill>
                            <a:srgbClr val="000000"/>
                          </a:solidFill>
                          <a:latin typeface="Poppins"/>
                          <a:cs typeface="Poppins"/>
                          <a:sym typeface="Poppins"/>
                        </a:rPr>
                        <a:t>Intravítrea</a:t>
                      </a:r>
                      <a:endParaRPr lang="en-US" sz="2399" baseline="0" dirty="0">
                        <a:solidFill>
                          <a:srgbClr val="000000"/>
                        </a:solidFill>
                        <a:latin typeface="Poppins"/>
                        <a:cs typeface="Poppins"/>
                        <a:sym typeface="Poppins"/>
                      </a:endParaRPr>
                    </a:p>
                    <a:p>
                      <a:pPr marL="0" indent="0" algn="ctr">
                        <a:lnSpc>
                          <a:spcPts val="3359"/>
                        </a:lnSpc>
                        <a:buNone/>
                        <a:defRPr/>
                      </a:pPr>
                      <a:r>
                        <a:rPr lang="en-US" sz="2399" baseline="0" dirty="0" err="1">
                          <a:solidFill>
                            <a:srgbClr val="000000"/>
                          </a:solidFill>
                          <a:latin typeface="Poppins"/>
                          <a:cs typeface="Poppins"/>
                          <a:sym typeface="Poppins"/>
                        </a:rPr>
                        <a:t>Párpado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E1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dirty="0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 </a:t>
                      </a:r>
                      <a:r>
                        <a:rPr lang="en-US" sz="2399" dirty="0" err="1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vez</a:t>
                      </a:r>
                      <a:r>
                        <a:rPr lang="en-US" sz="2399" dirty="0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/</a:t>
                      </a:r>
                      <a:r>
                        <a:rPr lang="en-US" sz="2399" dirty="0" err="1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semana</a:t>
                      </a:r>
                      <a:endParaRPr lang="en-US" sz="2399" dirty="0">
                        <a:solidFill>
                          <a:srgbClr val="000000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algn="ctr">
                        <a:lnSpc>
                          <a:spcPts val="3359"/>
                        </a:lnSpc>
                        <a:defRPr/>
                      </a:pPr>
                      <a:endParaRPr lang="en-US" sz="2399" dirty="0">
                        <a:solidFill>
                          <a:srgbClr val="000000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algn="ctr">
                        <a:lnSpc>
                          <a:spcPts val="3359"/>
                        </a:lnSpc>
                      </a:pPr>
                      <a:r>
                        <a:rPr lang="en-US" sz="2399" dirty="0" err="1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Demanda</a:t>
                      </a:r>
                      <a:endParaRPr lang="en-US" sz="2399" dirty="0">
                        <a:solidFill>
                          <a:srgbClr val="000000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E1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1" name="TextBox 11"/>
          <p:cNvSpPr txBox="1"/>
          <p:nvPr/>
        </p:nvSpPr>
        <p:spPr>
          <a:xfrm>
            <a:off x="3478326" y="190500"/>
            <a:ext cx="6894830" cy="1076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6"/>
              </a:lnSpc>
            </a:pPr>
            <a:r>
              <a:rPr lang="en-US" sz="5997" b="1" dirty="0">
                <a:solidFill>
                  <a:srgbClr val="068686"/>
                </a:solidFill>
                <a:latin typeface="Poppins Bold"/>
                <a:ea typeface="Poppins Bold"/>
                <a:cs typeface="Poppins Bold"/>
                <a:sym typeface="Poppins Bold"/>
              </a:rPr>
              <a:t>FUNCIONES</a:t>
            </a:r>
          </a:p>
        </p:txBody>
      </p:sp>
      <p:sp>
        <p:nvSpPr>
          <p:cNvPr id="12" name="Freeform 12"/>
          <p:cNvSpPr/>
          <p:nvPr/>
        </p:nvSpPr>
        <p:spPr>
          <a:xfrm>
            <a:off x="16201827" y="8274287"/>
            <a:ext cx="1429270" cy="1917313"/>
          </a:xfrm>
          <a:custGeom>
            <a:avLst/>
            <a:gdLst/>
            <a:ahLst/>
            <a:cxnLst/>
            <a:rect l="l" t="t" r="r" b="b"/>
            <a:pathLst>
              <a:path w="1429270" h="1917313">
                <a:moveTo>
                  <a:pt x="0" y="0"/>
                </a:moveTo>
                <a:lnTo>
                  <a:pt x="1429270" y="0"/>
                </a:lnTo>
                <a:lnTo>
                  <a:pt x="1429270" y="1917313"/>
                </a:lnTo>
                <a:lnTo>
                  <a:pt x="0" y="191731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xmlns="" id="{B7AA571E-E963-BBC3-DE58-7D372D2C3487}"/>
              </a:ext>
            </a:extLst>
          </p:cNvPr>
          <p:cNvSpPr/>
          <p:nvPr/>
        </p:nvSpPr>
        <p:spPr>
          <a:xfrm rot="10800000" flipV="1">
            <a:off x="14168791" y="-829575"/>
            <a:ext cx="6710009" cy="6658875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257175" cap="sq">
            <a:solidFill>
              <a:srgbClr val="068686"/>
            </a:solidFill>
            <a:prstDash val="solid"/>
            <a:miter/>
          </a:ln>
        </p:spPr>
        <p:txBody>
          <a:bodyPr/>
          <a:lstStyle/>
          <a:p>
            <a:endParaRPr lang="es-PE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76600" y="6717408"/>
            <a:ext cx="7299209" cy="4829867"/>
          </a:xfrm>
          <a:custGeom>
            <a:avLst/>
            <a:gdLst/>
            <a:ahLst/>
            <a:cxnLst/>
            <a:rect l="l" t="t" r="r" b="b"/>
            <a:pathLst>
              <a:path w="7299209" h="4829867">
                <a:moveTo>
                  <a:pt x="0" y="0"/>
                </a:moveTo>
                <a:lnTo>
                  <a:pt x="7299209" y="0"/>
                </a:lnTo>
                <a:lnTo>
                  <a:pt x="7299209" y="4829866"/>
                </a:lnTo>
                <a:lnTo>
                  <a:pt x="0" y="482986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grpSp>
        <p:nvGrpSpPr>
          <p:cNvPr id="3" name="Group 3"/>
          <p:cNvGrpSpPr/>
          <p:nvPr/>
        </p:nvGrpSpPr>
        <p:grpSpPr>
          <a:xfrm>
            <a:off x="-521949" y="0"/>
            <a:ext cx="6663412" cy="10287001"/>
            <a:chOff x="-14736" y="151057"/>
            <a:chExt cx="1032337" cy="1516991"/>
          </a:xfrm>
        </p:grpSpPr>
        <p:sp>
          <p:nvSpPr>
            <p:cNvPr id="4" name="Freeform 4"/>
            <p:cNvSpPr/>
            <p:nvPr/>
          </p:nvSpPr>
          <p:spPr>
            <a:xfrm>
              <a:off x="-14736" y="151057"/>
              <a:ext cx="1032337" cy="1516991"/>
            </a:xfrm>
            <a:custGeom>
              <a:avLst/>
              <a:gdLst/>
              <a:ahLst/>
              <a:cxnLst/>
              <a:rect l="l" t="t" r="r" b="b"/>
              <a:pathLst>
                <a:path w="1138765" h="1631605">
                  <a:moveTo>
                    <a:pt x="0" y="0"/>
                  </a:moveTo>
                  <a:lnTo>
                    <a:pt x="1138765" y="0"/>
                  </a:lnTo>
                  <a:lnTo>
                    <a:pt x="1138765" y="1631605"/>
                  </a:lnTo>
                  <a:lnTo>
                    <a:pt x="0" y="1631605"/>
                  </a:lnTo>
                  <a:close/>
                </a:path>
              </a:pathLst>
            </a:cu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1"/>
              </a:stretch>
            </a:blipFill>
          </p:spPr>
          <p:txBody>
            <a:bodyPr/>
            <a:lstStyle/>
            <a:p>
              <a:endParaRPr lang="es-PE"/>
            </a:p>
          </p:txBody>
        </p:sp>
      </p:grpSp>
      <p:sp>
        <p:nvSpPr>
          <p:cNvPr id="5" name="Freeform 5"/>
          <p:cNvSpPr/>
          <p:nvPr/>
        </p:nvSpPr>
        <p:spPr>
          <a:xfrm rot="-5400000">
            <a:off x="260368" y="4501845"/>
            <a:ext cx="10775998" cy="1489047"/>
          </a:xfrm>
          <a:custGeom>
            <a:avLst/>
            <a:gdLst/>
            <a:ahLst/>
            <a:cxnLst/>
            <a:rect l="l" t="t" r="r" b="b"/>
            <a:pathLst>
              <a:path w="10775998" h="1489047">
                <a:moveTo>
                  <a:pt x="0" y="0"/>
                </a:moveTo>
                <a:lnTo>
                  <a:pt x="10775998" y="0"/>
                </a:lnTo>
                <a:lnTo>
                  <a:pt x="10775998" y="1489046"/>
                </a:lnTo>
                <a:lnTo>
                  <a:pt x="0" y="14890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6" name="Freeform 6"/>
          <p:cNvSpPr/>
          <p:nvPr/>
        </p:nvSpPr>
        <p:spPr>
          <a:xfrm>
            <a:off x="13636534" y="-2522787"/>
            <a:ext cx="6218554" cy="4114800"/>
          </a:xfrm>
          <a:custGeom>
            <a:avLst/>
            <a:gdLst/>
            <a:ahLst/>
            <a:cxnLst/>
            <a:rect l="l" t="t" r="r" b="b"/>
            <a:pathLst>
              <a:path w="6218554" h="4114800">
                <a:moveTo>
                  <a:pt x="0" y="0"/>
                </a:moveTo>
                <a:lnTo>
                  <a:pt x="6218554" y="0"/>
                </a:lnTo>
                <a:lnTo>
                  <a:pt x="621855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12" name="TextBox 12"/>
          <p:cNvSpPr txBox="1"/>
          <p:nvPr/>
        </p:nvSpPr>
        <p:spPr>
          <a:xfrm>
            <a:off x="6552804" y="3396368"/>
            <a:ext cx="9678209" cy="15004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04515" lvl="1" indent="-302257" algn="just">
              <a:lnSpc>
                <a:spcPts val="3919"/>
              </a:lnSpc>
              <a:buFont typeface="Arial"/>
              <a:buChar char="•"/>
            </a:pP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CAP III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Metropolitano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marL="604515" lvl="1" indent="-302257" algn="just">
              <a:lnSpc>
                <a:spcPts val="3919"/>
              </a:lnSpc>
              <a:buFont typeface="Arial"/>
              <a:buChar char="•"/>
            </a:pP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CAP II Luis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Palza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Lévano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y Oscar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Fernández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Dávila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marL="604515" lvl="1" indent="-302257" algn="just">
              <a:lnSpc>
                <a:spcPts val="3919"/>
              </a:lnSpc>
              <a:buFont typeface="Arial"/>
              <a:buChar char="•"/>
            </a:pP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CAP I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Tarata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Ite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Ilabaya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y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Locumba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6926111" y="5350256"/>
            <a:ext cx="2351153" cy="1912925"/>
            <a:chOff x="0" y="-86469"/>
            <a:chExt cx="619234" cy="50381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15243" cy="351416"/>
            </a:xfrm>
            <a:custGeom>
              <a:avLst/>
              <a:gdLst/>
              <a:ahLst/>
              <a:cxnLst/>
              <a:rect l="l" t="t" r="r" b="b"/>
              <a:pathLst>
                <a:path w="615243" h="351416">
                  <a:moveTo>
                    <a:pt x="56341" y="0"/>
                  </a:moveTo>
                  <a:lnTo>
                    <a:pt x="558902" y="0"/>
                  </a:lnTo>
                  <a:cubicBezTo>
                    <a:pt x="590018" y="0"/>
                    <a:pt x="615243" y="25225"/>
                    <a:pt x="615243" y="56341"/>
                  </a:cubicBezTo>
                  <a:lnTo>
                    <a:pt x="615243" y="295075"/>
                  </a:lnTo>
                  <a:cubicBezTo>
                    <a:pt x="615243" y="310017"/>
                    <a:pt x="609307" y="324348"/>
                    <a:pt x="598741" y="334914"/>
                  </a:cubicBezTo>
                  <a:cubicBezTo>
                    <a:pt x="588175" y="345480"/>
                    <a:pt x="573844" y="351416"/>
                    <a:pt x="558902" y="351416"/>
                  </a:cubicBezTo>
                  <a:lnTo>
                    <a:pt x="56341" y="351416"/>
                  </a:lnTo>
                  <a:cubicBezTo>
                    <a:pt x="41398" y="351416"/>
                    <a:pt x="27068" y="345480"/>
                    <a:pt x="16502" y="334914"/>
                  </a:cubicBezTo>
                  <a:cubicBezTo>
                    <a:pt x="5936" y="324348"/>
                    <a:pt x="0" y="310017"/>
                    <a:pt x="0" y="295075"/>
                  </a:cubicBezTo>
                  <a:lnTo>
                    <a:pt x="0" y="56341"/>
                  </a:lnTo>
                  <a:cubicBezTo>
                    <a:pt x="0" y="41398"/>
                    <a:pt x="5936" y="27068"/>
                    <a:pt x="16502" y="16502"/>
                  </a:cubicBezTo>
                  <a:cubicBezTo>
                    <a:pt x="27068" y="5936"/>
                    <a:pt x="41398" y="0"/>
                    <a:pt x="56341" y="0"/>
                  </a:cubicBezTo>
                  <a:close/>
                </a:path>
              </a:pathLst>
            </a:custGeom>
            <a:solidFill>
              <a:srgbClr val="068686"/>
            </a:solidFill>
          </p:spPr>
          <p:txBody>
            <a:bodyPr/>
            <a:lstStyle/>
            <a:p>
              <a:endParaRPr lang="es-PE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3991" y="-86469"/>
              <a:ext cx="615243" cy="5038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114"/>
                </a:lnSpc>
              </a:pPr>
              <a:r>
                <a:rPr lang="en-US" sz="5082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MISIÓN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911469" y="2428525"/>
            <a:ext cx="10349197" cy="861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Ubicado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en la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Carretera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a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Calana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Km 6.5. Centro de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referencia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7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establecimientos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: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492833" y="700118"/>
            <a:ext cx="7705689" cy="1076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396"/>
              </a:lnSpc>
            </a:pPr>
            <a:r>
              <a:rPr lang="en-US" sz="5997" b="1" dirty="0">
                <a:solidFill>
                  <a:srgbClr val="068686"/>
                </a:solidFill>
                <a:latin typeface="Poppins Bold"/>
                <a:ea typeface="Poppins Bold"/>
                <a:cs typeface="Poppins Bold"/>
                <a:sym typeface="Poppins Bold"/>
              </a:rPr>
              <a:t>HOSPITAL III D. A. C.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762131" y="1536630"/>
            <a:ext cx="4498536" cy="767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294"/>
              </a:lnSpc>
            </a:pPr>
            <a:r>
              <a:rPr lang="en-US" sz="4496" b="1" dirty="0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EsSalud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5115671" y="7683549"/>
            <a:ext cx="2351153" cy="1912925"/>
            <a:chOff x="-3991" y="-77174"/>
            <a:chExt cx="619234" cy="50381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15243" cy="351416"/>
            </a:xfrm>
            <a:custGeom>
              <a:avLst/>
              <a:gdLst/>
              <a:ahLst/>
              <a:cxnLst/>
              <a:rect l="l" t="t" r="r" b="b"/>
              <a:pathLst>
                <a:path w="615243" h="351416">
                  <a:moveTo>
                    <a:pt x="56341" y="0"/>
                  </a:moveTo>
                  <a:lnTo>
                    <a:pt x="558902" y="0"/>
                  </a:lnTo>
                  <a:cubicBezTo>
                    <a:pt x="590018" y="0"/>
                    <a:pt x="615243" y="25225"/>
                    <a:pt x="615243" y="56341"/>
                  </a:cubicBezTo>
                  <a:lnTo>
                    <a:pt x="615243" y="295075"/>
                  </a:lnTo>
                  <a:cubicBezTo>
                    <a:pt x="615243" y="310017"/>
                    <a:pt x="609307" y="324348"/>
                    <a:pt x="598741" y="334914"/>
                  </a:cubicBezTo>
                  <a:cubicBezTo>
                    <a:pt x="588175" y="345480"/>
                    <a:pt x="573844" y="351416"/>
                    <a:pt x="558902" y="351416"/>
                  </a:cubicBezTo>
                  <a:lnTo>
                    <a:pt x="56341" y="351416"/>
                  </a:lnTo>
                  <a:cubicBezTo>
                    <a:pt x="41398" y="351416"/>
                    <a:pt x="27068" y="345480"/>
                    <a:pt x="16502" y="334914"/>
                  </a:cubicBezTo>
                  <a:cubicBezTo>
                    <a:pt x="5936" y="324348"/>
                    <a:pt x="0" y="310017"/>
                    <a:pt x="0" y="295075"/>
                  </a:cubicBezTo>
                  <a:lnTo>
                    <a:pt x="0" y="56341"/>
                  </a:lnTo>
                  <a:cubicBezTo>
                    <a:pt x="0" y="41398"/>
                    <a:pt x="5936" y="27068"/>
                    <a:pt x="16502" y="16502"/>
                  </a:cubicBezTo>
                  <a:cubicBezTo>
                    <a:pt x="27068" y="5936"/>
                    <a:pt x="41398" y="0"/>
                    <a:pt x="56341" y="0"/>
                  </a:cubicBezTo>
                  <a:close/>
                </a:path>
              </a:pathLst>
            </a:custGeom>
            <a:solidFill>
              <a:srgbClr val="002E35"/>
            </a:solidFill>
          </p:spPr>
          <p:txBody>
            <a:bodyPr/>
            <a:lstStyle/>
            <a:p>
              <a:endParaRPr lang="es-PE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-3991" y="-77174"/>
              <a:ext cx="615243" cy="5038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114"/>
                </a:lnSpc>
              </a:pPr>
              <a:r>
                <a:rPr lang="en-US" sz="5082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VISIÓN</a:t>
              </a:r>
            </a:p>
          </p:txBody>
        </p:sp>
      </p:grpSp>
      <p:sp>
        <p:nvSpPr>
          <p:cNvPr id="22" name="Flecha derecha 21"/>
          <p:cNvSpPr/>
          <p:nvPr/>
        </p:nvSpPr>
        <p:spPr>
          <a:xfrm>
            <a:off x="6906747" y="7341163"/>
            <a:ext cx="8076107" cy="2738388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>
                <a:solidFill>
                  <a:schemeClr val="tx1"/>
                </a:solidFill>
              </a:rPr>
              <a:t>Al 2030, EsSalud será una entidad aseguradora y prestadora sostenible financieramente que prioriza la atención primaria de salud, fortaleciendo el primer nivel de atención, centrada en crear valor a nuestros asegurados, reconocida por su excelencia, integridad, disrupción, atención humanizada, alta especialización, investigación y docencia.</a:t>
            </a:r>
          </a:p>
        </p:txBody>
      </p:sp>
      <p:sp>
        <p:nvSpPr>
          <p:cNvPr id="23" name="Flecha izquierda 22"/>
          <p:cNvSpPr/>
          <p:nvPr/>
        </p:nvSpPr>
        <p:spPr>
          <a:xfrm>
            <a:off x="9360411" y="5024468"/>
            <a:ext cx="8091260" cy="2640224"/>
          </a:xfrm>
          <a:prstGeom prst="lef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>
                <a:solidFill>
                  <a:schemeClr val="tx1"/>
                </a:solidFill>
              </a:rPr>
              <a:t>Brindar aseguramiento y prestaciones de salud, económicas y sociales para el cuidado integral de nuestros asegurados, con personal especializado y una gestión innovadora y eficiente que promuevan la accesibilidad, inclusión, oportunidad, pertinencia y calidad de los servicios.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2080577" y="-2522787"/>
            <a:ext cx="6218554" cy="4114800"/>
          </a:xfrm>
          <a:custGeom>
            <a:avLst/>
            <a:gdLst/>
            <a:ahLst/>
            <a:cxnLst/>
            <a:rect l="l" t="t" r="r" b="b"/>
            <a:pathLst>
              <a:path w="6218554" h="4114800">
                <a:moveTo>
                  <a:pt x="6218554" y="0"/>
                </a:moveTo>
                <a:lnTo>
                  <a:pt x="0" y="0"/>
                </a:lnTo>
                <a:lnTo>
                  <a:pt x="0" y="4114800"/>
                </a:lnTo>
                <a:lnTo>
                  <a:pt x="6218554" y="4114800"/>
                </a:lnTo>
                <a:lnTo>
                  <a:pt x="6218554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grpSp>
        <p:nvGrpSpPr>
          <p:cNvPr id="3" name="Group 3"/>
          <p:cNvGrpSpPr/>
          <p:nvPr/>
        </p:nvGrpSpPr>
        <p:grpSpPr>
          <a:xfrm>
            <a:off x="10771377" y="-1964041"/>
            <a:ext cx="8812019" cy="9272323"/>
            <a:chOff x="9729" y="0"/>
            <a:chExt cx="702110" cy="738785"/>
          </a:xfrm>
        </p:grpSpPr>
        <p:sp>
          <p:nvSpPr>
            <p:cNvPr id="4" name="Freeform 4"/>
            <p:cNvSpPr/>
            <p:nvPr/>
          </p:nvSpPr>
          <p:spPr>
            <a:xfrm>
              <a:off x="9729" y="0"/>
              <a:ext cx="702110" cy="738785"/>
            </a:xfrm>
            <a:custGeom>
              <a:avLst/>
              <a:gdLst/>
              <a:ahLst/>
              <a:cxnLst/>
              <a:rect l="l" t="t" r="r" b="b"/>
              <a:pathLst>
                <a:path w="702110" h="738785">
                  <a:moveTo>
                    <a:pt x="351055" y="0"/>
                  </a:moveTo>
                  <a:cubicBezTo>
                    <a:pt x="157173" y="0"/>
                    <a:pt x="0" y="165383"/>
                    <a:pt x="0" y="369393"/>
                  </a:cubicBezTo>
                  <a:cubicBezTo>
                    <a:pt x="0" y="573403"/>
                    <a:pt x="157173" y="738785"/>
                    <a:pt x="351055" y="738785"/>
                  </a:cubicBezTo>
                  <a:cubicBezTo>
                    <a:pt x="544937" y="738785"/>
                    <a:pt x="702110" y="573403"/>
                    <a:pt x="702110" y="369393"/>
                  </a:cubicBezTo>
                  <a:cubicBezTo>
                    <a:pt x="702110" y="165383"/>
                    <a:pt x="544937" y="0"/>
                    <a:pt x="351055" y="0"/>
                  </a:cubicBezTo>
                  <a:close/>
                </a:path>
              </a:pathLst>
            </a:custGeom>
            <a:solidFill>
              <a:srgbClr val="01C6BA"/>
            </a:solidFill>
            <a:ln w="127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s-PE"/>
            </a:p>
          </p:txBody>
        </p:sp>
      </p:grpSp>
      <p:sp>
        <p:nvSpPr>
          <p:cNvPr id="5" name="Freeform 5"/>
          <p:cNvSpPr/>
          <p:nvPr/>
        </p:nvSpPr>
        <p:spPr>
          <a:xfrm rot="833685" flipH="1">
            <a:off x="10515352" y="5871731"/>
            <a:ext cx="8967782" cy="6370232"/>
          </a:xfrm>
          <a:custGeom>
            <a:avLst/>
            <a:gdLst/>
            <a:ahLst/>
            <a:cxnLst/>
            <a:rect l="l" t="t" r="r" b="b"/>
            <a:pathLst>
              <a:path w="9627109" h="6370232">
                <a:moveTo>
                  <a:pt x="9627110" y="0"/>
                </a:moveTo>
                <a:lnTo>
                  <a:pt x="0" y="0"/>
                </a:lnTo>
                <a:lnTo>
                  <a:pt x="0" y="6370232"/>
                </a:lnTo>
                <a:lnTo>
                  <a:pt x="9627110" y="6370232"/>
                </a:lnTo>
                <a:lnTo>
                  <a:pt x="962711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8" name="TextBox 8"/>
          <p:cNvSpPr txBox="1"/>
          <p:nvPr/>
        </p:nvSpPr>
        <p:spPr>
          <a:xfrm>
            <a:off x="2433738" y="1034651"/>
            <a:ext cx="8308166" cy="1076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6"/>
              </a:lnSpc>
            </a:pPr>
            <a:r>
              <a:rPr lang="en-US" sz="5997" b="1" dirty="0">
                <a:solidFill>
                  <a:srgbClr val="068686"/>
                </a:solidFill>
                <a:latin typeface="Poppins Bold"/>
                <a:ea typeface="Poppins Bold"/>
                <a:cs typeface="Poppins Bold"/>
                <a:sym typeface="Poppins Bold"/>
              </a:rPr>
              <a:t>CENTRO QUIRÚRGICO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0" y="0"/>
            <a:ext cx="2403489" cy="10287000"/>
            <a:chOff x="0" y="0"/>
            <a:chExt cx="3204652" cy="13716000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5" cstate="print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204652" cy="13716000"/>
            </a:xfrm>
            <a:prstGeom prst="rect">
              <a:avLst/>
            </a:prstGeom>
          </p:spPr>
        </p:pic>
      </p:grpSp>
      <p:sp>
        <p:nvSpPr>
          <p:cNvPr id="14" name="TextBox 14"/>
          <p:cNvSpPr txBox="1"/>
          <p:nvPr/>
        </p:nvSpPr>
        <p:spPr>
          <a:xfrm>
            <a:off x="2821281" y="2180111"/>
            <a:ext cx="7383451" cy="36163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Cuenta con 04 quirófanos, donde 06  enfermeras especialistas se desempeñan en OFTALMOLOGÍA.</a:t>
            </a:r>
          </a:p>
          <a:p>
            <a:pPr algn="just">
              <a:lnSpc>
                <a:spcPts val="3919"/>
              </a:lnSpc>
            </a:pP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Programa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operatorio (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turno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mañana) de lunes a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viernes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en sala # 04.</a:t>
            </a:r>
          </a:p>
          <a:p>
            <a:pPr algn="just">
              <a:lnSpc>
                <a:spcPts val="2955"/>
              </a:lnSpc>
            </a:pPr>
            <a:endParaRPr lang="en-US" sz="2799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2955"/>
              </a:lnSpc>
            </a:pPr>
            <a:endParaRPr lang="en-US" sz="2799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2724"/>
              </a:lnSpc>
            </a:pPr>
            <a:endParaRPr lang="en-US" sz="2799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6706330" y="8267700"/>
            <a:ext cx="1429270" cy="1917313"/>
          </a:xfrm>
          <a:custGeom>
            <a:avLst/>
            <a:gdLst/>
            <a:ahLst/>
            <a:cxnLst/>
            <a:rect l="l" t="t" r="r" b="b"/>
            <a:pathLst>
              <a:path w="1429270" h="1917313">
                <a:moveTo>
                  <a:pt x="0" y="0"/>
                </a:moveTo>
                <a:lnTo>
                  <a:pt x="1429270" y="0"/>
                </a:lnTo>
                <a:lnTo>
                  <a:pt x="1429270" y="1917313"/>
                </a:lnTo>
                <a:lnTo>
                  <a:pt x="0" y="191731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grpSp>
        <p:nvGrpSpPr>
          <p:cNvPr id="17" name="Group 9">
            <a:extLst>
              <a:ext uri="{FF2B5EF4-FFF2-40B4-BE49-F238E27FC236}">
                <a16:creationId xmlns:a16="http://schemas.microsoft.com/office/drawing/2014/main" xmlns="" id="{C446A01D-A3DC-EF32-BD10-EA7121985226}"/>
              </a:ext>
            </a:extLst>
          </p:cNvPr>
          <p:cNvGrpSpPr/>
          <p:nvPr/>
        </p:nvGrpSpPr>
        <p:grpSpPr>
          <a:xfrm>
            <a:off x="11125197" y="-1397991"/>
            <a:ext cx="9527322" cy="8706273"/>
            <a:chOff x="-6303" y="0"/>
            <a:chExt cx="812800" cy="812800"/>
          </a:xfrm>
        </p:grpSpPr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xmlns="" id="{C12A7CF2-9EA1-2A57-3EC1-03AD9D62DC0A}"/>
                </a:ext>
              </a:extLst>
            </p:cNvPr>
            <p:cNvSpPr/>
            <p:nvPr/>
          </p:nvSpPr>
          <p:spPr>
            <a:xfrm>
              <a:off x="-6303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 w="257175" cap="sq">
              <a:solidFill>
                <a:srgbClr val="068686"/>
              </a:solidFill>
              <a:prstDash val="solid"/>
              <a:miter/>
            </a:ln>
          </p:spPr>
          <p:txBody>
            <a:bodyPr/>
            <a:lstStyle/>
            <a:p>
              <a:endParaRPr lang="es-PE" dirty="0"/>
            </a:p>
          </p:txBody>
        </p:sp>
      </p:grpSp>
      <p:pic>
        <p:nvPicPr>
          <p:cNvPr id="10" name="Imagen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4838700"/>
            <a:ext cx="8495112" cy="5169188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3587208" y="7714569"/>
            <a:ext cx="833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b="1" dirty="0">
                <a:solidFill>
                  <a:schemeClr val="bg1"/>
                </a:solidFill>
              </a:rPr>
              <a:t>41%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5254092" y="8905180"/>
            <a:ext cx="833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b="1" dirty="0">
                <a:solidFill>
                  <a:schemeClr val="bg1"/>
                </a:solidFill>
              </a:rPr>
              <a:t>16%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10204732" y="9136013"/>
            <a:ext cx="833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b="1" dirty="0">
                <a:solidFill>
                  <a:schemeClr val="bg1"/>
                </a:solidFill>
              </a:rPr>
              <a:t>10%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8493695" y="8426133"/>
            <a:ext cx="833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b="1" dirty="0">
                <a:solidFill>
                  <a:schemeClr val="bg1"/>
                </a:solidFill>
              </a:rPr>
              <a:t>26%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6935326" y="9144848"/>
            <a:ext cx="833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b="1" dirty="0">
                <a:solidFill>
                  <a:schemeClr val="bg1"/>
                </a:solidFill>
              </a:rPr>
              <a:t>7%</a:t>
            </a:r>
          </a:p>
        </p:txBody>
      </p:sp>
      <p:sp>
        <p:nvSpPr>
          <p:cNvPr id="19" name="TextBox 14"/>
          <p:cNvSpPr txBox="1"/>
          <p:nvPr/>
        </p:nvSpPr>
        <p:spPr>
          <a:xfrm>
            <a:off x="12557060" y="9787468"/>
            <a:ext cx="5578540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>
                <a:solidFill>
                  <a:srgbClr val="000000"/>
                </a:solidFill>
                <a:latin typeface="Tenor Sans"/>
                <a:ea typeface="Tenor Sans"/>
                <a:cs typeface="Tenor Sans"/>
                <a:sym typeface="Tenor Sans"/>
              </a:rPr>
              <a:t>Fuente: </a:t>
            </a:r>
            <a:r>
              <a:rPr lang="en-US" sz="2200" dirty="0" err="1">
                <a:solidFill>
                  <a:srgbClr val="000000"/>
                </a:solidFill>
                <a:latin typeface="Tenor Sans"/>
                <a:ea typeface="Tenor Sans"/>
                <a:cs typeface="Tenor Sans"/>
                <a:sym typeface="Tenor Sans"/>
              </a:rPr>
              <a:t>CQx</a:t>
            </a:r>
            <a:r>
              <a:rPr lang="en-US" sz="2200" dirty="0">
                <a:solidFill>
                  <a:srgbClr val="000000"/>
                </a:solidFill>
                <a:latin typeface="Tenor Sans"/>
                <a:ea typeface="Tenor Sans"/>
                <a:cs typeface="Tenor Sans"/>
                <a:sym typeface="Tenor Sans"/>
              </a:rPr>
              <a:t>-HDAC., </a:t>
            </a:r>
            <a:r>
              <a:rPr lang="en-US" sz="2200" dirty="0" err="1">
                <a:solidFill>
                  <a:srgbClr val="000000"/>
                </a:solidFill>
                <a:latin typeface="Tenor Sans"/>
                <a:ea typeface="Tenor Sans"/>
                <a:cs typeface="Tenor Sans"/>
                <a:sym typeface="Tenor Sans"/>
              </a:rPr>
              <a:t>enero</a:t>
            </a:r>
            <a:r>
              <a:rPr lang="en-US" sz="2200" dirty="0">
                <a:solidFill>
                  <a:srgbClr val="000000"/>
                </a:solidFill>
                <a:latin typeface="Tenor Sans"/>
                <a:ea typeface="Tenor Sans"/>
                <a:cs typeface="Tenor Sans"/>
                <a:sym typeface="Tenor Sans"/>
              </a:rPr>
              <a:t> a </a:t>
            </a:r>
            <a:r>
              <a:rPr lang="en-US" sz="2200" dirty="0" err="1">
                <a:solidFill>
                  <a:srgbClr val="000000"/>
                </a:solidFill>
                <a:latin typeface="Tenor Sans"/>
                <a:ea typeface="Tenor Sans"/>
                <a:cs typeface="Tenor Sans"/>
                <a:sym typeface="Tenor Sans"/>
              </a:rPr>
              <a:t>julio</a:t>
            </a:r>
            <a:r>
              <a:rPr lang="en-US" sz="2200" dirty="0">
                <a:solidFill>
                  <a:srgbClr val="000000"/>
                </a:solidFill>
                <a:latin typeface="Tenor Sans"/>
                <a:ea typeface="Tenor Sans"/>
                <a:cs typeface="Tenor Sans"/>
                <a:sym typeface="Tenor Sans"/>
              </a:rPr>
              <a:t>. 2025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4"/>
          <p:cNvSpPr/>
          <p:nvPr/>
        </p:nvSpPr>
        <p:spPr>
          <a:xfrm>
            <a:off x="0" y="-1231702"/>
            <a:ext cx="7350371" cy="11518702"/>
          </a:xfrm>
          <a:custGeom>
            <a:avLst/>
            <a:gdLst/>
            <a:ahLst/>
            <a:cxnLst/>
            <a:rect l="l" t="t" r="r" b="b"/>
            <a:pathLst>
              <a:path w="1138765" h="1631605">
                <a:moveTo>
                  <a:pt x="0" y="0"/>
                </a:moveTo>
                <a:lnTo>
                  <a:pt x="1138765" y="0"/>
                </a:lnTo>
                <a:lnTo>
                  <a:pt x="1138765" y="1631605"/>
                </a:lnTo>
                <a:lnTo>
                  <a:pt x="0" y="1631605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2" name="Freeform 2"/>
          <p:cNvSpPr/>
          <p:nvPr/>
        </p:nvSpPr>
        <p:spPr>
          <a:xfrm>
            <a:off x="4962611" y="6688836"/>
            <a:ext cx="7299209" cy="4829867"/>
          </a:xfrm>
          <a:custGeom>
            <a:avLst/>
            <a:gdLst/>
            <a:ahLst/>
            <a:cxnLst/>
            <a:rect l="l" t="t" r="r" b="b"/>
            <a:pathLst>
              <a:path w="7299209" h="4829867">
                <a:moveTo>
                  <a:pt x="0" y="0"/>
                </a:moveTo>
                <a:lnTo>
                  <a:pt x="7299209" y="0"/>
                </a:lnTo>
                <a:lnTo>
                  <a:pt x="7299209" y="4829866"/>
                </a:lnTo>
                <a:lnTo>
                  <a:pt x="0" y="482986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3" name="Freeform 3"/>
          <p:cNvSpPr/>
          <p:nvPr/>
        </p:nvSpPr>
        <p:spPr>
          <a:xfrm flipH="1">
            <a:off x="13461197" y="7185016"/>
            <a:ext cx="7299209" cy="4829867"/>
          </a:xfrm>
          <a:custGeom>
            <a:avLst/>
            <a:gdLst/>
            <a:ahLst/>
            <a:cxnLst/>
            <a:rect l="l" t="t" r="r" b="b"/>
            <a:pathLst>
              <a:path w="7299209" h="4829867">
                <a:moveTo>
                  <a:pt x="7299209" y="0"/>
                </a:moveTo>
                <a:lnTo>
                  <a:pt x="0" y="0"/>
                </a:lnTo>
                <a:lnTo>
                  <a:pt x="0" y="4829867"/>
                </a:lnTo>
                <a:lnTo>
                  <a:pt x="7299209" y="4829867"/>
                </a:lnTo>
                <a:lnTo>
                  <a:pt x="7299209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6" name="Freeform 6"/>
          <p:cNvSpPr/>
          <p:nvPr/>
        </p:nvSpPr>
        <p:spPr>
          <a:xfrm rot="-5400000">
            <a:off x="1466891" y="4398977"/>
            <a:ext cx="10775998" cy="1489047"/>
          </a:xfrm>
          <a:custGeom>
            <a:avLst/>
            <a:gdLst/>
            <a:ahLst/>
            <a:cxnLst/>
            <a:rect l="l" t="t" r="r" b="b"/>
            <a:pathLst>
              <a:path w="10775998" h="1489047">
                <a:moveTo>
                  <a:pt x="0" y="0"/>
                </a:moveTo>
                <a:lnTo>
                  <a:pt x="10775998" y="0"/>
                </a:lnTo>
                <a:lnTo>
                  <a:pt x="10775998" y="1489046"/>
                </a:lnTo>
                <a:lnTo>
                  <a:pt x="0" y="14890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7" name="Freeform 7"/>
          <p:cNvSpPr/>
          <p:nvPr/>
        </p:nvSpPr>
        <p:spPr>
          <a:xfrm>
            <a:off x="13636534" y="-2522787"/>
            <a:ext cx="6218554" cy="4114800"/>
          </a:xfrm>
          <a:custGeom>
            <a:avLst/>
            <a:gdLst/>
            <a:ahLst/>
            <a:cxnLst/>
            <a:rect l="l" t="t" r="r" b="b"/>
            <a:pathLst>
              <a:path w="6218554" h="4114800">
                <a:moveTo>
                  <a:pt x="0" y="0"/>
                </a:moveTo>
                <a:lnTo>
                  <a:pt x="6218554" y="0"/>
                </a:lnTo>
                <a:lnTo>
                  <a:pt x="621855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8" name="Freeform 8"/>
          <p:cNvSpPr/>
          <p:nvPr/>
        </p:nvSpPr>
        <p:spPr>
          <a:xfrm>
            <a:off x="8275104" y="535356"/>
            <a:ext cx="562363" cy="562363"/>
          </a:xfrm>
          <a:custGeom>
            <a:avLst/>
            <a:gdLst/>
            <a:ahLst/>
            <a:cxnLst/>
            <a:rect l="l" t="t" r="r" b="b"/>
            <a:pathLst>
              <a:path w="562363" h="562363">
                <a:moveTo>
                  <a:pt x="0" y="0"/>
                </a:moveTo>
                <a:lnTo>
                  <a:pt x="562362" y="0"/>
                </a:lnTo>
                <a:lnTo>
                  <a:pt x="562362" y="562362"/>
                </a:lnTo>
                <a:lnTo>
                  <a:pt x="0" y="562362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9" name="Freeform 9"/>
          <p:cNvSpPr/>
          <p:nvPr/>
        </p:nvSpPr>
        <p:spPr>
          <a:xfrm>
            <a:off x="8937540" y="1130542"/>
            <a:ext cx="307618" cy="307618"/>
          </a:xfrm>
          <a:custGeom>
            <a:avLst/>
            <a:gdLst/>
            <a:ahLst/>
            <a:cxnLst/>
            <a:rect l="l" t="t" r="r" b="b"/>
            <a:pathLst>
              <a:path w="307618" h="307618">
                <a:moveTo>
                  <a:pt x="0" y="0"/>
                </a:moveTo>
                <a:lnTo>
                  <a:pt x="307619" y="0"/>
                </a:lnTo>
                <a:lnTo>
                  <a:pt x="307619" y="307618"/>
                </a:lnTo>
                <a:lnTo>
                  <a:pt x="0" y="307618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PE"/>
          </a:p>
        </p:txBody>
      </p:sp>
      <p:sp>
        <p:nvSpPr>
          <p:cNvPr id="10" name="Freeform 10"/>
          <p:cNvSpPr/>
          <p:nvPr/>
        </p:nvSpPr>
        <p:spPr>
          <a:xfrm>
            <a:off x="8529848" y="1565828"/>
            <a:ext cx="307618" cy="307618"/>
          </a:xfrm>
          <a:custGeom>
            <a:avLst/>
            <a:gdLst/>
            <a:ahLst/>
            <a:cxnLst/>
            <a:rect l="l" t="t" r="r" b="b"/>
            <a:pathLst>
              <a:path w="307618" h="307618">
                <a:moveTo>
                  <a:pt x="0" y="0"/>
                </a:moveTo>
                <a:lnTo>
                  <a:pt x="307618" y="0"/>
                </a:lnTo>
                <a:lnTo>
                  <a:pt x="307618" y="307618"/>
                </a:lnTo>
                <a:lnTo>
                  <a:pt x="0" y="307618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PE"/>
          </a:p>
        </p:txBody>
      </p:sp>
      <p:sp>
        <p:nvSpPr>
          <p:cNvPr id="11" name="TextBox 11"/>
          <p:cNvSpPr txBox="1"/>
          <p:nvPr/>
        </p:nvSpPr>
        <p:spPr>
          <a:xfrm>
            <a:off x="8275104" y="1866900"/>
            <a:ext cx="8984196" cy="753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577"/>
              </a:lnSpc>
            </a:pPr>
            <a:r>
              <a:rPr lang="en-US" sz="5997" b="1" dirty="0">
                <a:solidFill>
                  <a:srgbClr val="068686"/>
                </a:solidFill>
                <a:latin typeface="Poppins Bold"/>
                <a:ea typeface="Poppins Bold"/>
                <a:cs typeface="Poppins Bold"/>
                <a:sym typeface="Poppins Bold"/>
              </a:rPr>
              <a:t>RETOS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275103" y="2247900"/>
            <a:ext cx="8912223" cy="75533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051"/>
              </a:lnSpc>
            </a:pPr>
            <a:endParaRPr lang="en-US" sz="2799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604515" lvl="1" indent="-302257" algn="just">
              <a:lnSpc>
                <a:spcPts val="3051"/>
              </a:lnSpc>
              <a:buFont typeface="Arial"/>
              <a:buChar char="•"/>
            </a:pP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Visibilizar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a la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población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la labor de la Enfermería oftalmológica y la APEO en la salud visual.</a:t>
            </a:r>
          </a:p>
          <a:p>
            <a:pPr marL="604515" lvl="1" indent="-302257" algn="just">
              <a:lnSpc>
                <a:spcPts val="3051"/>
              </a:lnSpc>
              <a:buFont typeface="Arial"/>
              <a:buChar char="•"/>
            </a:pPr>
            <a:endParaRPr lang="en-US" sz="2799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604515" lvl="1" indent="-302257" algn="just">
              <a:lnSpc>
                <a:spcPts val="3051"/>
              </a:lnSpc>
              <a:buFont typeface="Arial"/>
              <a:buChar char="•"/>
            </a:pP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Fomentar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la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formación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la Enfermera en la Segunda especialidad en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Oftalmología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marL="604515" lvl="1" indent="-302257" algn="just">
              <a:lnSpc>
                <a:spcPts val="3051"/>
              </a:lnSpc>
              <a:buFont typeface="Arial"/>
              <a:buChar char="•"/>
            </a:pPr>
            <a:endParaRPr lang="en-US" sz="2799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604515" lvl="1" indent="-302257" algn="just">
              <a:lnSpc>
                <a:spcPts val="3051"/>
              </a:lnSpc>
              <a:buFont typeface="Arial"/>
              <a:buChar char="•"/>
            </a:pP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Fortalecer la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participación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del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profesional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Enfermería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dentro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del área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preventivo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-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promocional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en los diversos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niveles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atención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algn="just">
              <a:lnSpc>
                <a:spcPts val="3051"/>
              </a:lnSpc>
            </a:pPr>
            <a:endParaRPr lang="en-US" sz="2799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604515" lvl="1" indent="-302257" algn="just">
              <a:lnSpc>
                <a:spcPts val="3051"/>
              </a:lnSpc>
              <a:buFont typeface="Arial"/>
              <a:buChar char="•"/>
            </a:pP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Mejorar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el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registro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la intervención de la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profesional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Enfermería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quirúrgica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algn="just">
              <a:lnSpc>
                <a:spcPts val="3051"/>
              </a:lnSpc>
            </a:pPr>
            <a:endParaRPr lang="en-US" sz="2799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604515" lvl="1" indent="-302257" algn="just">
              <a:lnSpc>
                <a:spcPts val="3051"/>
              </a:lnSpc>
              <a:buFont typeface="Arial"/>
              <a:buChar char="•"/>
            </a:pP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Fortalecer la intervención de Enfermería en salud escolar (Ley 31317).</a:t>
            </a:r>
          </a:p>
          <a:p>
            <a:pPr algn="just">
              <a:lnSpc>
                <a:spcPts val="3051"/>
              </a:lnSpc>
            </a:pPr>
            <a:endParaRPr lang="en-US" sz="2799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0668000" y="1104900"/>
            <a:ext cx="6591300" cy="6335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200"/>
              </a:lnSpc>
            </a:pPr>
            <a:r>
              <a:rPr lang="en-US" sz="3714" b="1" dirty="0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A nivel Regional </a:t>
            </a:r>
          </a:p>
        </p:txBody>
      </p:sp>
      <p:grpSp>
        <p:nvGrpSpPr>
          <p:cNvPr id="14" name="Group 6"/>
          <p:cNvGrpSpPr/>
          <p:nvPr/>
        </p:nvGrpSpPr>
        <p:grpSpPr>
          <a:xfrm>
            <a:off x="1184859" y="5737687"/>
            <a:ext cx="6678663" cy="6732163"/>
            <a:chOff x="0" y="0"/>
            <a:chExt cx="812800" cy="812800"/>
          </a:xfrm>
        </p:grpSpPr>
        <p:sp>
          <p:nvSpPr>
            <p:cNvPr id="15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 w="257175" cap="sq">
              <a:solidFill>
                <a:srgbClr val="068686"/>
              </a:solidFill>
              <a:prstDash val="solid"/>
              <a:miter/>
            </a:ln>
          </p:spPr>
          <p:txBody>
            <a:bodyPr/>
            <a:lstStyle/>
            <a:p>
              <a:endParaRPr lang="es-PE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76747" flipH="1">
            <a:off x="7184675" y="7528126"/>
            <a:ext cx="6218554" cy="4114800"/>
          </a:xfrm>
          <a:custGeom>
            <a:avLst/>
            <a:gdLst/>
            <a:ahLst/>
            <a:cxnLst/>
            <a:rect l="l" t="t" r="r" b="b"/>
            <a:pathLst>
              <a:path w="6218554" h="4114800">
                <a:moveTo>
                  <a:pt x="6218554" y="0"/>
                </a:moveTo>
                <a:lnTo>
                  <a:pt x="0" y="0"/>
                </a:lnTo>
                <a:lnTo>
                  <a:pt x="0" y="4114800"/>
                </a:lnTo>
                <a:lnTo>
                  <a:pt x="6218554" y="4114800"/>
                </a:lnTo>
                <a:lnTo>
                  <a:pt x="6218554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grpSp>
        <p:nvGrpSpPr>
          <p:cNvPr id="3" name="Group 3"/>
          <p:cNvGrpSpPr/>
          <p:nvPr/>
        </p:nvGrpSpPr>
        <p:grpSpPr>
          <a:xfrm>
            <a:off x="11658598" y="-1"/>
            <a:ext cx="6629402" cy="10287002"/>
            <a:chOff x="134029" y="40765"/>
            <a:chExt cx="1027068" cy="1593726"/>
          </a:xfrm>
        </p:grpSpPr>
        <p:sp>
          <p:nvSpPr>
            <p:cNvPr id="4" name="Freeform 4"/>
            <p:cNvSpPr/>
            <p:nvPr/>
          </p:nvSpPr>
          <p:spPr>
            <a:xfrm>
              <a:off x="134029" y="40765"/>
              <a:ext cx="1027068" cy="1593726"/>
            </a:xfrm>
            <a:custGeom>
              <a:avLst/>
              <a:gdLst/>
              <a:ahLst/>
              <a:cxnLst/>
              <a:rect l="l" t="t" r="r" b="b"/>
              <a:pathLst>
                <a:path w="1138765" h="1631605">
                  <a:moveTo>
                    <a:pt x="0" y="0"/>
                  </a:moveTo>
                  <a:lnTo>
                    <a:pt x="1138765" y="0"/>
                  </a:lnTo>
                  <a:lnTo>
                    <a:pt x="1138765" y="1631605"/>
                  </a:lnTo>
                  <a:lnTo>
                    <a:pt x="0" y="1631605"/>
                  </a:lnTo>
                  <a:close/>
                </a:path>
              </a:pathLst>
            </a:cu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r="2"/>
              </a:stretch>
            </a:blipFill>
          </p:spPr>
          <p:txBody>
            <a:bodyPr/>
            <a:lstStyle/>
            <a:p>
              <a:endParaRPr lang="es-PE"/>
            </a:p>
          </p:txBody>
        </p:sp>
      </p:grpSp>
      <p:sp>
        <p:nvSpPr>
          <p:cNvPr id="5" name="Freeform 5"/>
          <p:cNvSpPr/>
          <p:nvPr/>
        </p:nvSpPr>
        <p:spPr>
          <a:xfrm rot="-5400000">
            <a:off x="5872125" y="4307332"/>
            <a:ext cx="10775998" cy="1489047"/>
          </a:xfrm>
          <a:custGeom>
            <a:avLst/>
            <a:gdLst/>
            <a:ahLst/>
            <a:cxnLst/>
            <a:rect l="l" t="t" r="r" b="b"/>
            <a:pathLst>
              <a:path w="10775998" h="1489047">
                <a:moveTo>
                  <a:pt x="0" y="0"/>
                </a:moveTo>
                <a:lnTo>
                  <a:pt x="10775998" y="0"/>
                </a:lnTo>
                <a:lnTo>
                  <a:pt x="10775998" y="1489046"/>
                </a:lnTo>
                <a:lnTo>
                  <a:pt x="0" y="14890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6" name="Freeform 6"/>
          <p:cNvSpPr/>
          <p:nvPr/>
        </p:nvSpPr>
        <p:spPr>
          <a:xfrm flipH="1">
            <a:off x="-2080577" y="-2522787"/>
            <a:ext cx="6218554" cy="4114800"/>
          </a:xfrm>
          <a:custGeom>
            <a:avLst/>
            <a:gdLst/>
            <a:ahLst/>
            <a:cxnLst/>
            <a:rect l="l" t="t" r="r" b="b"/>
            <a:pathLst>
              <a:path w="6218554" h="4114800">
                <a:moveTo>
                  <a:pt x="6218554" y="0"/>
                </a:moveTo>
                <a:lnTo>
                  <a:pt x="0" y="0"/>
                </a:lnTo>
                <a:lnTo>
                  <a:pt x="0" y="4114800"/>
                </a:lnTo>
                <a:lnTo>
                  <a:pt x="6218554" y="4114800"/>
                </a:lnTo>
                <a:lnTo>
                  <a:pt x="6218554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7" name="TextBox 7"/>
          <p:cNvSpPr txBox="1"/>
          <p:nvPr/>
        </p:nvSpPr>
        <p:spPr>
          <a:xfrm>
            <a:off x="2539378" y="1866900"/>
            <a:ext cx="6452222" cy="15201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577"/>
              </a:lnSpc>
            </a:pPr>
            <a:r>
              <a:rPr lang="en-US" sz="5997" b="1" dirty="0">
                <a:solidFill>
                  <a:srgbClr val="068686"/>
                </a:solidFill>
                <a:latin typeface="Poppins Bold"/>
                <a:ea typeface="Poppins Bold"/>
                <a:cs typeface="Poppins Bold"/>
                <a:sym typeface="Poppins Bold"/>
              </a:rPr>
              <a:t>PROPUESTAS DE MEJORA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0" y="0"/>
            <a:ext cx="2403489" cy="10287000"/>
            <a:chOff x="0" y="0"/>
            <a:chExt cx="3204652" cy="13716000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8" cstate="print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204652" cy="13716000"/>
            </a:xfrm>
            <a:prstGeom prst="rect">
              <a:avLst/>
            </a:prstGeom>
          </p:spPr>
        </p:pic>
      </p:grpSp>
      <p:sp>
        <p:nvSpPr>
          <p:cNvPr id="12" name="Freeform 12"/>
          <p:cNvSpPr/>
          <p:nvPr/>
        </p:nvSpPr>
        <p:spPr>
          <a:xfrm>
            <a:off x="487109" y="350652"/>
            <a:ext cx="1429270" cy="1917313"/>
          </a:xfrm>
          <a:custGeom>
            <a:avLst/>
            <a:gdLst/>
            <a:ahLst/>
            <a:cxnLst/>
            <a:rect l="l" t="t" r="r" b="b"/>
            <a:pathLst>
              <a:path w="1429270" h="1917313">
                <a:moveTo>
                  <a:pt x="0" y="0"/>
                </a:moveTo>
                <a:lnTo>
                  <a:pt x="1429270" y="0"/>
                </a:lnTo>
                <a:lnTo>
                  <a:pt x="1429270" y="1917313"/>
                </a:lnTo>
                <a:lnTo>
                  <a:pt x="0" y="1917313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14" name="TextBox 14"/>
          <p:cNvSpPr txBox="1"/>
          <p:nvPr/>
        </p:nvSpPr>
        <p:spPr>
          <a:xfrm>
            <a:off x="2432422" y="3467100"/>
            <a:ext cx="8387978" cy="62709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04519" lvl="1" indent="-302260" algn="just">
              <a:lnSpc>
                <a:spcPts val="2463"/>
              </a:lnSpc>
              <a:buFont typeface="Arial"/>
              <a:buChar char="•"/>
            </a:pP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Instituir con la APEO el “Día de la Enfermera Oftalmológica”.</a:t>
            </a:r>
          </a:p>
          <a:p>
            <a:pPr marL="302259" lvl="1" algn="just">
              <a:lnSpc>
                <a:spcPts val="2463"/>
              </a:lnSpc>
            </a:pPr>
            <a:endParaRPr lang="en-US" sz="2799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604519" lvl="1" indent="-302260" algn="just">
              <a:lnSpc>
                <a:spcPts val="2463"/>
              </a:lnSpc>
              <a:buFont typeface="Arial"/>
              <a:buChar char="•"/>
            </a:pP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Desarrollo de Cursos y/o Capacitaciones en el área en coordinación con el CR XI.</a:t>
            </a:r>
          </a:p>
          <a:p>
            <a:pPr marL="604519" lvl="1" indent="-302260" algn="just">
              <a:lnSpc>
                <a:spcPts val="2463"/>
              </a:lnSpc>
              <a:buFont typeface="Arial"/>
              <a:buChar char="•"/>
            </a:pPr>
            <a:endParaRPr lang="es-PE" sz="2799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604519" lvl="1" indent="-302260" algn="just">
              <a:lnSpc>
                <a:spcPts val="2463"/>
              </a:lnSpc>
              <a:buFont typeface="Arial"/>
              <a:buChar char="•"/>
            </a:pP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Desarrollar e involucrar a la Enfermera en actividades promoción de la salud visual (Día Mundial de la Visión).</a:t>
            </a:r>
          </a:p>
          <a:p>
            <a:pPr marL="302259" lvl="1" algn="just">
              <a:lnSpc>
                <a:spcPts val="2463"/>
              </a:lnSpc>
            </a:pPr>
            <a:endParaRPr lang="en-US" sz="2799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604519" lvl="1" indent="-302260" algn="just">
              <a:lnSpc>
                <a:spcPts val="2547"/>
              </a:lnSpc>
              <a:buFont typeface="Arial"/>
              <a:buChar char="•"/>
            </a:pP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Desarrollar proyectos de investigación y/o mejora contínua en relación al uso de Lenguaje enfermero estandarizado y la seguridad del paciente.</a:t>
            </a:r>
          </a:p>
          <a:p>
            <a:pPr marL="604519" lvl="1" indent="-302260" algn="just">
              <a:lnSpc>
                <a:spcPts val="2547"/>
              </a:lnSpc>
              <a:buFont typeface="Arial"/>
              <a:buChar char="•"/>
            </a:pPr>
            <a:endParaRPr lang="en-US" sz="2799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604519" lvl="1" indent="-302260" algn="just">
              <a:lnSpc>
                <a:spcPts val="2547"/>
              </a:lnSpc>
              <a:buFont typeface="Arial"/>
              <a:buChar char="•"/>
            </a:pP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Fortalecer las  competencias y capacidades de estudiantes de Enfermería en el pregado y segunda especialidad.</a:t>
            </a:r>
          </a:p>
          <a:p>
            <a:pPr algn="just">
              <a:lnSpc>
                <a:spcPts val="3919"/>
              </a:lnSpc>
            </a:pPr>
            <a:endParaRPr lang="en-US" sz="2799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610263" y="1181100"/>
            <a:ext cx="6990937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</a:pPr>
            <a:r>
              <a:rPr lang="en-US" sz="3714" b="1" dirty="0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A nivel regional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2080577" y="-2522787"/>
            <a:ext cx="6218554" cy="4114800"/>
          </a:xfrm>
          <a:custGeom>
            <a:avLst/>
            <a:gdLst/>
            <a:ahLst/>
            <a:cxnLst/>
            <a:rect l="l" t="t" r="r" b="b"/>
            <a:pathLst>
              <a:path w="6218554" h="4114800">
                <a:moveTo>
                  <a:pt x="6218554" y="0"/>
                </a:moveTo>
                <a:lnTo>
                  <a:pt x="0" y="0"/>
                </a:lnTo>
                <a:lnTo>
                  <a:pt x="0" y="4114800"/>
                </a:lnTo>
                <a:lnTo>
                  <a:pt x="6218554" y="4114800"/>
                </a:lnTo>
                <a:lnTo>
                  <a:pt x="6218554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3" name="Freeform 3"/>
          <p:cNvSpPr/>
          <p:nvPr/>
        </p:nvSpPr>
        <p:spPr>
          <a:xfrm rot="1080882" flipH="1">
            <a:off x="9612836" y="5491474"/>
            <a:ext cx="9627109" cy="6370232"/>
          </a:xfrm>
          <a:custGeom>
            <a:avLst/>
            <a:gdLst/>
            <a:ahLst/>
            <a:cxnLst/>
            <a:rect l="l" t="t" r="r" b="b"/>
            <a:pathLst>
              <a:path w="9627109" h="6370232">
                <a:moveTo>
                  <a:pt x="9627109" y="0"/>
                </a:moveTo>
                <a:lnTo>
                  <a:pt x="0" y="0"/>
                </a:lnTo>
                <a:lnTo>
                  <a:pt x="0" y="6370231"/>
                </a:lnTo>
                <a:lnTo>
                  <a:pt x="9627109" y="6370231"/>
                </a:lnTo>
                <a:lnTo>
                  <a:pt x="9627109" y="0"/>
                </a:lnTo>
                <a:close/>
              </a:path>
            </a:pathLst>
          </a:custGeom>
          <a:blipFill>
            <a:blip r:embed="rId4" cstate="print">
              <a:alphaModFix amt="39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s-PE" dirty="0"/>
              <a:t>¡</a:t>
            </a:r>
          </a:p>
        </p:txBody>
      </p:sp>
      <p:sp>
        <p:nvSpPr>
          <p:cNvPr id="4" name="Freeform 4"/>
          <p:cNvSpPr/>
          <p:nvPr/>
        </p:nvSpPr>
        <p:spPr>
          <a:xfrm>
            <a:off x="7022844" y="7200900"/>
            <a:ext cx="6218554" cy="4114800"/>
          </a:xfrm>
          <a:custGeom>
            <a:avLst/>
            <a:gdLst/>
            <a:ahLst/>
            <a:cxnLst/>
            <a:rect l="l" t="t" r="r" b="b"/>
            <a:pathLst>
              <a:path w="6218554" h="4114800">
                <a:moveTo>
                  <a:pt x="0" y="0"/>
                </a:moveTo>
                <a:lnTo>
                  <a:pt x="6218554" y="0"/>
                </a:lnTo>
                <a:lnTo>
                  <a:pt x="621855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grpSp>
        <p:nvGrpSpPr>
          <p:cNvPr id="5" name="Group 5"/>
          <p:cNvGrpSpPr/>
          <p:nvPr/>
        </p:nvGrpSpPr>
        <p:grpSpPr>
          <a:xfrm>
            <a:off x="-1324326" y="2666314"/>
            <a:ext cx="9037026" cy="9340848"/>
            <a:chOff x="0" y="0"/>
            <a:chExt cx="812800" cy="8401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40126"/>
            </a:xfrm>
            <a:custGeom>
              <a:avLst/>
              <a:gdLst/>
              <a:ahLst/>
              <a:cxnLst/>
              <a:rect l="l" t="t" r="r" b="b"/>
              <a:pathLst>
                <a:path w="812800" h="840126">
                  <a:moveTo>
                    <a:pt x="406400" y="0"/>
                  </a:moveTo>
                  <a:cubicBezTo>
                    <a:pt x="181951" y="0"/>
                    <a:pt x="0" y="188069"/>
                    <a:pt x="0" y="420063"/>
                  </a:cubicBezTo>
                  <a:cubicBezTo>
                    <a:pt x="0" y="652057"/>
                    <a:pt x="181951" y="840126"/>
                    <a:pt x="406400" y="840126"/>
                  </a:cubicBezTo>
                  <a:cubicBezTo>
                    <a:pt x="630849" y="840126"/>
                    <a:pt x="812800" y="652057"/>
                    <a:pt x="812800" y="420063"/>
                  </a:cubicBezTo>
                  <a:cubicBezTo>
                    <a:pt x="812800" y="188069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 w="257175" cap="sq">
              <a:solidFill>
                <a:srgbClr val="068686"/>
              </a:solidFill>
              <a:prstDash val="solid"/>
              <a:miter/>
            </a:ln>
          </p:spPr>
          <p:txBody>
            <a:bodyPr/>
            <a:lstStyle/>
            <a:p>
              <a:endParaRPr lang="es-PE"/>
            </a:p>
          </p:txBody>
        </p:sp>
      </p:grpSp>
      <p:sp>
        <p:nvSpPr>
          <p:cNvPr id="7" name="Freeform 7"/>
          <p:cNvSpPr/>
          <p:nvPr/>
        </p:nvSpPr>
        <p:spPr>
          <a:xfrm>
            <a:off x="2479552" y="20678"/>
            <a:ext cx="1429270" cy="1917313"/>
          </a:xfrm>
          <a:custGeom>
            <a:avLst/>
            <a:gdLst/>
            <a:ahLst/>
            <a:cxnLst/>
            <a:rect l="l" t="t" r="r" b="b"/>
            <a:pathLst>
              <a:path w="1429270" h="1917313">
                <a:moveTo>
                  <a:pt x="0" y="0"/>
                </a:moveTo>
                <a:lnTo>
                  <a:pt x="1429270" y="0"/>
                </a:lnTo>
                <a:lnTo>
                  <a:pt x="1429270" y="1917314"/>
                </a:lnTo>
                <a:lnTo>
                  <a:pt x="0" y="191731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8" name="TextBox 8"/>
          <p:cNvSpPr txBox="1"/>
          <p:nvPr/>
        </p:nvSpPr>
        <p:spPr>
          <a:xfrm>
            <a:off x="7712700" y="1340936"/>
            <a:ext cx="9714103" cy="5514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25"/>
              </a:lnSpc>
            </a:pPr>
            <a:r>
              <a:rPr lang="en-US" sz="6900" dirty="0">
                <a:solidFill>
                  <a:srgbClr val="068686"/>
                </a:solidFill>
                <a:latin typeface="Flatory HC SemiCondensed"/>
                <a:ea typeface="Flatory HC SemiCondensed"/>
                <a:cs typeface="Flatory HC SemiCondensed"/>
                <a:sym typeface="Flatory HC SemiCondensed"/>
              </a:rPr>
              <a:t>Creando un </a:t>
            </a:r>
            <a:r>
              <a:rPr lang="en-US" sz="6900" dirty="0" err="1">
                <a:solidFill>
                  <a:srgbClr val="068686"/>
                </a:solidFill>
                <a:latin typeface="Flatory HC SemiCondensed"/>
                <a:ea typeface="Flatory HC SemiCondensed"/>
                <a:cs typeface="Flatory HC SemiCondensed"/>
                <a:sym typeface="Flatory HC SemiCondensed"/>
              </a:rPr>
              <a:t>mundo</a:t>
            </a:r>
            <a:r>
              <a:rPr lang="en-US" sz="6900" dirty="0">
                <a:solidFill>
                  <a:srgbClr val="068686"/>
                </a:solidFill>
                <a:latin typeface="Flatory HC SemiCondensed"/>
                <a:ea typeface="Flatory HC SemiCondensed"/>
                <a:cs typeface="Flatory HC SemiCondensed"/>
                <a:sym typeface="Flatory HC SemiCondensed"/>
              </a:rPr>
              <a:t> </a:t>
            </a:r>
          </a:p>
          <a:p>
            <a:pPr algn="ctr">
              <a:lnSpc>
                <a:spcPts val="8625"/>
              </a:lnSpc>
            </a:pPr>
            <a:r>
              <a:rPr lang="en-US" sz="6900" dirty="0">
                <a:solidFill>
                  <a:srgbClr val="068686"/>
                </a:solidFill>
                <a:latin typeface="Flatory HC SemiCondensed"/>
                <a:ea typeface="Flatory HC SemiCondensed"/>
                <a:cs typeface="Flatory HC SemiCondensed"/>
                <a:sym typeface="Flatory HC SemiCondensed"/>
              </a:rPr>
              <a:t>donde </a:t>
            </a:r>
            <a:r>
              <a:rPr lang="en-US" sz="6900" dirty="0" err="1">
                <a:solidFill>
                  <a:srgbClr val="068686"/>
                </a:solidFill>
                <a:latin typeface="Flatory HC SemiCondensed"/>
                <a:ea typeface="Flatory HC SemiCondensed"/>
                <a:cs typeface="Flatory HC SemiCondensed"/>
                <a:sym typeface="Flatory HC SemiCondensed"/>
              </a:rPr>
              <a:t>cada</a:t>
            </a:r>
            <a:r>
              <a:rPr lang="en-US" sz="6900" dirty="0">
                <a:solidFill>
                  <a:srgbClr val="068686"/>
                </a:solidFill>
                <a:latin typeface="Flatory HC SemiCondensed"/>
                <a:ea typeface="Flatory HC SemiCondensed"/>
                <a:cs typeface="Flatory HC SemiCondensed"/>
                <a:sym typeface="Flatory HC SemiCondensed"/>
              </a:rPr>
              <a:t> </a:t>
            </a:r>
            <a:r>
              <a:rPr lang="en-US" sz="6900" dirty="0" err="1">
                <a:solidFill>
                  <a:srgbClr val="068686"/>
                </a:solidFill>
                <a:latin typeface="Flatory HC SemiCondensed"/>
                <a:ea typeface="Flatory HC SemiCondensed"/>
                <a:cs typeface="Flatory HC SemiCondensed"/>
                <a:sym typeface="Flatory HC SemiCondensed"/>
              </a:rPr>
              <a:t>niño</a:t>
            </a:r>
            <a:r>
              <a:rPr lang="en-US" sz="6900" dirty="0">
                <a:solidFill>
                  <a:srgbClr val="068686"/>
                </a:solidFill>
                <a:latin typeface="Flatory HC SemiCondensed"/>
                <a:ea typeface="Flatory HC SemiCondensed"/>
                <a:cs typeface="Flatory HC SemiCondensed"/>
                <a:sym typeface="Flatory HC SemiCondensed"/>
              </a:rPr>
              <a:t> </a:t>
            </a:r>
            <a:r>
              <a:rPr lang="en-US" sz="6900" dirty="0" err="1">
                <a:solidFill>
                  <a:srgbClr val="068686"/>
                </a:solidFill>
                <a:latin typeface="Flatory HC SemiCondensed"/>
                <a:ea typeface="Flatory HC SemiCondensed"/>
                <a:cs typeface="Flatory HC SemiCondensed"/>
                <a:sym typeface="Flatory HC SemiCondensed"/>
              </a:rPr>
              <a:t>comprende</a:t>
            </a:r>
            <a:r>
              <a:rPr lang="en-US" sz="6900" dirty="0">
                <a:solidFill>
                  <a:srgbClr val="068686"/>
                </a:solidFill>
                <a:latin typeface="Flatory HC SemiCondensed"/>
                <a:ea typeface="Flatory HC SemiCondensed"/>
                <a:cs typeface="Flatory HC SemiCondensed"/>
                <a:sym typeface="Flatory HC SemiCondensed"/>
              </a:rPr>
              <a:t> la </a:t>
            </a:r>
            <a:r>
              <a:rPr lang="en-US" sz="6900" dirty="0" err="1">
                <a:solidFill>
                  <a:srgbClr val="068686"/>
                </a:solidFill>
                <a:latin typeface="Flatory HC SemiCondensed"/>
                <a:ea typeface="Flatory HC SemiCondensed"/>
                <a:cs typeface="Flatory HC SemiCondensed"/>
                <a:sym typeface="Flatory HC SemiCondensed"/>
              </a:rPr>
              <a:t>importancia</a:t>
            </a:r>
            <a:r>
              <a:rPr lang="en-US" sz="6900" dirty="0">
                <a:solidFill>
                  <a:srgbClr val="068686"/>
                </a:solidFill>
                <a:latin typeface="Flatory HC SemiCondensed"/>
                <a:ea typeface="Flatory HC SemiCondensed"/>
                <a:cs typeface="Flatory HC SemiCondensed"/>
                <a:sym typeface="Flatory HC SemiCondensed"/>
              </a:rPr>
              <a:t> de sus ojos </a:t>
            </a:r>
          </a:p>
          <a:p>
            <a:pPr algn="ctr">
              <a:lnSpc>
                <a:spcPts val="8625"/>
              </a:lnSpc>
            </a:pPr>
            <a:r>
              <a:rPr lang="en-US" sz="6900" dirty="0">
                <a:solidFill>
                  <a:srgbClr val="068686"/>
                </a:solidFill>
                <a:latin typeface="Flatory HC SemiCondensed"/>
                <a:ea typeface="Flatory HC SemiCondensed"/>
                <a:cs typeface="Flatory HC SemiCondensed"/>
                <a:sym typeface="Flatory HC SemiCondensed"/>
              </a:rPr>
              <a:t>y </a:t>
            </a:r>
            <a:r>
              <a:rPr lang="en-US" sz="6900" dirty="0" err="1">
                <a:solidFill>
                  <a:srgbClr val="068686"/>
                </a:solidFill>
                <a:latin typeface="Flatory HC SemiCondensed"/>
                <a:ea typeface="Flatory HC SemiCondensed"/>
                <a:cs typeface="Flatory HC SemiCondensed"/>
                <a:sym typeface="Flatory HC SemiCondensed"/>
              </a:rPr>
              <a:t>cómo</a:t>
            </a:r>
            <a:r>
              <a:rPr lang="en-US" sz="6900" dirty="0">
                <a:solidFill>
                  <a:srgbClr val="068686"/>
                </a:solidFill>
                <a:latin typeface="Flatory HC SemiCondensed"/>
                <a:ea typeface="Flatory HC SemiCondensed"/>
                <a:cs typeface="Flatory HC SemiCondensed"/>
                <a:sym typeface="Flatory HC SemiCondensed"/>
              </a:rPr>
              <a:t> </a:t>
            </a:r>
            <a:r>
              <a:rPr lang="en-US" sz="6900" dirty="0" err="1">
                <a:solidFill>
                  <a:srgbClr val="068686"/>
                </a:solidFill>
                <a:latin typeface="Flatory HC SemiCondensed"/>
                <a:ea typeface="Flatory HC SemiCondensed"/>
                <a:cs typeface="Flatory HC SemiCondensed"/>
                <a:sym typeface="Flatory HC SemiCondensed"/>
              </a:rPr>
              <a:t>cuidarlos</a:t>
            </a:r>
            <a:r>
              <a:rPr lang="en-US" sz="6900" dirty="0">
                <a:solidFill>
                  <a:srgbClr val="068686"/>
                </a:solidFill>
                <a:latin typeface="Flatory HC SemiCondensed"/>
                <a:ea typeface="Flatory HC SemiCondensed"/>
                <a:cs typeface="Flatory HC SemiCondensed"/>
                <a:sym typeface="Flatory HC SemiCondensed"/>
              </a:rPr>
              <a:t> </a:t>
            </a:r>
            <a:r>
              <a:rPr lang="en-US" sz="6900" dirty="0" err="1">
                <a:solidFill>
                  <a:srgbClr val="068686"/>
                </a:solidFill>
                <a:latin typeface="Flatory HC SemiCondensed"/>
                <a:ea typeface="Flatory HC SemiCondensed"/>
                <a:cs typeface="Flatory HC SemiCondensed"/>
                <a:sym typeface="Flatory HC SemiCondensed"/>
              </a:rPr>
              <a:t>ahora</a:t>
            </a:r>
            <a:r>
              <a:rPr lang="en-US" sz="6900" dirty="0">
                <a:solidFill>
                  <a:srgbClr val="068686"/>
                </a:solidFill>
                <a:latin typeface="Flatory HC SemiCondensed"/>
                <a:ea typeface="Flatory HC SemiCondensed"/>
                <a:cs typeface="Flatory HC SemiCondensed"/>
                <a:sym typeface="Flatory HC SemiCondensed"/>
              </a:rPr>
              <a:t> </a:t>
            </a:r>
          </a:p>
          <a:p>
            <a:pPr algn="ctr">
              <a:lnSpc>
                <a:spcPts val="8625"/>
              </a:lnSpc>
            </a:pPr>
            <a:r>
              <a:rPr lang="en-US" sz="6900" dirty="0">
                <a:solidFill>
                  <a:srgbClr val="068686"/>
                </a:solidFill>
                <a:latin typeface="Flatory HC SemiCondensed"/>
                <a:ea typeface="Flatory HC SemiCondensed"/>
                <a:cs typeface="Flatory HC SemiCondensed"/>
                <a:sym typeface="Flatory HC SemiCondensed"/>
              </a:rPr>
              <a:t>y </a:t>
            </a:r>
            <a:r>
              <a:rPr lang="en-US" sz="6900" dirty="0" err="1">
                <a:solidFill>
                  <a:srgbClr val="068686"/>
                </a:solidFill>
                <a:latin typeface="Flatory HC SemiCondensed"/>
                <a:ea typeface="Flatory HC SemiCondensed"/>
                <a:cs typeface="Flatory HC SemiCondensed"/>
                <a:sym typeface="Flatory HC SemiCondensed"/>
              </a:rPr>
              <a:t>en</a:t>
            </a:r>
            <a:r>
              <a:rPr lang="en-US" sz="6900" dirty="0">
                <a:solidFill>
                  <a:srgbClr val="068686"/>
                </a:solidFill>
                <a:latin typeface="Flatory HC SemiCondensed"/>
                <a:ea typeface="Flatory HC SemiCondensed"/>
                <a:cs typeface="Flatory HC SemiCondensed"/>
                <a:sym typeface="Flatory HC SemiCondensed"/>
              </a:rPr>
              <a:t> </a:t>
            </a:r>
            <a:r>
              <a:rPr lang="en-US" sz="6900" dirty="0" err="1">
                <a:solidFill>
                  <a:srgbClr val="068686"/>
                </a:solidFill>
                <a:latin typeface="Flatory HC SemiCondensed"/>
                <a:ea typeface="Flatory HC SemiCondensed"/>
                <a:cs typeface="Flatory HC SemiCondensed"/>
                <a:sym typeface="Flatory HC SemiCondensed"/>
              </a:rPr>
              <a:t>el</a:t>
            </a:r>
            <a:r>
              <a:rPr lang="en-US" sz="6900" dirty="0">
                <a:solidFill>
                  <a:srgbClr val="068686"/>
                </a:solidFill>
                <a:latin typeface="Flatory HC SemiCondensed"/>
                <a:ea typeface="Flatory HC SemiCondensed"/>
                <a:cs typeface="Flatory HC SemiCondensed"/>
                <a:sym typeface="Flatory HC SemiCondensed"/>
              </a:rPr>
              <a:t> </a:t>
            </a:r>
            <a:r>
              <a:rPr lang="en-US" sz="6900" dirty="0" err="1">
                <a:solidFill>
                  <a:srgbClr val="068686"/>
                </a:solidFill>
                <a:latin typeface="Flatory HC SemiCondensed"/>
                <a:ea typeface="Flatory HC SemiCondensed"/>
                <a:cs typeface="Flatory HC SemiCondensed"/>
                <a:sym typeface="Flatory HC SemiCondensed"/>
              </a:rPr>
              <a:t>futuro</a:t>
            </a:r>
            <a:r>
              <a:rPr lang="en-US" sz="6900" dirty="0">
                <a:solidFill>
                  <a:srgbClr val="068686"/>
                </a:solidFill>
                <a:latin typeface="Flatory HC SemiCondensed"/>
                <a:ea typeface="Flatory HC SemiCondensed"/>
                <a:cs typeface="Flatory HC SemiCondensed"/>
                <a:sym typeface="Flatory HC SemiCondensed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87372" y="1264736"/>
            <a:ext cx="5989628" cy="10192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6"/>
              </a:lnSpc>
              <a:spcBef>
                <a:spcPct val="0"/>
              </a:spcBef>
            </a:pPr>
            <a:r>
              <a:rPr lang="en-US" sz="5997" b="1" dirty="0">
                <a:solidFill>
                  <a:srgbClr val="002E35"/>
                </a:solidFill>
                <a:latin typeface="PL Benguiat Frisky Bold"/>
                <a:ea typeface="PL Benguiat Frisky Bold"/>
                <a:cs typeface="PL Benguiat Frisky Bold"/>
                <a:sym typeface="PL Benguiat Frisky Bold"/>
              </a:rPr>
              <a:t>#LOVEYOUREYES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6A8CA706-056C-8456-A1DE-242C1D28D6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851" y="7026066"/>
            <a:ext cx="4495800" cy="1296946"/>
          </a:xfrm>
          <a:prstGeom prst="rect">
            <a:avLst/>
          </a:prstGeom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xmlns="" id="{FDB165EB-CCB9-D9C2-A888-D3E1EDDEEBB2}"/>
              </a:ext>
            </a:extLst>
          </p:cNvPr>
          <p:cNvSpPr txBox="1"/>
          <p:nvPr/>
        </p:nvSpPr>
        <p:spPr>
          <a:xfrm>
            <a:off x="12420600" y="8946064"/>
            <a:ext cx="5989628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6"/>
              </a:lnSpc>
              <a:spcBef>
                <a:spcPct val="0"/>
              </a:spcBef>
            </a:pPr>
            <a:r>
              <a:rPr lang="en-US" sz="5997" b="1" dirty="0">
                <a:solidFill>
                  <a:srgbClr val="002E35"/>
                </a:solidFill>
                <a:latin typeface="PL Benguiat Frisky Bold"/>
                <a:ea typeface="PL Benguiat Frisky Bold"/>
                <a:cs typeface="PL Benguiat Frisky Bold"/>
                <a:sym typeface="PL Benguiat Frisky Bold"/>
              </a:rPr>
              <a:t>¡</a:t>
            </a:r>
            <a:r>
              <a:rPr lang="en-US" sz="5997" b="1" dirty="0" err="1">
                <a:solidFill>
                  <a:srgbClr val="002E35"/>
                </a:solidFill>
                <a:latin typeface="PL Benguiat Frisky Bold"/>
                <a:ea typeface="PL Benguiat Frisky Bold"/>
                <a:cs typeface="PL Benguiat Frisky Bold"/>
                <a:sym typeface="PL Benguiat Frisky Bold"/>
              </a:rPr>
              <a:t>Muchas</a:t>
            </a:r>
            <a:r>
              <a:rPr lang="en-US" sz="5997" b="1" dirty="0">
                <a:solidFill>
                  <a:srgbClr val="002E35"/>
                </a:solidFill>
                <a:latin typeface="PL Benguiat Frisky Bold"/>
                <a:ea typeface="PL Benguiat Frisky Bold"/>
                <a:cs typeface="PL Benguiat Frisky Bold"/>
                <a:sym typeface="PL Benguiat Frisky Bold"/>
              </a:rPr>
              <a:t> gracias!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</TotalTime>
  <Words>562</Words>
  <Application>Microsoft Office PowerPoint</Application>
  <PresentationFormat>Personalizado</PresentationFormat>
  <Paragraphs>115</Paragraphs>
  <Slides>9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21" baseType="lpstr">
      <vt:lpstr>Open Sans Bold</vt:lpstr>
      <vt:lpstr>Tenor Sans</vt:lpstr>
      <vt:lpstr>PL Benguiat Frisky Bold</vt:lpstr>
      <vt:lpstr>Poppins Bold</vt:lpstr>
      <vt:lpstr>Poppins</vt:lpstr>
      <vt:lpstr>Arial</vt:lpstr>
      <vt:lpstr>Poppins Semi-Bold</vt:lpstr>
      <vt:lpstr>Aptos</vt:lpstr>
      <vt:lpstr>Calibri</vt:lpstr>
      <vt:lpstr>Poppins Medium Italics</vt:lpstr>
      <vt:lpstr>Flatory HC SemiCondensed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ENFERMERIA OFTALMOLOGICA TACNA</dc:title>
  <dc:creator>usuario</dc:creator>
  <cp:lastModifiedBy>ALBERTO</cp:lastModifiedBy>
  <cp:revision>56</cp:revision>
  <dcterms:created xsi:type="dcterms:W3CDTF">2006-08-16T00:00:00Z</dcterms:created>
  <dcterms:modified xsi:type="dcterms:W3CDTF">2025-09-24T14:56:10Z</dcterms:modified>
  <dc:identifier>DAGvEPN8Ws4</dc:identifier>
</cp:coreProperties>
</file>